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76C007B-8673-4869-B639-919DDA4A8822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C081BFB-3690-4DF4-9E49-75947A236A4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hilarcher.org/books/tokillamockingbir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6-11 Vocabulary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Kill a Mockingbird by Harper Lee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noun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the state of being perplexed; confusion; uncertainty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“She must have seen my </a:t>
            </a:r>
            <a:r>
              <a:rPr lang="en-US" u="sng" dirty="0" smtClean="0"/>
              <a:t>perplexity</a:t>
            </a:r>
            <a:r>
              <a:rPr lang="en-US" dirty="0" smtClean="0"/>
              <a:t>.  She said, ‘Only thing I worried about last night was all the danger and commotion it caused.  This whole neighborhood could have gone up.’” – Chapter 8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1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adjective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existing in one from birth; inborn; native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“Uncle Jack raised his eyebrows and said nothing.  I was proceeding on dim theory, aside from the </a:t>
            </a:r>
            <a:r>
              <a:rPr lang="en-US" u="sng" dirty="0" smtClean="0"/>
              <a:t>innate</a:t>
            </a:r>
            <a:r>
              <a:rPr lang="en-US" dirty="0" smtClean="0"/>
              <a:t> attractiveness of such words, that if Atticus discovered I had picked them up at school he wouldn’t make me go.” – Chapter 9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8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verb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finding out definitely; learning with certainty or assurance; determining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“When the new wore off his grandfather’s watch and carrying it became a day’s burdensome task, </a:t>
            </a:r>
            <a:r>
              <a:rPr lang="en-US" dirty="0" smtClean="0"/>
              <a:t>Jem</a:t>
            </a:r>
            <a:r>
              <a:rPr lang="en-US" dirty="0" smtClean="0"/>
              <a:t> no longer felt the necessity of </a:t>
            </a:r>
            <a:r>
              <a:rPr lang="en-US" u="sng" dirty="0" smtClean="0"/>
              <a:t>ascertaining</a:t>
            </a:r>
            <a:r>
              <a:rPr lang="en-US" dirty="0" smtClean="0"/>
              <a:t> the hour every five minutes.” – Chapter 7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ascertaining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8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noun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something given or received as an equivalent for services, debt, loss, injury, suffering, lack, etc.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</a:t>
            </a:r>
            <a:r>
              <a:rPr lang="en-US" dirty="0" smtClean="0"/>
              <a:t>  “No amount of sighing could induce Atticus to let us spend Christmas day at home.  We went to Finch’s Landing every Christmas in my memory.  The fact that Aunt was a good cook was some </a:t>
            </a:r>
            <a:r>
              <a:rPr lang="en-US" u="sng" dirty="0" smtClean="0"/>
              <a:t>compensation</a:t>
            </a:r>
            <a:r>
              <a:rPr lang="en-US" dirty="0" smtClean="0"/>
              <a:t> for being forced to spend a religious holiday with Francis Hancock.” – Chapter 9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noun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the basic, real, and unchanging nature of a thing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“This case, Tom Robinson’s case, is something that goes to the </a:t>
            </a:r>
            <a:r>
              <a:rPr lang="en-US" u="sng" dirty="0" smtClean="0"/>
              <a:t>essence</a:t>
            </a:r>
            <a:r>
              <a:rPr lang="en-US" dirty="0" smtClean="0"/>
              <a:t> of a man’s conscience – Scout, I couldn’t go to church and worship God if I didn’t try to help that man.” – Chapter 11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9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adjective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innocent; naive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“[Francis Hancock] was a year older than I, and I avoided him on my principle:  he enjoyed everything I disapproved of, and disliked my </a:t>
            </a:r>
            <a:r>
              <a:rPr lang="en-US" u="sng" dirty="0" smtClean="0"/>
              <a:t>ingenuous</a:t>
            </a:r>
            <a:r>
              <a:rPr lang="en-US" dirty="0" smtClean="0"/>
              <a:t> diversions.” – Chapter 9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ingenuous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7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adjective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of or pertaining to the Confederate States of America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“Atticus picked up the Mobile Press and sat down in the rocking chair </a:t>
            </a:r>
            <a:r>
              <a:rPr lang="en-US" dirty="0" smtClean="0"/>
              <a:t>Jem</a:t>
            </a:r>
            <a:r>
              <a:rPr lang="en-US" dirty="0" smtClean="0"/>
              <a:t> had vacated.  For the life of me, I did not understand how he could sit there in cold blood and read a newspaper when his only son stood an excellent chance of being murdered with a </a:t>
            </a:r>
            <a:r>
              <a:rPr lang="en-US" u="sng" dirty="0" smtClean="0"/>
              <a:t>Confederate</a:t>
            </a:r>
            <a:r>
              <a:rPr lang="en-US" dirty="0" smtClean="0"/>
              <a:t> Army relic.” – Chapter 11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Online Text </a:t>
            </a:r>
            <a:r>
              <a:rPr lang="en-US" i="1" dirty="0" smtClean="0">
                <a:hlinkClick r:id="rId2"/>
              </a:rPr>
              <a:t>of To Kill a Mockingbird </a:t>
            </a:r>
            <a:r>
              <a:rPr lang="en-US" dirty="0" smtClean="0">
                <a:hlinkClick r:id="rId2"/>
              </a:rPr>
              <a:t>by Harper Lee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Part of Speech:  </a:t>
            </a:r>
            <a:r>
              <a:rPr lang="en-US" dirty="0" smtClean="0"/>
              <a:t>noun</a:t>
            </a:r>
            <a:endParaRPr lang="en-US" b="1" dirty="0" smtClean="0"/>
          </a:p>
          <a:p>
            <a:r>
              <a:rPr lang="en-US" b="1" dirty="0" smtClean="0"/>
              <a:t>Definition:  </a:t>
            </a:r>
            <a:r>
              <a:rPr lang="en-US" dirty="0" smtClean="0"/>
              <a:t>agitation; noisy disturbance</a:t>
            </a:r>
            <a:endParaRPr lang="en-US" b="1" dirty="0" smtClean="0"/>
          </a:p>
          <a:p>
            <a:r>
              <a:rPr lang="en-US" b="1" dirty="0" smtClean="0"/>
              <a:t>Sentence from the Novel:  </a:t>
            </a:r>
            <a:r>
              <a:rPr lang="en-US" dirty="0" smtClean="0"/>
              <a:t>“‘Where were you all, didn’t you hear the </a:t>
            </a:r>
            <a:r>
              <a:rPr lang="en-US" u="sng" dirty="0" smtClean="0"/>
              <a:t>commotion</a:t>
            </a:r>
            <a:r>
              <a:rPr lang="en-US" dirty="0" smtClean="0"/>
              <a:t>?’” – Chapter 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adjective</a:t>
            </a:r>
            <a:endParaRPr lang="en-US" b="1" dirty="0"/>
          </a:p>
          <a:p>
            <a:r>
              <a:rPr lang="en-US" b="1" dirty="0" smtClean="0"/>
              <a:t>Definition:  </a:t>
            </a:r>
            <a:r>
              <a:rPr lang="en-US" dirty="0" smtClean="0"/>
              <a:t>capable of speech; not speechless</a:t>
            </a:r>
            <a:endParaRPr lang="en-US" b="1" dirty="0" smtClean="0"/>
          </a:p>
          <a:p>
            <a:r>
              <a:rPr lang="en-US" b="1" dirty="0" smtClean="0"/>
              <a:t>Sentence </a:t>
            </a:r>
            <a:r>
              <a:rPr lang="en-US" b="1" dirty="0"/>
              <a:t>from the </a:t>
            </a:r>
            <a:r>
              <a:rPr lang="en-US" b="1" dirty="0" smtClean="0"/>
              <a:t>Novel:  </a:t>
            </a:r>
            <a:r>
              <a:rPr lang="en-US" dirty="0" smtClean="0"/>
              <a:t>“</a:t>
            </a:r>
            <a:r>
              <a:rPr lang="en-US" dirty="0" smtClean="0"/>
              <a:t>Jem</a:t>
            </a:r>
            <a:r>
              <a:rPr lang="en-US" dirty="0" smtClean="0"/>
              <a:t> became vaguely </a:t>
            </a:r>
            <a:r>
              <a:rPr lang="en-US" u="sng" dirty="0" smtClean="0"/>
              <a:t>articulate</a:t>
            </a:r>
            <a:r>
              <a:rPr lang="en-US" dirty="0" smtClean="0"/>
              <a:t>:  ‘‘d you see him, Scout?  ‘d you see him just </a:t>
            </a:r>
            <a:r>
              <a:rPr lang="en-US" dirty="0" smtClean="0"/>
              <a:t>standin</a:t>
            </a:r>
            <a:r>
              <a:rPr lang="en-US" dirty="0" smtClean="0"/>
              <a:t>’ there? … ‘n’ all of a sudden he just relaxed all over, an’ it looked like that gun was a part of him … an’ he did it so quick, like … I </a:t>
            </a:r>
            <a:r>
              <a:rPr lang="en-US" dirty="0" smtClean="0"/>
              <a:t>hafta</a:t>
            </a:r>
            <a:r>
              <a:rPr lang="en-US" dirty="0" smtClean="0"/>
              <a:t> aim for ten minutes ‘fore I can hit </a:t>
            </a:r>
            <a:r>
              <a:rPr lang="en-US" dirty="0" smtClean="0"/>
              <a:t>somethin</a:t>
            </a:r>
            <a:r>
              <a:rPr lang="en-US" dirty="0" smtClean="0"/>
              <a:t>’ … ’” – Chapter 10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0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adjective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of less than normal size and strength; weak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“‘Shoot no wonder, then,’ said </a:t>
            </a:r>
            <a:r>
              <a:rPr lang="en-US" dirty="0" smtClean="0"/>
              <a:t>Jem</a:t>
            </a:r>
            <a:r>
              <a:rPr lang="en-US" dirty="0" smtClean="0"/>
              <a:t>, jerking his thumb at me.  ‘Scout </a:t>
            </a:r>
            <a:r>
              <a:rPr lang="en-US" dirty="0" smtClean="0"/>
              <a:t>yonder’s</a:t>
            </a:r>
            <a:r>
              <a:rPr lang="en-US" dirty="0" smtClean="0"/>
              <a:t> been </a:t>
            </a:r>
            <a:r>
              <a:rPr lang="en-US" dirty="0" smtClean="0"/>
              <a:t>readin</a:t>
            </a:r>
            <a:r>
              <a:rPr lang="en-US" dirty="0" smtClean="0"/>
              <a:t>’ ever since she was born, and she </a:t>
            </a:r>
            <a:r>
              <a:rPr lang="en-US" dirty="0" smtClean="0"/>
              <a:t>ain’t</a:t>
            </a:r>
            <a:r>
              <a:rPr lang="en-US" dirty="0" smtClean="0"/>
              <a:t> even started to school yet.  You look right </a:t>
            </a:r>
            <a:r>
              <a:rPr lang="en-US" u="sng" dirty="0" smtClean="0"/>
              <a:t>puny</a:t>
            </a:r>
            <a:r>
              <a:rPr lang="en-US" dirty="0" smtClean="0"/>
              <a:t> for </a:t>
            </a:r>
            <a:r>
              <a:rPr lang="en-US" dirty="0" smtClean="0"/>
              <a:t>goin</a:t>
            </a:r>
            <a:r>
              <a:rPr lang="en-US" dirty="0" smtClean="0"/>
              <a:t>’ on seven.” – Chapter 1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1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adjective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not within proper or reasonable limits; immoderate; excessive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“‘You sound like Cousin Ike Finch,’ I said.  Cousin Ike Finch was </a:t>
            </a:r>
            <a:r>
              <a:rPr lang="en-US" dirty="0" smtClean="0"/>
              <a:t>Maycomb</a:t>
            </a:r>
            <a:r>
              <a:rPr lang="en-US" dirty="0"/>
              <a:t> </a:t>
            </a:r>
            <a:r>
              <a:rPr lang="en-US" dirty="0" smtClean="0"/>
              <a:t>County’s sole surviving Confederate veteran.  He wore a General Hood type beard of which he was </a:t>
            </a:r>
            <a:r>
              <a:rPr lang="en-US" u="sng" dirty="0" smtClean="0"/>
              <a:t>inordinately</a:t>
            </a:r>
            <a:r>
              <a:rPr lang="en-US" dirty="0" smtClean="0"/>
              <a:t> vain.” – Chapter 9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inordinate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3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noun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</a:t>
            </a:r>
            <a:r>
              <a:rPr lang="en-US" dirty="0" smtClean="0"/>
              <a:t>  (in folklore) an ugly, stupid, or strange child left by fairies in place of a pretty, charming child</a:t>
            </a:r>
            <a:endParaRPr lang="en-US" b="1" dirty="0"/>
          </a:p>
          <a:p>
            <a:r>
              <a:rPr lang="en-US" b="1" dirty="0"/>
              <a:t>Sentence from the </a:t>
            </a:r>
            <a:r>
              <a:rPr lang="en-US" b="1" dirty="0" smtClean="0"/>
              <a:t>Novel:  </a:t>
            </a:r>
            <a:r>
              <a:rPr lang="en-US" dirty="0" smtClean="0"/>
              <a:t>“Aunt Alexandra was Atticus’ sister, but when </a:t>
            </a:r>
            <a:r>
              <a:rPr lang="en-US" dirty="0" smtClean="0"/>
              <a:t>Jem</a:t>
            </a:r>
            <a:r>
              <a:rPr lang="en-US" dirty="0" smtClean="0"/>
              <a:t> told me about </a:t>
            </a:r>
            <a:r>
              <a:rPr lang="en-US" u="sng" dirty="0" smtClean="0"/>
              <a:t>changelings</a:t>
            </a:r>
            <a:r>
              <a:rPr lang="en-US" dirty="0" smtClean="0"/>
              <a:t> and siblings, I decided that she had been swapped at birth, that my grandparents had perhaps received a Crawford instead of a Finch.” – Chapter 9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9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adjective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disposed to cause harm, suffering, or distress deliberately; feeling or showing ill will or hatred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“Every night-sound I heard from my cot on the back porch was magnified three-fold; every scratch of feet on gravel was Boo </a:t>
            </a:r>
            <a:r>
              <a:rPr lang="en-US" dirty="0" smtClean="0"/>
              <a:t>Radley</a:t>
            </a:r>
            <a:r>
              <a:rPr lang="en-US" dirty="0" smtClean="0"/>
              <a:t> seeking revenge, every passing Negro laughing in the night was Boo </a:t>
            </a:r>
            <a:r>
              <a:rPr lang="en-US" dirty="0" smtClean="0"/>
              <a:t>Radley</a:t>
            </a:r>
            <a:r>
              <a:rPr lang="en-US" dirty="0" smtClean="0"/>
              <a:t> loose and after us; insects splashing against the screen were Boo </a:t>
            </a:r>
            <a:r>
              <a:rPr lang="en-US" dirty="0" smtClean="0"/>
              <a:t>Radley’s</a:t>
            </a:r>
            <a:r>
              <a:rPr lang="en-US" dirty="0" smtClean="0"/>
              <a:t> insane fingers picking the wire to pieces; the chinaberry trees were </a:t>
            </a:r>
            <a:r>
              <a:rPr lang="en-US" u="sng" dirty="0" smtClean="0"/>
              <a:t>malignant</a:t>
            </a:r>
            <a:r>
              <a:rPr lang="en-US" dirty="0" smtClean="0"/>
              <a:t>, hovering, alive.” – Chapter 6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1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verb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to humiliate or shame, as by injury to one’s pride or self-respect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“If Uncle Atticus lets you run around with stray dogs, that’s his own business, like Grandma says, so it </a:t>
            </a:r>
            <a:r>
              <a:rPr lang="en-US" dirty="0" smtClean="0"/>
              <a:t>ain’t</a:t>
            </a:r>
            <a:r>
              <a:rPr lang="en-US" dirty="0" smtClean="0"/>
              <a:t> your fault.  I guess it </a:t>
            </a:r>
            <a:r>
              <a:rPr lang="en-US" dirty="0" smtClean="0"/>
              <a:t>ain’t</a:t>
            </a:r>
            <a:r>
              <a:rPr lang="en-US" dirty="0" smtClean="0"/>
              <a:t> your fault if Uncle Atticus is [representing Tom Robinson] besides, but I’m here to tell you it certainly does </a:t>
            </a:r>
            <a:r>
              <a:rPr lang="en-US" u="sng" dirty="0" smtClean="0"/>
              <a:t>mortify</a:t>
            </a:r>
            <a:r>
              <a:rPr lang="en-US" dirty="0" smtClean="0"/>
              <a:t> the rest of the family.” – Chapter 9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9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of Speech</a:t>
            </a:r>
            <a:r>
              <a:rPr lang="en-US" b="1" dirty="0" smtClean="0"/>
              <a:t>:  </a:t>
            </a:r>
            <a:r>
              <a:rPr lang="en-US" dirty="0" smtClean="0"/>
              <a:t>adjective</a:t>
            </a:r>
            <a:endParaRPr lang="en-US" b="1" dirty="0"/>
          </a:p>
          <a:p>
            <a:r>
              <a:rPr lang="en-US" b="1" dirty="0"/>
              <a:t>Definition</a:t>
            </a:r>
            <a:r>
              <a:rPr lang="en-US" b="1" dirty="0" smtClean="0"/>
              <a:t>:  </a:t>
            </a:r>
            <a:r>
              <a:rPr lang="en-US" dirty="0" smtClean="0"/>
              <a:t>causing discomfort by being excessive, intense, elaborate, etc.</a:t>
            </a:r>
            <a:endParaRPr lang="en-US" b="1" dirty="0"/>
          </a:p>
          <a:p>
            <a:r>
              <a:rPr lang="en-US" b="1" dirty="0"/>
              <a:t>Sentence from the Novel</a:t>
            </a:r>
            <a:r>
              <a:rPr lang="en-US" b="1" dirty="0" smtClean="0"/>
              <a:t>:  </a:t>
            </a:r>
            <a:r>
              <a:rPr lang="en-US" dirty="0" smtClean="0"/>
              <a:t>“An </a:t>
            </a:r>
            <a:r>
              <a:rPr lang="en-US" u="sng" dirty="0" smtClean="0"/>
              <a:t>oppressive</a:t>
            </a:r>
            <a:r>
              <a:rPr lang="en-US" dirty="0" smtClean="0"/>
              <a:t> odor met us when we crossed the threshold, an odor I had met many times in rain-rotted gray houses where there are coal-oil lamps, water dippers, and unbleached domestic sheets.  It always made me afraid, expectant, watchful.” – Chapter 11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oppressive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1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48</TotalTime>
  <Words>1107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To Kill a Mockingbird by Harper Lee</vt:lpstr>
      <vt:lpstr>commotion</vt:lpstr>
      <vt:lpstr>articulate</vt:lpstr>
      <vt:lpstr>puny</vt:lpstr>
      <vt:lpstr>inordinate</vt:lpstr>
      <vt:lpstr>changeling</vt:lpstr>
      <vt:lpstr>malignant</vt:lpstr>
      <vt:lpstr>mortify</vt:lpstr>
      <vt:lpstr>oppressive</vt:lpstr>
      <vt:lpstr>perplexity</vt:lpstr>
      <vt:lpstr>innate</vt:lpstr>
      <vt:lpstr>ascertaining</vt:lpstr>
      <vt:lpstr>Compensation</vt:lpstr>
      <vt:lpstr>essence</vt:lpstr>
      <vt:lpstr>ingenuous</vt:lpstr>
      <vt:lpstr>confederate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 by Harper Lee</dc:title>
  <dc:creator>Adria Latona</dc:creator>
  <cp:lastModifiedBy>Adria Latona</cp:lastModifiedBy>
  <cp:revision>14</cp:revision>
  <dcterms:created xsi:type="dcterms:W3CDTF">2013-09-02T19:57:50Z</dcterms:created>
  <dcterms:modified xsi:type="dcterms:W3CDTF">2013-09-02T20:45:59Z</dcterms:modified>
</cp:coreProperties>
</file>