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34"/>
  </p:notesMasterIdLst>
  <p:handoutMasterIdLst>
    <p:handoutMasterId r:id="rId35"/>
  </p:handoutMasterIdLst>
  <p:sldIdLst>
    <p:sldId id="256" r:id="rId2"/>
    <p:sldId id="259" r:id="rId3"/>
    <p:sldId id="260" r:id="rId4"/>
    <p:sldId id="262" r:id="rId5"/>
    <p:sldId id="257" r:id="rId6"/>
    <p:sldId id="279" r:id="rId7"/>
    <p:sldId id="258" r:id="rId8"/>
    <p:sldId id="264" r:id="rId9"/>
    <p:sldId id="281" r:id="rId10"/>
    <p:sldId id="282" r:id="rId11"/>
    <p:sldId id="283" r:id="rId12"/>
    <p:sldId id="284" r:id="rId13"/>
    <p:sldId id="285" r:id="rId14"/>
    <p:sldId id="286" r:id="rId15"/>
    <p:sldId id="287" r:id="rId16"/>
    <p:sldId id="288" r:id="rId17"/>
    <p:sldId id="289" r:id="rId18"/>
    <p:sldId id="290" r:id="rId19"/>
    <p:sldId id="291" r:id="rId20"/>
    <p:sldId id="292" r:id="rId21"/>
    <p:sldId id="293" r:id="rId22"/>
    <p:sldId id="265" r:id="rId23"/>
    <p:sldId id="271" r:id="rId24"/>
    <p:sldId id="272" r:id="rId25"/>
    <p:sldId id="294" r:id="rId26"/>
    <p:sldId id="273" r:id="rId27"/>
    <p:sldId id="274" r:id="rId28"/>
    <p:sldId id="276" r:id="rId29"/>
    <p:sldId id="277" r:id="rId30"/>
    <p:sldId id="295" r:id="rId31"/>
    <p:sldId id="278" r:id="rId32"/>
    <p:sldId id="275" r:id="rId33"/>
  </p:sldIdLst>
  <p:sldSz cx="9144000" cy="6858000" type="screen4x3"/>
  <p:notesSz cx="6934200" cy="92202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A30E"/>
    <a:srgbClr val="8EFF28"/>
    <a:srgbClr val="FFFF00"/>
    <a:srgbClr val="000000"/>
    <a:srgbClr val="FF8B2A"/>
    <a:srgbClr val="BC8344"/>
    <a:srgbClr val="FF6C0F"/>
    <a:srgbClr val="FF3300"/>
    <a:srgbClr val="FF3399"/>
    <a:srgbClr val="33CC3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4" autoAdjust="0"/>
    <p:restoredTop sz="94660"/>
  </p:normalViewPr>
  <p:slideViewPr>
    <p:cSldViewPr>
      <p:cViewPr varScale="1">
        <p:scale>
          <a:sx n="69" d="100"/>
          <a:sy n="69" d="100"/>
        </p:scale>
        <p:origin x="-540"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0"/>
            <a:ext cx="3004820" cy="4613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p>
        </p:txBody>
      </p:sp>
      <p:sp>
        <p:nvSpPr>
          <p:cNvPr id="56323" name="Rectangle 3"/>
          <p:cNvSpPr>
            <a:spLocks noGrp="1" noChangeArrowheads="1"/>
          </p:cNvSpPr>
          <p:nvPr>
            <p:ph type="dt" sz="quarter" idx="1"/>
          </p:nvPr>
        </p:nvSpPr>
        <p:spPr bwMode="auto">
          <a:xfrm>
            <a:off x="3927775" y="0"/>
            <a:ext cx="3004820" cy="4613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p>
        </p:txBody>
      </p:sp>
      <p:sp>
        <p:nvSpPr>
          <p:cNvPr id="56324" name="Rectangle 4"/>
          <p:cNvSpPr>
            <a:spLocks noGrp="1" noChangeArrowheads="1"/>
          </p:cNvSpPr>
          <p:nvPr>
            <p:ph type="ftr" sz="quarter" idx="2"/>
          </p:nvPr>
        </p:nvSpPr>
        <p:spPr bwMode="auto">
          <a:xfrm>
            <a:off x="0" y="8757301"/>
            <a:ext cx="3004820" cy="4613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p>
        </p:txBody>
      </p:sp>
      <p:sp>
        <p:nvSpPr>
          <p:cNvPr id="56325" name="Rectangle 5"/>
          <p:cNvSpPr>
            <a:spLocks noGrp="1" noChangeArrowheads="1"/>
          </p:cNvSpPr>
          <p:nvPr>
            <p:ph type="sldNum" sz="quarter" idx="3"/>
          </p:nvPr>
        </p:nvSpPr>
        <p:spPr bwMode="auto">
          <a:xfrm>
            <a:off x="3927775" y="8757301"/>
            <a:ext cx="3004820" cy="4613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C5A10CE0-16CD-496D-BB68-86C7BC0B07CA}" type="slidenum">
              <a:rPr lang="en-US"/>
              <a:pPr/>
              <a:t>‹#›</a:t>
            </a:fld>
            <a:endParaRPr lang="en-US"/>
          </a:p>
        </p:txBody>
      </p:sp>
    </p:spTree>
    <p:extLst>
      <p:ext uri="{BB962C8B-B14F-4D97-AF65-F5344CB8AC3E}">
        <p14:creationId xmlns="" xmlns:p14="http://schemas.microsoft.com/office/powerpoint/2010/main" val="32130064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3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27775" y="0"/>
            <a:ext cx="3004820" cy="461325"/>
          </a:xfrm>
          <a:prstGeom prst="rect">
            <a:avLst/>
          </a:prstGeom>
        </p:spPr>
        <p:txBody>
          <a:bodyPr vert="horz" lIns="91440" tIns="45720" rIns="91440" bIns="45720" rtlCol="0"/>
          <a:lstStyle>
            <a:lvl1pPr algn="r">
              <a:defRPr sz="1200"/>
            </a:lvl1pPr>
          </a:lstStyle>
          <a:p>
            <a:fld id="{BED2D243-5006-4C40-A35E-20C63C350451}" type="datetimeFigureOut">
              <a:rPr lang="en-US" smtClean="0"/>
              <a:pPr/>
              <a:t>3/18/2013</a:t>
            </a:fld>
            <a:endParaRPr lang="en-US"/>
          </a:p>
        </p:txBody>
      </p:sp>
      <p:sp>
        <p:nvSpPr>
          <p:cNvPr id="4" name="Slide Image Placeholder 3"/>
          <p:cNvSpPr>
            <a:spLocks noGrp="1" noRot="1" noChangeAspect="1"/>
          </p:cNvSpPr>
          <p:nvPr>
            <p:ph type="sldImg" idx="2"/>
          </p:nvPr>
        </p:nvSpPr>
        <p:spPr>
          <a:xfrm>
            <a:off x="1162050" y="690563"/>
            <a:ext cx="4610100" cy="3457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3420" y="4380225"/>
            <a:ext cx="5547360" cy="4148776"/>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7301"/>
            <a:ext cx="3004820" cy="4613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57301"/>
            <a:ext cx="3004820" cy="461325"/>
          </a:xfrm>
          <a:prstGeom prst="rect">
            <a:avLst/>
          </a:prstGeom>
        </p:spPr>
        <p:txBody>
          <a:bodyPr vert="horz" lIns="91440" tIns="45720" rIns="91440" bIns="45720" rtlCol="0" anchor="b"/>
          <a:lstStyle>
            <a:lvl1pPr algn="r">
              <a:defRPr sz="1200"/>
            </a:lvl1pPr>
          </a:lstStyle>
          <a:p>
            <a:fld id="{E336E4D0-A748-A842-9C3A-9294DF7C8264}" type="slidenum">
              <a:rPr lang="en-US" smtClean="0"/>
              <a:pPr/>
              <a:t>‹#›</a:t>
            </a:fld>
            <a:endParaRPr lang="en-US"/>
          </a:p>
        </p:txBody>
      </p:sp>
    </p:spTree>
    <p:extLst>
      <p:ext uri="{BB962C8B-B14F-4D97-AF65-F5344CB8AC3E}">
        <p14:creationId xmlns="" xmlns:p14="http://schemas.microsoft.com/office/powerpoint/2010/main" val="109428615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9144000" cy="6856413"/>
            <a:chOff x="0" y="0"/>
            <a:chExt cx="5760" cy="4319"/>
          </a:xfrm>
        </p:grpSpPr>
        <p:sp>
          <p:nvSpPr>
            <p:cNvPr id="2765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endParaRPr lang="en-US"/>
            </a:p>
          </p:txBody>
        </p:sp>
        <p:sp>
          <p:nvSpPr>
            <p:cNvPr id="2765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en-US"/>
            </a:p>
          </p:txBody>
        </p:sp>
        <p:sp>
          <p:nvSpPr>
            <p:cNvPr id="2765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endParaRPr lang="en-US"/>
            </a:p>
          </p:txBody>
        </p:sp>
        <p:sp>
          <p:nvSpPr>
            <p:cNvPr id="27654"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endParaRPr lang="en-US"/>
            </a:p>
          </p:txBody>
        </p:sp>
        <p:sp>
          <p:nvSpPr>
            <p:cNvPr id="2765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endParaRPr lang="en-US"/>
            </a:p>
          </p:txBody>
        </p:sp>
        <p:sp>
          <p:nvSpPr>
            <p:cNvPr id="27656"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endParaRPr lang="en-US"/>
            </a:p>
          </p:txBody>
        </p:sp>
        <p:sp>
          <p:nvSpPr>
            <p:cNvPr id="27657"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endParaRPr lang="en-US"/>
            </a:p>
          </p:txBody>
        </p:sp>
        <p:sp>
          <p:nvSpPr>
            <p:cNvPr id="2765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en-US"/>
            </a:p>
          </p:txBody>
        </p:sp>
        <p:sp>
          <p:nvSpPr>
            <p:cNvPr id="27659"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endParaRPr lang="en-US"/>
            </a:p>
          </p:txBody>
        </p:sp>
        <p:sp>
          <p:nvSpPr>
            <p:cNvPr id="2766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endParaRPr lang="en-US"/>
            </a:p>
          </p:txBody>
        </p:sp>
        <p:sp>
          <p:nvSpPr>
            <p:cNvPr id="27661"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endParaRPr lang="en-US"/>
            </a:p>
          </p:txBody>
        </p:sp>
        <p:sp>
          <p:nvSpPr>
            <p:cNvPr id="2766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endParaRPr lang="en-US"/>
            </a:p>
          </p:txBody>
        </p:sp>
        <p:sp>
          <p:nvSpPr>
            <p:cNvPr id="27663"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endParaRPr lang="en-US"/>
            </a:p>
          </p:txBody>
        </p:sp>
        <p:sp>
          <p:nvSpPr>
            <p:cNvPr id="2766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endParaRPr lang="en-US"/>
            </a:p>
          </p:txBody>
        </p:sp>
        <p:sp>
          <p:nvSpPr>
            <p:cNvPr id="2766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endParaRPr lang="en-US"/>
            </a:p>
          </p:txBody>
        </p:sp>
        <p:sp>
          <p:nvSpPr>
            <p:cNvPr id="2766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endParaRPr lang="en-US"/>
            </a:p>
          </p:txBody>
        </p:sp>
        <p:sp>
          <p:nvSpPr>
            <p:cNvPr id="27667"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endParaRPr lang="en-US"/>
            </a:p>
          </p:txBody>
        </p:sp>
        <p:sp>
          <p:nvSpPr>
            <p:cNvPr id="2766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endParaRPr lang="en-US"/>
            </a:p>
          </p:txBody>
        </p:sp>
        <p:sp>
          <p:nvSpPr>
            <p:cNvPr id="27669"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endParaRPr lang="en-US"/>
            </a:p>
          </p:txBody>
        </p:sp>
        <p:sp>
          <p:nvSpPr>
            <p:cNvPr id="2767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endParaRPr lang="en-US"/>
            </a:p>
          </p:txBody>
        </p:sp>
        <p:sp>
          <p:nvSpPr>
            <p:cNvPr id="2767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endParaRPr lang="en-US"/>
            </a:p>
          </p:txBody>
        </p:sp>
        <p:sp>
          <p:nvSpPr>
            <p:cNvPr id="2767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endParaRPr lang="en-US"/>
            </a:p>
          </p:txBody>
        </p:sp>
        <p:sp>
          <p:nvSpPr>
            <p:cNvPr id="27673"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endParaRPr lang="en-US"/>
            </a:p>
          </p:txBody>
        </p:sp>
        <p:sp>
          <p:nvSpPr>
            <p:cNvPr id="2767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endParaRPr lang="en-US"/>
            </a:p>
          </p:txBody>
        </p:sp>
        <p:sp>
          <p:nvSpPr>
            <p:cNvPr id="2767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endParaRPr lang="en-US"/>
            </a:p>
          </p:txBody>
        </p:sp>
        <p:sp>
          <p:nvSpPr>
            <p:cNvPr id="27676"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endParaRPr lang="en-US"/>
            </a:p>
          </p:txBody>
        </p:sp>
        <p:sp>
          <p:nvSpPr>
            <p:cNvPr id="2767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endParaRPr lang="en-US"/>
            </a:p>
          </p:txBody>
        </p:sp>
        <p:sp>
          <p:nvSpPr>
            <p:cNvPr id="27678"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endParaRPr lang="en-US"/>
            </a:p>
          </p:txBody>
        </p:sp>
        <p:sp>
          <p:nvSpPr>
            <p:cNvPr id="2767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en-US"/>
            </a:p>
          </p:txBody>
        </p:sp>
        <p:sp>
          <p:nvSpPr>
            <p:cNvPr id="2768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endParaRPr lang="en-US"/>
            </a:p>
          </p:txBody>
        </p:sp>
        <p:sp>
          <p:nvSpPr>
            <p:cNvPr id="2768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endParaRPr lang="en-US"/>
            </a:p>
          </p:txBody>
        </p:sp>
        <p:sp>
          <p:nvSpPr>
            <p:cNvPr id="2768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2768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endParaRPr lang="en-US"/>
            </a:p>
          </p:txBody>
        </p:sp>
        <p:sp>
          <p:nvSpPr>
            <p:cNvPr id="2768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endParaRPr lang="en-US"/>
            </a:p>
          </p:txBody>
        </p:sp>
        <p:sp>
          <p:nvSpPr>
            <p:cNvPr id="2768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endParaRPr lang="en-US"/>
            </a:p>
          </p:txBody>
        </p:sp>
        <p:sp>
          <p:nvSpPr>
            <p:cNvPr id="2768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endParaRPr lang="en-US"/>
            </a:p>
          </p:txBody>
        </p:sp>
        <p:grpSp>
          <p:nvGrpSpPr>
            <p:cNvPr id="27687" name="Group 39"/>
            <p:cNvGrpSpPr>
              <a:grpSpLocks/>
            </p:cNvGrpSpPr>
            <p:nvPr userDrawn="1"/>
          </p:nvGrpSpPr>
          <p:grpSpPr bwMode="auto">
            <a:xfrm>
              <a:off x="0" y="1632"/>
              <a:ext cx="5758" cy="1858"/>
              <a:chOff x="0" y="1632"/>
              <a:chExt cx="5758" cy="1858"/>
            </a:xfrm>
          </p:grpSpPr>
          <p:sp>
            <p:nvSpPr>
              <p:cNvPr id="2768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en-US"/>
              </a:p>
            </p:txBody>
          </p:sp>
          <p:sp>
            <p:nvSpPr>
              <p:cNvPr id="2768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endParaRPr lang="en-US"/>
              </a:p>
            </p:txBody>
          </p:sp>
        </p:grpSp>
      </p:grpSp>
      <p:sp>
        <p:nvSpPr>
          <p:cNvPr id="2769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769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27692" name="Rectangle 44"/>
          <p:cNvSpPr>
            <a:spLocks noGrp="1" noChangeArrowheads="1"/>
          </p:cNvSpPr>
          <p:nvPr>
            <p:ph type="dt" sz="quarter" idx="2"/>
          </p:nvPr>
        </p:nvSpPr>
        <p:spPr/>
        <p:txBody>
          <a:bodyPr/>
          <a:lstStyle>
            <a:lvl1pPr>
              <a:defRPr/>
            </a:lvl1pPr>
          </a:lstStyle>
          <a:p>
            <a:endParaRPr lang="en-US"/>
          </a:p>
        </p:txBody>
      </p:sp>
      <p:sp>
        <p:nvSpPr>
          <p:cNvPr id="27693" name="Rectangle 45"/>
          <p:cNvSpPr>
            <a:spLocks noGrp="1" noChangeArrowheads="1"/>
          </p:cNvSpPr>
          <p:nvPr>
            <p:ph type="ftr" sz="quarter" idx="3"/>
          </p:nvPr>
        </p:nvSpPr>
        <p:spPr/>
        <p:txBody>
          <a:bodyPr/>
          <a:lstStyle>
            <a:lvl1pPr>
              <a:defRPr/>
            </a:lvl1pPr>
          </a:lstStyle>
          <a:p>
            <a:endParaRPr lang="en-US"/>
          </a:p>
        </p:txBody>
      </p:sp>
      <p:sp>
        <p:nvSpPr>
          <p:cNvPr id="27694" name="Rectangle 46"/>
          <p:cNvSpPr>
            <a:spLocks noGrp="1" noChangeArrowheads="1"/>
          </p:cNvSpPr>
          <p:nvPr>
            <p:ph type="sldNum" sz="quarter" idx="4"/>
          </p:nvPr>
        </p:nvSpPr>
        <p:spPr/>
        <p:txBody>
          <a:bodyPr/>
          <a:lstStyle>
            <a:lvl1pPr>
              <a:defRPr/>
            </a:lvl1pPr>
          </a:lstStyle>
          <a:p>
            <a:fld id="{A5691518-3551-47F6-BD54-DBC4215CE21E}" type="slidenum">
              <a:rPr lang="en-US"/>
              <a:pPr/>
              <a:t>‹#›</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27690"/>
                                        </p:tgtEl>
                                        <p:attrNameLst>
                                          <p:attrName>style.visibility</p:attrName>
                                        </p:attrNameLst>
                                      </p:cBhvr>
                                      <p:to>
                                        <p:strVal val="visible"/>
                                      </p:to>
                                    </p:set>
                                    <p:anim calcmode="lin" valueType="num">
                                      <p:cBhvr>
                                        <p:cTn id="7" dur="500" fill="hold"/>
                                        <p:tgtEl>
                                          <p:spTgt spid="27690"/>
                                        </p:tgtEl>
                                        <p:attrNameLst>
                                          <p:attrName>ppt_w</p:attrName>
                                        </p:attrNameLst>
                                      </p:cBhvr>
                                      <p:tavLst>
                                        <p:tav tm="0">
                                          <p:val>
                                            <p:fltVal val="0"/>
                                          </p:val>
                                        </p:tav>
                                        <p:tav tm="100000">
                                          <p:val>
                                            <p:strVal val="#ppt_w"/>
                                          </p:val>
                                        </p:tav>
                                      </p:tavLst>
                                    </p:anim>
                                    <p:anim calcmode="lin" valueType="num">
                                      <p:cBhvr>
                                        <p:cTn id="8" dur="500" fill="hold"/>
                                        <p:tgtEl>
                                          <p:spTgt spid="27690"/>
                                        </p:tgtEl>
                                        <p:attrNameLst>
                                          <p:attrName>ppt_h</p:attrName>
                                        </p:attrNameLst>
                                      </p:cBhvr>
                                      <p:tavLst>
                                        <p:tav tm="0">
                                          <p:val>
                                            <p:fltVal val="0"/>
                                          </p:val>
                                        </p:tav>
                                        <p:tav tm="100000">
                                          <p:val>
                                            <p:strVal val="#ppt_h"/>
                                          </p:val>
                                        </p:tav>
                                      </p:tavLst>
                                    </p:anim>
                                    <p:anim calcmode="lin" valueType="num">
                                      <p:cBhvr>
                                        <p:cTn id="9" dur="500" fill="hold"/>
                                        <p:tgtEl>
                                          <p:spTgt spid="27690"/>
                                        </p:tgtEl>
                                        <p:attrNameLst>
                                          <p:attrName>style.rotation</p:attrName>
                                        </p:attrNameLst>
                                      </p:cBhvr>
                                      <p:tavLst>
                                        <p:tav tm="0">
                                          <p:val>
                                            <p:fltVal val="360"/>
                                          </p:val>
                                        </p:tav>
                                        <p:tav tm="100000">
                                          <p:val>
                                            <p:fltVal val="0"/>
                                          </p:val>
                                        </p:tav>
                                      </p:tavLst>
                                    </p:anim>
                                    <p:animEffect transition="in" filter="fade">
                                      <p:cBhvr>
                                        <p:cTn id="10" dur="500"/>
                                        <p:tgtEl>
                                          <p:spTgt spid="27690"/>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iterate type="lt">
                                    <p:tmPct val="10000"/>
                                  </p:iterate>
                                  <p:childTnLst>
                                    <p:set>
                                      <p:cBhvr>
                                        <p:cTn id="14" dur="1" fill="hold">
                                          <p:stCondLst>
                                            <p:cond delay="0"/>
                                          </p:stCondLst>
                                        </p:cTn>
                                        <p:tgtEl>
                                          <p:spTgt spid="27691">
                                            <p:txEl>
                                              <p:pRg st="0" end="0"/>
                                            </p:txEl>
                                          </p:spTgt>
                                        </p:tgtEl>
                                        <p:attrNameLst>
                                          <p:attrName>style.visibility</p:attrName>
                                        </p:attrNameLst>
                                      </p:cBhvr>
                                      <p:to>
                                        <p:strVal val="visible"/>
                                      </p:to>
                                    </p:set>
                                    <p:anim calcmode="lin" valueType="num">
                                      <p:cBhvr>
                                        <p:cTn id="15" dur="500" fill="hold"/>
                                        <p:tgtEl>
                                          <p:spTgt spid="27691">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27691">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27691">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276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90" grpId="0"/>
      <p:bldP spid="27691" grpId="0" build="p">
        <p:tmplLst>
          <p:tmpl lvl="1">
            <p:tnLst>
              <p:par>
                <p:cTn presetID="49" presetClass="entr" presetSubtype="0" decel="100000" fill="hold" nodeType="clickEffect">
                  <p:stCondLst>
                    <p:cond delay="0"/>
                  </p:stCondLst>
                  <p:iterate type="lt">
                    <p:tmPct val="10000"/>
                  </p:iterate>
                  <p:childTnLst>
                    <p:set>
                      <p:cBhvr>
                        <p:cTn dur="1" fill="hold">
                          <p:stCondLst>
                            <p:cond delay="0"/>
                          </p:stCondLst>
                        </p:cTn>
                        <p:tgtEl>
                          <p:spTgt spid="27691"/>
                        </p:tgtEl>
                        <p:attrNameLst>
                          <p:attrName>style.visibility</p:attrName>
                        </p:attrNameLst>
                      </p:cBhvr>
                      <p:to>
                        <p:strVal val="visible"/>
                      </p:to>
                    </p:set>
                    <p:anim calcmode="lin" valueType="num">
                      <p:cBhvr>
                        <p:cTn dur="500" fill="hold"/>
                        <p:tgtEl>
                          <p:spTgt spid="27691"/>
                        </p:tgtEl>
                        <p:attrNameLst>
                          <p:attrName>ppt_w</p:attrName>
                        </p:attrNameLst>
                      </p:cBhvr>
                      <p:tavLst>
                        <p:tav tm="0">
                          <p:val>
                            <p:fltVal val="0"/>
                          </p:val>
                        </p:tav>
                        <p:tav tm="100000">
                          <p:val>
                            <p:strVal val="#ppt_w"/>
                          </p:val>
                        </p:tav>
                      </p:tavLst>
                    </p:anim>
                    <p:anim calcmode="lin" valueType="num">
                      <p:cBhvr>
                        <p:cTn dur="500" fill="hold"/>
                        <p:tgtEl>
                          <p:spTgt spid="27691"/>
                        </p:tgtEl>
                        <p:attrNameLst>
                          <p:attrName>ppt_h</p:attrName>
                        </p:attrNameLst>
                      </p:cBhvr>
                      <p:tavLst>
                        <p:tav tm="0">
                          <p:val>
                            <p:fltVal val="0"/>
                          </p:val>
                        </p:tav>
                        <p:tav tm="100000">
                          <p:val>
                            <p:strVal val="#ppt_h"/>
                          </p:val>
                        </p:tav>
                      </p:tavLst>
                    </p:anim>
                    <p:anim calcmode="lin" valueType="num">
                      <p:cBhvr>
                        <p:cTn dur="500" fill="hold"/>
                        <p:tgtEl>
                          <p:spTgt spid="27691"/>
                        </p:tgtEl>
                        <p:attrNameLst>
                          <p:attrName>style.rotation</p:attrName>
                        </p:attrNameLst>
                      </p:cBhvr>
                      <p:tavLst>
                        <p:tav tm="0">
                          <p:val>
                            <p:fltVal val="360"/>
                          </p:val>
                        </p:tav>
                        <p:tav tm="100000">
                          <p:val>
                            <p:fltVal val="0"/>
                          </p:val>
                        </p:tav>
                      </p:tavLst>
                    </p:anim>
                    <p:animEffect transition="in" filter="fade">
                      <p:cBhvr>
                        <p:cTn dur="500"/>
                        <p:tgtEl>
                          <p:spTgt spid="27691"/>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928BF80-AD13-4451-8608-2841A44BD98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086CA94-7C0D-4586-A4D3-F1820E1235FE}"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821D073-41CF-41EC-8E9E-177A12A9D4F6}"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D4C8C1A-C28C-4ABF-819F-27A08B62641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E48B7F-9737-424C-B34D-28EA4E43F261}"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0398D3D-9551-4B49-801D-0EB5E3BBDEFE}"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3C7E595-9C7E-42A5-AF79-E9EBE680E495}"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8D5BCE8-EE1A-4DDB-8752-B71FBEFE61C7}"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F2068D9-421B-4789-B73B-B6C62C8E9B65}"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13346DA-6C40-46F7-81DD-864869721CE6}"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0"/>
            <a:ext cx="9144000" cy="6856413"/>
            <a:chOff x="0" y="0"/>
            <a:chExt cx="5760" cy="4319"/>
          </a:xfrm>
        </p:grpSpPr>
        <p:sp>
          <p:nvSpPr>
            <p:cNvPr id="2662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endParaRPr lang="en-US"/>
            </a:p>
          </p:txBody>
        </p:sp>
        <p:sp>
          <p:nvSpPr>
            <p:cNvPr id="2662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en-US"/>
            </a:p>
          </p:txBody>
        </p:sp>
        <p:sp>
          <p:nvSpPr>
            <p:cNvPr id="2662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endParaRPr lang="en-US"/>
            </a:p>
          </p:txBody>
        </p:sp>
        <p:sp>
          <p:nvSpPr>
            <p:cNvPr id="26630"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endParaRPr lang="en-US"/>
            </a:p>
          </p:txBody>
        </p:sp>
        <p:sp>
          <p:nvSpPr>
            <p:cNvPr id="2663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endParaRPr lang="en-US"/>
            </a:p>
          </p:txBody>
        </p:sp>
        <p:sp>
          <p:nvSpPr>
            <p:cNvPr id="26632"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endParaRPr lang="en-US"/>
            </a:p>
          </p:txBody>
        </p:sp>
        <p:sp>
          <p:nvSpPr>
            <p:cNvPr id="26633"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endParaRPr lang="en-US"/>
            </a:p>
          </p:txBody>
        </p:sp>
        <p:sp>
          <p:nvSpPr>
            <p:cNvPr id="2663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en-US"/>
            </a:p>
          </p:txBody>
        </p:sp>
        <p:sp>
          <p:nvSpPr>
            <p:cNvPr id="26635"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endParaRPr lang="en-US"/>
            </a:p>
          </p:txBody>
        </p:sp>
        <p:sp>
          <p:nvSpPr>
            <p:cNvPr id="2663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endParaRPr lang="en-US"/>
            </a:p>
          </p:txBody>
        </p:sp>
        <p:sp>
          <p:nvSpPr>
            <p:cNvPr id="26637"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endParaRPr lang="en-US"/>
            </a:p>
          </p:txBody>
        </p:sp>
        <p:sp>
          <p:nvSpPr>
            <p:cNvPr id="2663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endParaRPr lang="en-US"/>
            </a:p>
          </p:txBody>
        </p:sp>
        <p:sp>
          <p:nvSpPr>
            <p:cNvPr id="26639"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endParaRPr lang="en-US"/>
            </a:p>
          </p:txBody>
        </p:sp>
        <p:sp>
          <p:nvSpPr>
            <p:cNvPr id="2664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endParaRPr lang="en-US"/>
            </a:p>
          </p:txBody>
        </p:sp>
        <p:sp>
          <p:nvSpPr>
            <p:cNvPr id="2664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endParaRPr lang="en-US"/>
            </a:p>
          </p:txBody>
        </p:sp>
        <p:sp>
          <p:nvSpPr>
            <p:cNvPr id="2664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endParaRPr lang="en-US"/>
            </a:p>
          </p:txBody>
        </p:sp>
        <p:sp>
          <p:nvSpPr>
            <p:cNvPr id="26643"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endParaRPr lang="en-US"/>
            </a:p>
          </p:txBody>
        </p:sp>
        <p:sp>
          <p:nvSpPr>
            <p:cNvPr id="2664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endParaRPr lang="en-US"/>
            </a:p>
          </p:txBody>
        </p:sp>
        <p:sp>
          <p:nvSpPr>
            <p:cNvPr id="26645"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endParaRPr lang="en-US"/>
            </a:p>
          </p:txBody>
        </p:sp>
        <p:sp>
          <p:nvSpPr>
            <p:cNvPr id="2664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endParaRPr lang="en-US"/>
            </a:p>
          </p:txBody>
        </p:sp>
        <p:sp>
          <p:nvSpPr>
            <p:cNvPr id="2664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endParaRPr lang="en-US"/>
            </a:p>
          </p:txBody>
        </p:sp>
        <p:sp>
          <p:nvSpPr>
            <p:cNvPr id="2664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endParaRPr lang="en-US"/>
            </a:p>
          </p:txBody>
        </p:sp>
        <p:sp>
          <p:nvSpPr>
            <p:cNvPr id="26649"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endParaRPr lang="en-US"/>
            </a:p>
          </p:txBody>
        </p:sp>
        <p:sp>
          <p:nvSpPr>
            <p:cNvPr id="2665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endParaRPr lang="en-US"/>
            </a:p>
          </p:txBody>
        </p:sp>
        <p:sp>
          <p:nvSpPr>
            <p:cNvPr id="2665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endParaRPr lang="en-US"/>
            </a:p>
          </p:txBody>
        </p:sp>
        <p:sp>
          <p:nvSpPr>
            <p:cNvPr id="26652"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endParaRPr lang="en-US"/>
            </a:p>
          </p:txBody>
        </p:sp>
        <p:sp>
          <p:nvSpPr>
            <p:cNvPr id="2665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endParaRPr lang="en-US"/>
            </a:p>
          </p:txBody>
        </p:sp>
        <p:sp>
          <p:nvSpPr>
            <p:cNvPr id="26654"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endParaRPr lang="en-US"/>
            </a:p>
          </p:txBody>
        </p:sp>
        <p:sp>
          <p:nvSpPr>
            <p:cNvPr id="2665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en-US"/>
            </a:p>
          </p:txBody>
        </p:sp>
        <p:sp>
          <p:nvSpPr>
            <p:cNvPr id="2665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endParaRPr lang="en-US"/>
            </a:p>
          </p:txBody>
        </p:sp>
        <p:sp>
          <p:nvSpPr>
            <p:cNvPr id="2665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endParaRPr lang="en-US"/>
            </a:p>
          </p:txBody>
        </p:sp>
        <p:sp>
          <p:nvSpPr>
            <p:cNvPr id="2665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2665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endParaRPr lang="en-US"/>
            </a:p>
          </p:txBody>
        </p:sp>
        <p:sp>
          <p:nvSpPr>
            <p:cNvPr id="2666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endParaRPr lang="en-US"/>
            </a:p>
          </p:txBody>
        </p:sp>
        <p:sp>
          <p:nvSpPr>
            <p:cNvPr id="2666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endParaRPr lang="en-US"/>
            </a:p>
          </p:txBody>
        </p:sp>
        <p:sp>
          <p:nvSpPr>
            <p:cNvPr id="2666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endParaRPr lang="en-US"/>
            </a:p>
          </p:txBody>
        </p:sp>
        <p:grpSp>
          <p:nvGrpSpPr>
            <p:cNvPr id="26663" name="Group 39"/>
            <p:cNvGrpSpPr>
              <a:grpSpLocks/>
            </p:cNvGrpSpPr>
            <p:nvPr userDrawn="1"/>
          </p:nvGrpSpPr>
          <p:grpSpPr bwMode="auto">
            <a:xfrm>
              <a:off x="0" y="1632"/>
              <a:ext cx="5758" cy="1858"/>
              <a:chOff x="0" y="1632"/>
              <a:chExt cx="5758" cy="1858"/>
            </a:xfrm>
          </p:grpSpPr>
          <p:sp>
            <p:nvSpPr>
              <p:cNvPr id="2666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en-US"/>
              </a:p>
            </p:txBody>
          </p:sp>
          <p:sp>
            <p:nvSpPr>
              <p:cNvPr id="2666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endParaRPr lang="en-US"/>
              </a:p>
            </p:txBody>
          </p:sp>
        </p:grpSp>
      </p:grpSp>
      <p:sp>
        <p:nvSpPr>
          <p:cNvPr id="2666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66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6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p>
        </p:txBody>
      </p:sp>
      <p:sp>
        <p:nvSpPr>
          <p:cNvPr id="2666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p>
        </p:txBody>
      </p:sp>
      <p:sp>
        <p:nvSpPr>
          <p:cNvPr id="2667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F8FBB729-9213-4DFC-9306-CE531273C6E6}"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26666"/>
                                        </p:tgtEl>
                                        <p:attrNameLst>
                                          <p:attrName>style.visibility</p:attrName>
                                        </p:attrNameLst>
                                      </p:cBhvr>
                                      <p:to>
                                        <p:strVal val="visible"/>
                                      </p:to>
                                    </p:set>
                                    <p:anim calcmode="lin" valueType="num">
                                      <p:cBhvr>
                                        <p:cTn id="7" dur="500" fill="hold"/>
                                        <p:tgtEl>
                                          <p:spTgt spid="26666"/>
                                        </p:tgtEl>
                                        <p:attrNameLst>
                                          <p:attrName>ppt_w</p:attrName>
                                        </p:attrNameLst>
                                      </p:cBhvr>
                                      <p:tavLst>
                                        <p:tav tm="0">
                                          <p:val>
                                            <p:fltVal val="0"/>
                                          </p:val>
                                        </p:tav>
                                        <p:tav tm="100000">
                                          <p:val>
                                            <p:strVal val="#ppt_w"/>
                                          </p:val>
                                        </p:tav>
                                      </p:tavLst>
                                    </p:anim>
                                    <p:anim calcmode="lin" valueType="num">
                                      <p:cBhvr>
                                        <p:cTn id="8" dur="500" fill="hold"/>
                                        <p:tgtEl>
                                          <p:spTgt spid="26666"/>
                                        </p:tgtEl>
                                        <p:attrNameLst>
                                          <p:attrName>ppt_h</p:attrName>
                                        </p:attrNameLst>
                                      </p:cBhvr>
                                      <p:tavLst>
                                        <p:tav tm="0">
                                          <p:val>
                                            <p:fltVal val="0"/>
                                          </p:val>
                                        </p:tav>
                                        <p:tav tm="100000">
                                          <p:val>
                                            <p:strVal val="#ppt_h"/>
                                          </p:val>
                                        </p:tav>
                                      </p:tavLst>
                                    </p:anim>
                                    <p:anim calcmode="lin" valueType="num">
                                      <p:cBhvr>
                                        <p:cTn id="9" dur="500" fill="hold"/>
                                        <p:tgtEl>
                                          <p:spTgt spid="26666"/>
                                        </p:tgtEl>
                                        <p:attrNameLst>
                                          <p:attrName>style.rotation</p:attrName>
                                        </p:attrNameLst>
                                      </p:cBhvr>
                                      <p:tavLst>
                                        <p:tav tm="0">
                                          <p:val>
                                            <p:fltVal val="360"/>
                                          </p:val>
                                        </p:tav>
                                        <p:tav tm="100000">
                                          <p:val>
                                            <p:fltVal val="0"/>
                                          </p:val>
                                        </p:tav>
                                      </p:tavLst>
                                    </p:anim>
                                    <p:animEffect transition="in" filter="fade">
                                      <p:cBhvr>
                                        <p:cTn id="10" dur="500"/>
                                        <p:tgtEl>
                                          <p:spTgt spid="26666"/>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iterate type="lt">
                                    <p:tmPct val="10000"/>
                                  </p:iterate>
                                  <p:childTnLst>
                                    <p:set>
                                      <p:cBhvr>
                                        <p:cTn id="14" dur="1" fill="hold">
                                          <p:stCondLst>
                                            <p:cond delay="0"/>
                                          </p:stCondLst>
                                        </p:cTn>
                                        <p:tgtEl>
                                          <p:spTgt spid="26667">
                                            <p:txEl>
                                              <p:pRg st="0" end="0"/>
                                            </p:txEl>
                                          </p:spTgt>
                                        </p:tgtEl>
                                        <p:attrNameLst>
                                          <p:attrName>style.visibility</p:attrName>
                                        </p:attrNameLst>
                                      </p:cBhvr>
                                      <p:to>
                                        <p:strVal val="visible"/>
                                      </p:to>
                                    </p:set>
                                    <p:anim calcmode="lin" valueType="num">
                                      <p:cBhvr>
                                        <p:cTn id="15" dur="500" fill="hold"/>
                                        <p:tgtEl>
                                          <p:spTgt spid="26667">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26667">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26667">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26667">
                                            <p:txEl>
                                              <p:pRg st="0" end="0"/>
                                            </p:txEl>
                                          </p:spTgt>
                                        </p:tgtEl>
                                      </p:cBhvr>
                                    </p:animEffect>
                                  </p:childTnLst>
                                </p:cTn>
                              </p:par>
                              <p:par>
                                <p:cTn id="19" presetID="49" presetClass="entr" presetSubtype="0" decel="100000" fill="hold" grpId="0" nodeType="withEffect">
                                  <p:stCondLst>
                                    <p:cond delay="0"/>
                                  </p:stCondLst>
                                  <p:iterate type="lt">
                                    <p:tmPct val="10000"/>
                                  </p:iterate>
                                  <p:childTnLst>
                                    <p:set>
                                      <p:cBhvr>
                                        <p:cTn id="20" dur="1" fill="hold">
                                          <p:stCondLst>
                                            <p:cond delay="0"/>
                                          </p:stCondLst>
                                        </p:cTn>
                                        <p:tgtEl>
                                          <p:spTgt spid="26667">
                                            <p:txEl>
                                              <p:pRg st="1" end="1"/>
                                            </p:txEl>
                                          </p:spTgt>
                                        </p:tgtEl>
                                        <p:attrNameLst>
                                          <p:attrName>style.visibility</p:attrName>
                                        </p:attrNameLst>
                                      </p:cBhvr>
                                      <p:to>
                                        <p:strVal val="visible"/>
                                      </p:to>
                                    </p:set>
                                    <p:anim calcmode="lin" valueType="num">
                                      <p:cBhvr>
                                        <p:cTn id="21" dur="500" fill="hold"/>
                                        <p:tgtEl>
                                          <p:spTgt spid="2666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26667">
                                            <p:txEl>
                                              <p:pRg st="1" end="1"/>
                                            </p:txEl>
                                          </p:spTgt>
                                        </p:tgtEl>
                                        <p:attrNameLst>
                                          <p:attrName>ppt_h</p:attrName>
                                        </p:attrNameLst>
                                      </p:cBhvr>
                                      <p:tavLst>
                                        <p:tav tm="0">
                                          <p:val>
                                            <p:fltVal val="0"/>
                                          </p:val>
                                        </p:tav>
                                        <p:tav tm="100000">
                                          <p:val>
                                            <p:strVal val="#ppt_h"/>
                                          </p:val>
                                        </p:tav>
                                      </p:tavLst>
                                    </p:anim>
                                    <p:anim calcmode="lin" valueType="num">
                                      <p:cBhvr>
                                        <p:cTn id="23" dur="500" fill="hold"/>
                                        <p:tgtEl>
                                          <p:spTgt spid="26667">
                                            <p:txEl>
                                              <p:pRg st="1" end="1"/>
                                            </p:txEl>
                                          </p:spTgt>
                                        </p:tgtEl>
                                        <p:attrNameLst>
                                          <p:attrName>style.rotation</p:attrName>
                                        </p:attrNameLst>
                                      </p:cBhvr>
                                      <p:tavLst>
                                        <p:tav tm="0">
                                          <p:val>
                                            <p:fltVal val="360"/>
                                          </p:val>
                                        </p:tav>
                                        <p:tav tm="100000">
                                          <p:val>
                                            <p:fltVal val="0"/>
                                          </p:val>
                                        </p:tav>
                                      </p:tavLst>
                                    </p:anim>
                                    <p:animEffect transition="in" filter="fade">
                                      <p:cBhvr>
                                        <p:cTn id="24" dur="500"/>
                                        <p:tgtEl>
                                          <p:spTgt spid="26667">
                                            <p:txEl>
                                              <p:pRg st="1" end="1"/>
                                            </p:txEl>
                                          </p:spTgt>
                                        </p:tgtEl>
                                      </p:cBhvr>
                                    </p:animEffect>
                                  </p:childTnLst>
                                </p:cTn>
                              </p:par>
                              <p:par>
                                <p:cTn id="25" presetID="49" presetClass="entr" presetSubtype="0" decel="100000" fill="hold" grpId="0" nodeType="withEffect">
                                  <p:stCondLst>
                                    <p:cond delay="0"/>
                                  </p:stCondLst>
                                  <p:iterate type="lt">
                                    <p:tmPct val="10000"/>
                                  </p:iterate>
                                  <p:childTnLst>
                                    <p:set>
                                      <p:cBhvr>
                                        <p:cTn id="26" dur="1" fill="hold">
                                          <p:stCondLst>
                                            <p:cond delay="0"/>
                                          </p:stCondLst>
                                        </p:cTn>
                                        <p:tgtEl>
                                          <p:spTgt spid="26667">
                                            <p:txEl>
                                              <p:pRg st="2" end="2"/>
                                            </p:txEl>
                                          </p:spTgt>
                                        </p:tgtEl>
                                        <p:attrNameLst>
                                          <p:attrName>style.visibility</p:attrName>
                                        </p:attrNameLst>
                                      </p:cBhvr>
                                      <p:to>
                                        <p:strVal val="visible"/>
                                      </p:to>
                                    </p:set>
                                    <p:anim calcmode="lin" valueType="num">
                                      <p:cBhvr>
                                        <p:cTn id="27" dur="500" fill="hold"/>
                                        <p:tgtEl>
                                          <p:spTgt spid="26667">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26667">
                                            <p:txEl>
                                              <p:pRg st="2" end="2"/>
                                            </p:txEl>
                                          </p:spTgt>
                                        </p:tgtEl>
                                        <p:attrNameLst>
                                          <p:attrName>ppt_h</p:attrName>
                                        </p:attrNameLst>
                                      </p:cBhvr>
                                      <p:tavLst>
                                        <p:tav tm="0">
                                          <p:val>
                                            <p:fltVal val="0"/>
                                          </p:val>
                                        </p:tav>
                                        <p:tav tm="100000">
                                          <p:val>
                                            <p:strVal val="#ppt_h"/>
                                          </p:val>
                                        </p:tav>
                                      </p:tavLst>
                                    </p:anim>
                                    <p:anim calcmode="lin" valueType="num">
                                      <p:cBhvr>
                                        <p:cTn id="29" dur="500" fill="hold"/>
                                        <p:tgtEl>
                                          <p:spTgt spid="26667">
                                            <p:txEl>
                                              <p:pRg st="2" end="2"/>
                                            </p:txEl>
                                          </p:spTgt>
                                        </p:tgtEl>
                                        <p:attrNameLst>
                                          <p:attrName>style.rotation</p:attrName>
                                        </p:attrNameLst>
                                      </p:cBhvr>
                                      <p:tavLst>
                                        <p:tav tm="0">
                                          <p:val>
                                            <p:fltVal val="360"/>
                                          </p:val>
                                        </p:tav>
                                        <p:tav tm="100000">
                                          <p:val>
                                            <p:fltVal val="0"/>
                                          </p:val>
                                        </p:tav>
                                      </p:tavLst>
                                    </p:anim>
                                    <p:animEffect transition="in" filter="fade">
                                      <p:cBhvr>
                                        <p:cTn id="30" dur="500"/>
                                        <p:tgtEl>
                                          <p:spTgt spid="26667">
                                            <p:txEl>
                                              <p:pRg st="2" end="2"/>
                                            </p:txEl>
                                          </p:spTgt>
                                        </p:tgtEl>
                                      </p:cBhvr>
                                    </p:animEffect>
                                  </p:childTnLst>
                                </p:cTn>
                              </p:par>
                              <p:par>
                                <p:cTn id="31" presetID="49" presetClass="entr" presetSubtype="0" decel="100000" fill="hold" grpId="0" nodeType="withEffect">
                                  <p:stCondLst>
                                    <p:cond delay="0"/>
                                  </p:stCondLst>
                                  <p:iterate type="lt">
                                    <p:tmPct val="10000"/>
                                  </p:iterate>
                                  <p:childTnLst>
                                    <p:set>
                                      <p:cBhvr>
                                        <p:cTn id="32" dur="1" fill="hold">
                                          <p:stCondLst>
                                            <p:cond delay="0"/>
                                          </p:stCondLst>
                                        </p:cTn>
                                        <p:tgtEl>
                                          <p:spTgt spid="26667">
                                            <p:txEl>
                                              <p:pRg st="3" end="3"/>
                                            </p:txEl>
                                          </p:spTgt>
                                        </p:tgtEl>
                                        <p:attrNameLst>
                                          <p:attrName>style.visibility</p:attrName>
                                        </p:attrNameLst>
                                      </p:cBhvr>
                                      <p:to>
                                        <p:strVal val="visible"/>
                                      </p:to>
                                    </p:set>
                                    <p:anim calcmode="lin" valueType="num">
                                      <p:cBhvr>
                                        <p:cTn id="33" dur="500" fill="hold"/>
                                        <p:tgtEl>
                                          <p:spTgt spid="26667">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6667">
                                            <p:txEl>
                                              <p:pRg st="3" end="3"/>
                                            </p:txEl>
                                          </p:spTgt>
                                        </p:tgtEl>
                                        <p:attrNameLst>
                                          <p:attrName>ppt_h</p:attrName>
                                        </p:attrNameLst>
                                      </p:cBhvr>
                                      <p:tavLst>
                                        <p:tav tm="0">
                                          <p:val>
                                            <p:fltVal val="0"/>
                                          </p:val>
                                        </p:tav>
                                        <p:tav tm="100000">
                                          <p:val>
                                            <p:strVal val="#ppt_h"/>
                                          </p:val>
                                        </p:tav>
                                      </p:tavLst>
                                    </p:anim>
                                    <p:anim calcmode="lin" valueType="num">
                                      <p:cBhvr>
                                        <p:cTn id="35" dur="500" fill="hold"/>
                                        <p:tgtEl>
                                          <p:spTgt spid="26667">
                                            <p:txEl>
                                              <p:pRg st="3" end="3"/>
                                            </p:txEl>
                                          </p:spTgt>
                                        </p:tgtEl>
                                        <p:attrNameLst>
                                          <p:attrName>style.rotation</p:attrName>
                                        </p:attrNameLst>
                                      </p:cBhvr>
                                      <p:tavLst>
                                        <p:tav tm="0">
                                          <p:val>
                                            <p:fltVal val="360"/>
                                          </p:val>
                                        </p:tav>
                                        <p:tav tm="100000">
                                          <p:val>
                                            <p:fltVal val="0"/>
                                          </p:val>
                                        </p:tav>
                                      </p:tavLst>
                                    </p:anim>
                                    <p:animEffect transition="in" filter="fade">
                                      <p:cBhvr>
                                        <p:cTn id="36" dur="500"/>
                                        <p:tgtEl>
                                          <p:spTgt spid="26667">
                                            <p:txEl>
                                              <p:pRg st="3" end="3"/>
                                            </p:txEl>
                                          </p:spTgt>
                                        </p:tgtEl>
                                      </p:cBhvr>
                                    </p:animEffect>
                                  </p:childTnLst>
                                </p:cTn>
                              </p:par>
                              <p:par>
                                <p:cTn id="37" presetID="49" presetClass="entr" presetSubtype="0" decel="100000" fill="hold" grpId="0" nodeType="withEffect">
                                  <p:stCondLst>
                                    <p:cond delay="0"/>
                                  </p:stCondLst>
                                  <p:iterate type="lt">
                                    <p:tmPct val="10000"/>
                                  </p:iterate>
                                  <p:childTnLst>
                                    <p:set>
                                      <p:cBhvr>
                                        <p:cTn id="38" dur="1" fill="hold">
                                          <p:stCondLst>
                                            <p:cond delay="0"/>
                                          </p:stCondLst>
                                        </p:cTn>
                                        <p:tgtEl>
                                          <p:spTgt spid="26667">
                                            <p:txEl>
                                              <p:pRg st="4" end="4"/>
                                            </p:txEl>
                                          </p:spTgt>
                                        </p:tgtEl>
                                        <p:attrNameLst>
                                          <p:attrName>style.visibility</p:attrName>
                                        </p:attrNameLst>
                                      </p:cBhvr>
                                      <p:to>
                                        <p:strVal val="visible"/>
                                      </p:to>
                                    </p:set>
                                    <p:anim calcmode="lin" valueType="num">
                                      <p:cBhvr>
                                        <p:cTn id="39" dur="500" fill="hold"/>
                                        <p:tgtEl>
                                          <p:spTgt spid="26667">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26667">
                                            <p:txEl>
                                              <p:pRg st="4" end="4"/>
                                            </p:txEl>
                                          </p:spTgt>
                                        </p:tgtEl>
                                        <p:attrNameLst>
                                          <p:attrName>ppt_h</p:attrName>
                                        </p:attrNameLst>
                                      </p:cBhvr>
                                      <p:tavLst>
                                        <p:tav tm="0">
                                          <p:val>
                                            <p:fltVal val="0"/>
                                          </p:val>
                                        </p:tav>
                                        <p:tav tm="100000">
                                          <p:val>
                                            <p:strVal val="#ppt_h"/>
                                          </p:val>
                                        </p:tav>
                                      </p:tavLst>
                                    </p:anim>
                                    <p:anim calcmode="lin" valueType="num">
                                      <p:cBhvr>
                                        <p:cTn id="41" dur="500" fill="hold"/>
                                        <p:tgtEl>
                                          <p:spTgt spid="26667">
                                            <p:txEl>
                                              <p:pRg st="4" end="4"/>
                                            </p:txEl>
                                          </p:spTgt>
                                        </p:tgtEl>
                                        <p:attrNameLst>
                                          <p:attrName>style.rotation</p:attrName>
                                        </p:attrNameLst>
                                      </p:cBhvr>
                                      <p:tavLst>
                                        <p:tav tm="0">
                                          <p:val>
                                            <p:fltVal val="360"/>
                                          </p:val>
                                        </p:tav>
                                        <p:tav tm="100000">
                                          <p:val>
                                            <p:fltVal val="0"/>
                                          </p:val>
                                        </p:tav>
                                      </p:tavLst>
                                    </p:anim>
                                    <p:animEffect transition="in" filter="fade">
                                      <p:cBhvr>
                                        <p:cTn id="42" dur="500"/>
                                        <p:tgtEl>
                                          <p:spTgt spid="266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66" grpId="0"/>
      <p:bldP spid="26667" grpId="0" build="p">
        <p:tmplLst>
          <p:tmpl lvl="1">
            <p:tnLst>
              <p:par>
                <p:cTn presetID="49" presetClass="entr" presetSubtype="0" decel="100000" fill="hold" nodeType="clickEffect">
                  <p:stCondLst>
                    <p:cond delay="0"/>
                  </p:stCondLst>
                  <p:iterate type="lt">
                    <p:tmPct val="10000"/>
                  </p:iterate>
                  <p:childTnLst>
                    <p:set>
                      <p:cBhvr>
                        <p:cTn dur="1" fill="hold">
                          <p:stCondLst>
                            <p:cond delay="0"/>
                          </p:stCondLst>
                        </p:cTn>
                        <p:tgtEl>
                          <p:spTgt spid="26667"/>
                        </p:tgtEl>
                        <p:attrNameLst>
                          <p:attrName>style.visibility</p:attrName>
                        </p:attrNameLst>
                      </p:cBhvr>
                      <p:to>
                        <p:strVal val="visible"/>
                      </p:to>
                    </p:set>
                    <p:anim calcmode="lin" valueType="num">
                      <p:cBhvr>
                        <p:cTn dur="500" fill="hold"/>
                        <p:tgtEl>
                          <p:spTgt spid="26667"/>
                        </p:tgtEl>
                        <p:attrNameLst>
                          <p:attrName>ppt_w</p:attrName>
                        </p:attrNameLst>
                      </p:cBhvr>
                      <p:tavLst>
                        <p:tav tm="0">
                          <p:val>
                            <p:fltVal val="0"/>
                          </p:val>
                        </p:tav>
                        <p:tav tm="100000">
                          <p:val>
                            <p:strVal val="#ppt_w"/>
                          </p:val>
                        </p:tav>
                      </p:tavLst>
                    </p:anim>
                    <p:anim calcmode="lin" valueType="num">
                      <p:cBhvr>
                        <p:cTn dur="500" fill="hold"/>
                        <p:tgtEl>
                          <p:spTgt spid="26667"/>
                        </p:tgtEl>
                        <p:attrNameLst>
                          <p:attrName>ppt_h</p:attrName>
                        </p:attrNameLst>
                      </p:cBhvr>
                      <p:tavLst>
                        <p:tav tm="0">
                          <p:val>
                            <p:fltVal val="0"/>
                          </p:val>
                        </p:tav>
                        <p:tav tm="100000">
                          <p:val>
                            <p:strVal val="#ppt_h"/>
                          </p:val>
                        </p:tav>
                      </p:tavLst>
                    </p:anim>
                    <p:anim calcmode="lin" valueType="num">
                      <p:cBhvr>
                        <p:cTn dur="500" fill="hold"/>
                        <p:tgtEl>
                          <p:spTgt spid="26667"/>
                        </p:tgtEl>
                        <p:attrNameLst>
                          <p:attrName>style.rotation</p:attrName>
                        </p:attrNameLst>
                      </p:cBhvr>
                      <p:tavLst>
                        <p:tav tm="0">
                          <p:val>
                            <p:fltVal val="360"/>
                          </p:val>
                        </p:tav>
                        <p:tav tm="100000">
                          <p:val>
                            <p:fltVal val="0"/>
                          </p:val>
                        </p:tav>
                      </p:tavLst>
                    </p:anim>
                    <p:animEffect transition="in" filter="fade">
                      <p:cBhvr>
                        <p:cTn dur="500"/>
                        <p:tgtEl>
                          <p:spTgt spid="26667"/>
                        </p:tgtEl>
                      </p:cBhvr>
                    </p:animEffect>
                  </p:childTnLst>
                </p:cTn>
              </p:par>
            </p:tnLst>
          </p:tmpl>
          <p:tmpl lvl="2">
            <p:tnLst>
              <p:par>
                <p:cTn presetID="49" presetClass="entr" presetSubtype="0" decel="100000" fill="hold" nodeType="withEffect">
                  <p:stCondLst>
                    <p:cond delay="0"/>
                  </p:stCondLst>
                  <p:iterate type="lt">
                    <p:tmPct val="10000"/>
                  </p:iterate>
                  <p:childTnLst>
                    <p:set>
                      <p:cBhvr>
                        <p:cTn dur="1" fill="hold">
                          <p:stCondLst>
                            <p:cond delay="0"/>
                          </p:stCondLst>
                        </p:cTn>
                        <p:tgtEl>
                          <p:spTgt spid="26667"/>
                        </p:tgtEl>
                        <p:attrNameLst>
                          <p:attrName>style.visibility</p:attrName>
                        </p:attrNameLst>
                      </p:cBhvr>
                      <p:to>
                        <p:strVal val="visible"/>
                      </p:to>
                    </p:set>
                    <p:anim calcmode="lin" valueType="num">
                      <p:cBhvr>
                        <p:cTn dur="500" fill="hold"/>
                        <p:tgtEl>
                          <p:spTgt spid="26667"/>
                        </p:tgtEl>
                        <p:attrNameLst>
                          <p:attrName>ppt_w</p:attrName>
                        </p:attrNameLst>
                      </p:cBhvr>
                      <p:tavLst>
                        <p:tav tm="0">
                          <p:val>
                            <p:fltVal val="0"/>
                          </p:val>
                        </p:tav>
                        <p:tav tm="100000">
                          <p:val>
                            <p:strVal val="#ppt_w"/>
                          </p:val>
                        </p:tav>
                      </p:tavLst>
                    </p:anim>
                    <p:anim calcmode="lin" valueType="num">
                      <p:cBhvr>
                        <p:cTn dur="500" fill="hold"/>
                        <p:tgtEl>
                          <p:spTgt spid="26667"/>
                        </p:tgtEl>
                        <p:attrNameLst>
                          <p:attrName>ppt_h</p:attrName>
                        </p:attrNameLst>
                      </p:cBhvr>
                      <p:tavLst>
                        <p:tav tm="0">
                          <p:val>
                            <p:fltVal val="0"/>
                          </p:val>
                        </p:tav>
                        <p:tav tm="100000">
                          <p:val>
                            <p:strVal val="#ppt_h"/>
                          </p:val>
                        </p:tav>
                      </p:tavLst>
                    </p:anim>
                    <p:anim calcmode="lin" valueType="num">
                      <p:cBhvr>
                        <p:cTn dur="500" fill="hold"/>
                        <p:tgtEl>
                          <p:spTgt spid="26667"/>
                        </p:tgtEl>
                        <p:attrNameLst>
                          <p:attrName>style.rotation</p:attrName>
                        </p:attrNameLst>
                      </p:cBhvr>
                      <p:tavLst>
                        <p:tav tm="0">
                          <p:val>
                            <p:fltVal val="360"/>
                          </p:val>
                        </p:tav>
                        <p:tav tm="100000">
                          <p:val>
                            <p:fltVal val="0"/>
                          </p:val>
                        </p:tav>
                      </p:tavLst>
                    </p:anim>
                    <p:animEffect transition="in" filter="fade">
                      <p:cBhvr>
                        <p:cTn dur="500"/>
                        <p:tgtEl>
                          <p:spTgt spid="26667"/>
                        </p:tgtEl>
                      </p:cBhvr>
                    </p:animEffect>
                  </p:childTnLst>
                </p:cTn>
              </p:par>
            </p:tnLst>
          </p:tmpl>
          <p:tmpl lvl="3">
            <p:tnLst>
              <p:par>
                <p:cTn presetID="49" presetClass="entr" presetSubtype="0" decel="100000" fill="hold" nodeType="withEffect">
                  <p:stCondLst>
                    <p:cond delay="0"/>
                  </p:stCondLst>
                  <p:iterate type="lt">
                    <p:tmPct val="10000"/>
                  </p:iterate>
                  <p:childTnLst>
                    <p:set>
                      <p:cBhvr>
                        <p:cTn dur="1" fill="hold">
                          <p:stCondLst>
                            <p:cond delay="0"/>
                          </p:stCondLst>
                        </p:cTn>
                        <p:tgtEl>
                          <p:spTgt spid="26667"/>
                        </p:tgtEl>
                        <p:attrNameLst>
                          <p:attrName>style.visibility</p:attrName>
                        </p:attrNameLst>
                      </p:cBhvr>
                      <p:to>
                        <p:strVal val="visible"/>
                      </p:to>
                    </p:set>
                    <p:anim calcmode="lin" valueType="num">
                      <p:cBhvr>
                        <p:cTn dur="500" fill="hold"/>
                        <p:tgtEl>
                          <p:spTgt spid="26667"/>
                        </p:tgtEl>
                        <p:attrNameLst>
                          <p:attrName>ppt_w</p:attrName>
                        </p:attrNameLst>
                      </p:cBhvr>
                      <p:tavLst>
                        <p:tav tm="0">
                          <p:val>
                            <p:fltVal val="0"/>
                          </p:val>
                        </p:tav>
                        <p:tav tm="100000">
                          <p:val>
                            <p:strVal val="#ppt_w"/>
                          </p:val>
                        </p:tav>
                      </p:tavLst>
                    </p:anim>
                    <p:anim calcmode="lin" valueType="num">
                      <p:cBhvr>
                        <p:cTn dur="500" fill="hold"/>
                        <p:tgtEl>
                          <p:spTgt spid="26667"/>
                        </p:tgtEl>
                        <p:attrNameLst>
                          <p:attrName>ppt_h</p:attrName>
                        </p:attrNameLst>
                      </p:cBhvr>
                      <p:tavLst>
                        <p:tav tm="0">
                          <p:val>
                            <p:fltVal val="0"/>
                          </p:val>
                        </p:tav>
                        <p:tav tm="100000">
                          <p:val>
                            <p:strVal val="#ppt_h"/>
                          </p:val>
                        </p:tav>
                      </p:tavLst>
                    </p:anim>
                    <p:anim calcmode="lin" valueType="num">
                      <p:cBhvr>
                        <p:cTn dur="500" fill="hold"/>
                        <p:tgtEl>
                          <p:spTgt spid="26667"/>
                        </p:tgtEl>
                        <p:attrNameLst>
                          <p:attrName>style.rotation</p:attrName>
                        </p:attrNameLst>
                      </p:cBhvr>
                      <p:tavLst>
                        <p:tav tm="0">
                          <p:val>
                            <p:fltVal val="360"/>
                          </p:val>
                        </p:tav>
                        <p:tav tm="100000">
                          <p:val>
                            <p:fltVal val="0"/>
                          </p:val>
                        </p:tav>
                      </p:tavLst>
                    </p:anim>
                    <p:animEffect transition="in" filter="fade">
                      <p:cBhvr>
                        <p:cTn dur="500"/>
                        <p:tgtEl>
                          <p:spTgt spid="26667"/>
                        </p:tgtEl>
                      </p:cBhvr>
                    </p:animEffect>
                  </p:childTnLst>
                </p:cTn>
              </p:par>
            </p:tnLst>
          </p:tmpl>
          <p:tmpl lvl="4">
            <p:tnLst>
              <p:par>
                <p:cTn presetID="49" presetClass="entr" presetSubtype="0" decel="100000" fill="hold" nodeType="withEffect">
                  <p:stCondLst>
                    <p:cond delay="0"/>
                  </p:stCondLst>
                  <p:iterate type="lt">
                    <p:tmPct val="10000"/>
                  </p:iterate>
                  <p:childTnLst>
                    <p:set>
                      <p:cBhvr>
                        <p:cTn dur="1" fill="hold">
                          <p:stCondLst>
                            <p:cond delay="0"/>
                          </p:stCondLst>
                        </p:cTn>
                        <p:tgtEl>
                          <p:spTgt spid="26667"/>
                        </p:tgtEl>
                        <p:attrNameLst>
                          <p:attrName>style.visibility</p:attrName>
                        </p:attrNameLst>
                      </p:cBhvr>
                      <p:to>
                        <p:strVal val="visible"/>
                      </p:to>
                    </p:set>
                    <p:anim calcmode="lin" valueType="num">
                      <p:cBhvr>
                        <p:cTn dur="500" fill="hold"/>
                        <p:tgtEl>
                          <p:spTgt spid="26667"/>
                        </p:tgtEl>
                        <p:attrNameLst>
                          <p:attrName>ppt_w</p:attrName>
                        </p:attrNameLst>
                      </p:cBhvr>
                      <p:tavLst>
                        <p:tav tm="0">
                          <p:val>
                            <p:fltVal val="0"/>
                          </p:val>
                        </p:tav>
                        <p:tav tm="100000">
                          <p:val>
                            <p:strVal val="#ppt_w"/>
                          </p:val>
                        </p:tav>
                      </p:tavLst>
                    </p:anim>
                    <p:anim calcmode="lin" valueType="num">
                      <p:cBhvr>
                        <p:cTn dur="500" fill="hold"/>
                        <p:tgtEl>
                          <p:spTgt spid="26667"/>
                        </p:tgtEl>
                        <p:attrNameLst>
                          <p:attrName>ppt_h</p:attrName>
                        </p:attrNameLst>
                      </p:cBhvr>
                      <p:tavLst>
                        <p:tav tm="0">
                          <p:val>
                            <p:fltVal val="0"/>
                          </p:val>
                        </p:tav>
                        <p:tav tm="100000">
                          <p:val>
                            <p:strVal val="#ppt_h"/>
                          </p:val>
                        </p:tav>
                      </p:tavLst>
                    </p:anim>
                    <p:anim calcmode="lin" valueType="num">
                      <p:cBhvr>
                        <p:cTn dur="500" fill="hold"/>
                        <p:tgtEl>
                          <p:spTgt spid="26667"/>
                        </p:tgtEl>
                        <p:attrNameLst>
                          <p:attrName>style.rotation</p:attrName>
                        </p:attrNameLst>
                      </p:cBhvr>
                      <p:tavLst>
                        <p:tav tm="0">
                          <p:val>
                            <p:fltVal val="360"/>
                          </p:val>
                        </p:tav>
                        <p:tav tm="100000">
                          <p:val>
                            <p:fltVal val="0"/>
                          </p:val>
                        </p:tav>
                      </p:tavLst>
                    </p:anim>
                    <p:animEffect transition="in" filter="fade">
                      <p:cBhvr>
                        <p:cTn dur="500"/>
                        <p:tgtEl>
                          <p:spTgt spid="26667"/>
                        </p:tgtEl>
                      </p:cBhvr>
                    </p:animEffect>
                  </p:childTnLst>
                </p:cTn>
              </p:par>
            </p:tnLst>
          </p:tmpl>
          <p:tmpl lvl="5">
            <p:tnLst>
              <p:par>
                <p:cTn presetID="49" presetClass="entr" presetSubtype="0" decel="100000" fill="hold" nodeType="withEffect">
                  <p:stCondLst>
                    <p:cond delay="0"/>
                  </p:stCondLst>
                  <p:iterate type="lt">
                    <p:tmPct val="10000"/>
                  </p:iterate>
                  <p:childTnLst>
                    <p:set>
                      <p:cBhvr>
                        <p:cTn dur="1" fill="hold">
                          <p:stCondLst>
                            <p:cond delay="0"/>
                          </p:stCondLst>
                        </p:cTn>
                        <p:tgtEl>
                          <p:spTgt spid="26667"/>
                        </p:tgtEl>
                        <p:attrNameLst>
                          <p:attrName>style.visibility</p:attrName>
                        </p:attrNameLst>
                      </p:cBhvr>
                      <p:to>
                        <p:strVal val="visible"/>
                      </p:to>
                    </p:set>
                    <p:anim calcmode="lin" valueType="num">
                      <p:cBhvr>
                        <p:cTn dur="500" fill="hold"/>
                        <p:tgtEl>
                          <p:spTgt spid="26667"/>
                        </p:tgtEl>
                        <p:attrNameLst>
                          <p:attrName>ppt_w</p:attrName>
                        </p:attrNameLst>
                      </p:cBhvr>
                      <p:tavLst>
                        <p:tav tm="0">
                          <p:val>
                            <p:fltVal val="0"/>
                          </p:val>
                        </p:tav>
                        <p:tav tm="100000">
                          <p:val>
                            <p:strVal val="#ppt_w"/>
                          </p:val>
                        </p:tav>
                      </p:tavLst>
                    </p:anim>
                    <p:anim calcmode="lin" valueType="num">
                      <p:cBhvr>
                        <p:cTn dur="500" fill="hold"/>
                        <p:tgtEl>
                          <p:spTgt spid="26667"/>
                        </p:tgtEl>
                        <p:attrNameLst>
                          <p:attrName>ppt_h</p:attrName>
                        </p:attrNameLst>
                      </p:cBhvr>
                      <p:tavLst>
                        <p:tav tm="0">
                          <p:val>
                            <p:fltVal val="0"/>
                          </p:val>
                        </p:tav>
                        <p:tav tm="100000">
                          <p:val>
                            <p:strVal val="#ppt_h"/>
                          </p:val>
                        </p:tav>
                      </p:tavLst>
                    </p:anim>
                    <p:anim calcmode="lin" valueType="num">
                      <p:cBhvr>
                        <p:cTn dur="500" fill="hold"/>
                        <p:tgtEl>
                          <p:spTgt spid="26667"/>
                        </p:tgtEl>
                        <p:attrNameLst>
                          <p:attrName>style.rotation</p:attrName>
                        </p:attrNameLst>
                      </p:cBhvr>
                      <p:tavLst>
                        <p:tav tm="0">
                          <p:val>
                            <p:fltVal val="360"/>
                          </p:val>
                        </p:tav>
                        <p:tav tm="100000">
                          <p:val>
                            <p:fltVal val="0"/>
                          </p:val>
                        </p:tav>
                      </p:tavLst>
                    </p:anim>
                    <p:animEffect transition="in" filter="fade">
                      <p:cBhvr>
                        <p:cTn dur="500"/>
                        <p:tgtEl>
                          <p:spTgt spid="26667"/>
                        </p:tgtEl>
                      </p:cBhvr>
                    </p:animEffect>
                  </p:childTnLst>
                </p:cTn>
              </p:par>
            </p:tnLst>
          </p:tmpl>
        </p:tmplLst>
      </p:bldP>
    </p:bldLst>
  </p:timing>
  <p:hf hdr="0" ftr="0" dt="0"/>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90000"/>
        <a:buFont typeface="Wingdings" pitchFamily="2"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SzPct val="90000"/>
        <a:buFont typeface="Wingdings" pitchFamily="2" charset="2"/>
        <a:buBlip>
          <a:blip r:embed="rId14"/>
        </a:buBlip>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www.palmerton.org/index.php/important-student-medication-info"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57200" y="990600"/>
            <a:ext cx="8305800" cy="1295400"/>
          </a:xfrm>
        </p:spPr>
        <p:txBody>
          <a:bodyPr/>
          <a:lstStyle/>
          <a:p>
            <a:r>
              <a:rPr lang="en-US"/>
              <a:t>Medicine Safety </a:t>
            </a:r>
          </a:p>
        </p:txBody>
      </p:sp>
      <p:sp>
        <p:nvSpPr>
          <p:cNvPr id="2051" name="Rectangle 3"/>
          <p:cNvSpPr>
            <a:spLocks noGrp="1" noChangeArrowheads="1"/>
          </p:cNvSpPr>
          <p:nvPr>
            <p:ph type="subTitle" idx="1"/>
          </p:nvPr>
        </p:nvSpPr>
        <p:spPr>
          <a:xfrm flipH="1" flipV="1">
            <a:off x="7772400" y="5638800"/>
            <a:ext cx="76200" cy="76200"/>
          </a:xfrm>
        </p:spPr>
        <p:txBody>
          <a:bodyPr/>
          <a:lstStyle/>
          <a:p>
            <a:pPr>
              <a:lnSpc>
                <a:spcPct val="80000"/>
              </a:lnSpc>
            </a:pPr>
            <a:endParaRPr lang="en-US" sz="800"/>
          </a:p>
        </p:txBody>
      </p:sp>
      <p:pic>
        <p:nvPicPr>
          <p:cNvPr id="2053" name="Picture 5" descr="pills"/>
          <p:cNvPicPr>
            <a:picLocks noChangeAspect="1" noChangeArrowheads="1"/>
          </p:cNvPicPr>
          <p:nvPr/>
        </p:nvPicPr>
        <p:blipFill>
          <a:blip r:embed="rId2" cstate="print"/>
          <a:srcRect/>
          <a:stretch>
            <a:fillRect/>
          </a:stretch>
        </p:blipFill>
        <p:spPr bwMode="auto">
          <a:xfrm>
            <a:off x="2667000" y="2514600"/>
            <a:ext cx="3810000" cy="2794000"/>
          </a:xfrm>
          <a:prstGeom prst="rect">
            <a:avLst/>
          </a:prstGeom>
          <a:noFill/>
        </p:spPr>
      </p:pic>
      <p:sp>
        <p:nvSpPr>
          <p:cNvPr id="2" name="Slide Number Placeholder 1"/>
          <p:cNvSpPr>
            <a:spLocks noGrp="1"/>
          </p:cNvSpPr>
          <p:nvPr>
            <p:ph type="sldNum" sz="quarter" idx="4"/>
          </p:nvPr>
        </p:nvSpPr>
        <p:spPr/>
        <p:txBody>
          <a:bodyPr/>
          <a:lstStyle/>
          <a:p>
            <a:fld id="{A5691518-3551-47F6-BD54-DBC4215CE21E}" type="slidenum">
              <a:rPr lang="en-US" smtClean="0"/>
              <a:pPr/>
              <a:t>1</a:t>
            </a:fld>
            <a:endParaRPr lang="en-US"/>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19600" y="228600"/>
            <a:ext cx="4495800" cy="6248400"/>
          </a:xfrm>
          <a:solidFill>
            <a:srgbClr val="FF252A"/>
          </a:solidFill>
        </p:spPr>
        <p:style>
          <a:lnRef idx="0">
            <a:schemeClr val="accent2"/>
          </a:lnRef>
          <a:fillRef idx="1002">
            <a:schemeClr val="dk1"/>
          </a:fillRef>
          <a:effectRef idx="3">
            <a:schemeClr val="accent2"/>
          </a:effectRef>
          <a:fontRef idx="minor">
            <a:schemeClr val="lt1"/>
          </a:fontRef>
        </p:style>
        <p:txBody>
          <a:bodyPr>
            <a:normAutofit/>
          </a:bodyPr>
          <a:lstStyle/>
          <a:p>
            <a:pPr algn="l"/>
            <a:r>
              <a:rPr lang="en-US" sz="2400" dirty="0" smtClean="0">
                <a:solidFill>
                  <a:srgbClr val="000000"/>
                </a:solidFill>
                <a:latin typeface="American Typewriter"/>
                <a:cs typeface="American Typewriter"/>
              </a:rPr>
              <a:t>What are some side effects?</a:t>
            </a:r>
          </a:p>
          <a:p>
            <a:pPr algn="l"/>
            <a:r>
              <a:rPr lang="en-US" sz="2400" dirty="0" smtClean="0">
                <a:solidFill>
                  <a:schemeClr val="bg1"/>
                </a:solidFill>
                <a:latin typeface="American Typewriter"/>
                <a:cs typeface="American Typewriter"/>
              </a:rPr>
              <a:t>	</a:t>
            </a:r>
            <a:r>
              <a:rPr lang="en-US" sz="2400" dirty="0" smtClean="0">
                <a:solidFill>
                  <a:schemeClr val="tx1"/>
                </a:solidFill>
                <a:latin typeface="American Typewriter"/>
                <a:cs typeface="American Typewriter"/>
              </a:rPr>
              <a:t>drowsiness</a:t>
            </a:r>
          </a:p>
          <a:p>
            <a:pPr algn="l"/>
            <a:r>
              <a:rPr lang="en-US" sz="2400" dirty="0" smtClean="0">
                <a:solidFill>
                  <a:srgbClr val="FFFFFF"/>
                </a:solidFill>
                <a:latin typeface="American Typewriter"/>
                <a:cs typeface="American Typewriter"/>
              </a:rPr>
              <a:t>	excitability in 	children</a:t>
            </a:r>
          </a:p>
          <a:p>
            <a:pPr algn="l"/>
            <a:r>
              <a:rPr lang="en-US" sz="2400" dirty="0" smtClean="0">
                <a:solidFill>
                  <a:srgbClr val="FFFFFF"/>
                </a:solidFill>
                <a:latin typeface="American Typewriter"/>
                <a:cs typeface="American Typewriter"/>
              </a:rPr>
              <a:t>	nervous, dizzy or 	sleeplessness</a:t>
            </a:r>
          </a:p>
          <a:p>
            <a:pPr algn="l"/>
            <a:endParaRPr lang="en-US" sz="2400" dirty="0" smtClean="0">
              <a:solidFill>
                <a:srgbClr val="FFFFFF"/>
              </a:solidFill>
              <a:latin typeface="American Typewriter"/>
              <a:cs typeface="American Typewriter"/>
            </a:endParaRPr>
          </a:p>
          <a:p>
            <a:pPr algn="l"/>
            <a:r>
              <a:rPr lang="en-US" sz="2400" dirty="0" smtClean="0">
                <a:solidFill>
                  <a:srgbClr val="000000"/>
                </a:solidFill>
                <a:latin typeface="American Typewriter"/>
                <a:cs typeface="American Typewriter"/>
              </a:rPr>
              <a:t>What is the lot number?</a:t>
            </a:r>
          </a:p>
          <a:p>
            <a:pPr algn="l"/>
            <a:r>
              <a:rPr lang="en-US" sz="2400" dirty="0" smtClean="0">
                <a:solidFill>
                  <a:srgbClr val="000000"/>
                </a:solidFill>
                <a:latin typeface="American Typewriter"/>
                <a:cs typeface="American Typewriter"/>
              </a:rPr>
              <a:t>	</a:t>
            </a:r>
            <a:r>
              <a:rPr lang="en-US" sz="2400" dirty="0" smtClean="0">
                <a:solidFill>
                  <a:srgbClr val="FFFFFF"/>
                </a:solidFill>
                <a:latin typeface="American Typewriter"/>
                <a:cs typeface="American Typewriter"/>
              </a:rPr>
              <a:t>1FK0631</a:t>
            </a:r>
          </a:p>
          <a:p>
            <a:pPr algn="l"/>
            <a:endParaRPr lang="en-US" sz="2400" dirty="0" smtClean="0">
              <a:solidFill>
                <a:srgbClr val="0000FF"/>
              </a:solidFill>
              <a:latin typeface="American Typewriter"/>
              <a:cs typeface="American Typewriter"/>
            </a:endParaRPr>
          </a:p>
          <a:p>
            <a:pPr algn="l"/>
            <a:r>
              <a:rPr lang="en-US" sz="2400" dirty="0" smtClean="0">
                <a:solidFill>
                  <a:srgbClr val="000000"/>
                </a:solidFill>
                <a:latin typeface="American Typewriter"/>
                <a:cs typeface="American Typewriter"/>
              </a:rPr>
              <a:t>Is this a generic or</a:t>
            </a:r>
          </a:p>
          <a:p>
            <a:pPr algn="l"/>
            <a:r>
              <a:rPr lang="en-US" sz="2400" dirty="0" smtClean="0">
                <a:solidFill>
                  <a:srgbClr val="000000"/>
                </a:solidFill>
                <a:latin typeface="American Typewriter"/>
                <a:cs typeface="American Typewriter"/>
              </a:rPr>
              <a:t>name brand product?</a:t>
            </a:r>
          </a:p>
          <a:p>
            <a:pPr algn="l"/>
            <a:r>
              <a:rPr lang="en-US" sz="2400" dirty="0" smtClean="0">
                <a:solidFill>
                  <a:srgbClr val="000000"/>
                </a:solidFill>
                <a:latin typeface="American Typewriter"/>
                <a:cs typeface="American Typewriter"/>
              </a:rPr>
              <a:t>	</a:t>
            </a:r>
            <a:r>
              <a:rPr lang="en-US" sz="2400" dirty="0" smtClean="0">
                <a:solidFill>
                  <a:srgbClr val="FFFFFF"/>
                </a:solidFill>
                <a:latin typeface="American Typewriter"/>
                <a:cs typeface="American Typewriter"/>
              </a:rPr>
              <a:t>Generic</a:t>
            </a:r>
            <a:endParaRPr lang="en-US" sz="2400" dirty="0">
              <a:solidFill>
                <a:srgbClr val="FFFFFF"/>
              </a:solidFill>
              <a:latin typeface="American Typewriter"/>
              <a:cs typeface="American Typewriter"/>
            </a:endParaRPr>
          </a:p>
        </p:txBody>
      </p:sp>
      <p:pic>
        <p:nvPicPr>
          <p:cNvPr id="1026" name="Picture 2" descr="C:\Users\andrewsc\Pictures\photo[1].JPG"/>
          <p:cNvPicPr>
            <a:picLocks noChangeAspect="1" noChangeArrowheads="1"/>
          </p:cNvPicPr>
          <p:nvPr/>
        </p:nvPicPr>
        <p:blipFill>
          <a:blip r:embed="rId2" cstate="print"/>
          <a:srcRect/>
          <a:stretch>
            <a:fillRect/>
          </a:stretch>
        </p:blipFill>
        <p:spPr bwMode="auto">
          <a:xfrm rot="5067967">
            <a:off x="-522690" y="1134717"/>
            <a:ext cx="5342846" cy="3711196"/>
          </a:xfrm>
          <a:prstGeom prst="rect">
            <a:avLst/>
          </a:prstGeom>
          <a:noFill/>
        </p:spPr>
      </p:pic>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7162DAC9-C8F0-4AD6-9520-D64F7CF20DA8}"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Content Placeholder 4" descr="photo-2.jpg"/>
          <p:cNvPicPr>
            <a:picLocks noGrp="1" noChangeAspect="1"/>
          </p:cNvPicPr>
          <p:nvPr>
            <p:ph idx="1"/>
          </p:nvPr>
        </p:nvPicPr>
        <p:blipFill>
          <a:blip r:embed="rId2" cstate="print">
            <a:extLst>
              <a:ext uri="{28A0092B-C50C-407E-A947-70E740481C1C}">
                <a14:useLocalDpi xmlns="" xmlns:a14="http://schemas.microsoft.com/office/drawing/2010/main" val="0"/>
              </a:ext>
            </a:extLst>
          </a:blip>
          <a:srcRect t="-13317" b="-13317"/>
          <a:stretch>
            <a:fillRect/>
          </a:stretch>
        </p:blipFill>
        <p:spPr>
          <a:xfrm rot="21112317">
            <a:off x="533400" y="381000"/>
            <a:ext cx="3962400" cy="3763963"/>
          </a:xfrm>
        </p:spPr>
      </p:pic>
      <p:sp>
        <p:nvSpPr>
          <p:cNvPr id="7" name="TextBox 6"/>
          <p:cNvSpPr txBox="1"/>
          <p:nvPr/>
        </p:nvSpPr>
        <p:spPr>
          <a:xfrm>
            <a:off x="4572000" y="533400"/>
            <a:ext cx="4191000" cy="3724097"/>
          </a:xfrm>
          <a:prstGeom prst="rect">
            <a:avLst/>
          </a:prstGeom>
          <a:solidFill>
            <a:srgbClr val="33CC33"/>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dirty="0" smtClean="0">
                <a:solidFill>
                  <a:schemeClr val="tx1"/>
                </a:solidFill>
                <a:latin typeface="American Typewriter"/>
                <a:cs typeface="American Typewriter"/>
              </a:rPr>
              <a:t>What are the uses?</a:t>
            </a:r>
          </a:p>
          <a:p>
            <a:endParaRPr lang="en-US" sz="2400" dirty="0">
              <a:latin typeface="American Typewriter"/>
              <a:cs typeface="American Typewriter"/>
            </a:endParaRPr>
          </a:p>
          <a:p>
            <a:r>
              <a:rPr lang="en-US" sz="2400" dirty="0" smtClean="0">
                <a:latin typeface="American Typewriter"/>
                <a:cs typeface="American Typewriter"/>
              </a:rPr>
              <a:t>Temporary relief of:</a:t>
            </a:r>
          </a:p>
          <a:p>
            <a:r>
              <a:rPr lang="en-US" sz="2400" dirty="0">
                <a:latin typeface="American Typewriter"/>
                <a:cs typeface="American Typewriter"/>
              </a:rPr>
              <a:t>	</a:t>
            </a:r>
            <a:r>
              <a:rPr lang="en-US" sz="2400" dirty="0" smtClean="0">
                <a:latin typeface="American Typewriter"/>
                <a:cs typeface="American Typewriter"/>
              </a:rPr>
              <a:t>headache</a:t>
            </a:r>
          </a:p>
          <a:p>
            <a:r>
              <a:rPr lang="en-US" sz="2400" dirty="0">
                <a:latin typeface="American Typewriter"/>
                <a:cs typeface="American Typewriter"/>
              </a:rPr>
              <a:t>	</a:t>
            </a:r>
            <a:r>
              <a:rPr lang="en-US" sz="2400" dirty="0" smtClean="0">
                <a:latin typeface="American Typewriter"/>
                <a:cs typeface="American Typewriter"/>
              </a:rPr>
              <a:t>sinus congestion &amp;</a:t>
            </a:r>
          </a:p>
          <a:p>
            <a:r>
              <a:rPr lang="en-US" sz="2400" dirty="0">
                <a:latin typeface="American Typewriter"/>
                <a:cs typeface="American Typewriter"/>
              </a:rPr>
              <a:t>	</a:t>
            </a:r>
            <a:r>
              <a:rPr lang="en-US" sz="2400" dirty="0" smtClean="0">
                <a:latin typeface="American Typewriter"/>
                <a:cs typeface="American Typewriter"/>
              </a:rPr>
              <a:t>pressure</a:t>
            </a:r>
          </a:p>
          <a:p>
            <a:r>
              <a:rPr lang="en-US" sz="2400" dirty="0">
                <a:latin typeface="American Typewriter"/>
                <a:cs typeface="American Typewriter"/>
              </a:rPr>
              <a:t>	</a:t>
            </a:r>
            <a:r>
              <a:rPr lang="en-US" sz="2400" dirty="0" smtClean="0">
                <a:latin typeface="American Typewriter"/>
                <a:cs typeface="American Typewriter"/>
              </a:rPr>
              <a:t>nasal congestion</a:t>
            </a:r>
          </a:p>
          <a:p>
            <a:r>
              <a:rPr lang="en-US" sz="2400" dirty="0">
                <a:latin typeface="American Typewriter"/>
                <a:cs typeface="American Typewriter"/>
              </a:rPr>
              <a:t>	</a:t>
            </a:r>
            <a:r>
              <a:rPr lang="en-US" sz="2400" dirty="0" smtClean="0">
                <a:latin typeface="American Typewriter"/>
                <a:cs typeface="American Typewriter"/>
              </a:rPr>
              <a:t>minor aches and 	pains</a:t>
            </a:r>
          </a:p>
          <a:p>
            <a:r>
              <a:rPr lang="en-US" sz="2000" dirty="0">
                <a:latin typeface="American Typewriter"/>
                <a:cs typeface="American Typewriter"/>
              </a:rPr>
              <a:t>	</a:t>
            </a:r>
            <a:r>
              <a:rPr lang="en-US" sz="2000" dirty="0" smtClean="0">
                <a:latin typeface="American Typewriter"/>
                <a:cs typeface="American Typewriter"/>
              </a:rPr>
              <a:t> </a:t>
            </a:r>
            <a:r>
              <a:rPr lang="en-US" sz="2000" dirty="0">
                <a:latin typeface="American Typewriter"/>
                <a:cs typeface="American Typewriter"/>
              </a:rPr>
              <a:t>	</a:t>
            </a:r>
          </a:p>
        </p:txBody>
      </p:sp>
      <p:sp>
        <p:nvSpPr>
          <p:cNvPr id="8" name="TextBox 7"/>
          <p:cNvSpPr txBox="1"/>
          <p:nvPr/>
        </p:nvSpPr>
        <p:spPr>
          <a:xfrm>
            <a:off x="533400" y="4343400"/>
            <a:ext cx="7086600" cy="2677656"/>
          </a:xfrm>
          <a:prstGeom prst="rect">
            <a:avLst/>
          </a:prstGeom>
          <a:solidFill>
            <a:srgbClr val="33CC33"/>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dirty="0">
                <a:solidFill>
                  <a:srgbClr val="000000"/>
                </a:solidFill>
                <a:latin typeface="American Typewriter"/>
                <a:cs typeface="American Typewriter"/>
              </a:rPr>
              <a:t>Ask a doctor before use if you</a:t>
            </a:r>
          </a:p>
          <a:p>
            <a:r>
              <a:rPr lang="en-US" sz="2400" dirty="0">
                <a:solidFill>
                  <a:srgbClr val="000000"/>
                </a:solidFill>
                <a:latin typeface="American Typewriter"/>
                <a:cs typeface="American Typewriter"/>
              </a:rPr>
              <a:t>have</a:t>
            </a:r>
            <a:r>
              <a:rPr lang="en-US" sz="2400" dirty="0" smtClean="0">
                <a:solidFill>
                  <a:srgbClr val="000000"/>
                </a:solidFill>
                <a:latin typeface="American Typewriter"/>
                <a:cs typeface="American Typewriter"/>
              </a:rPr>
              <a:t>…</a:t>
            </a:r>
          </a:p>
          <a:p>
            <a:r>
              <a:rPr lang="en-US" sz="2400" dirty="0" smtClean="0">
                <a:latin typeface="American Typewriter"/>
                <a:cs typeface="American Typewriter"/>
              </a:rPr>
              <a:t> 	liver disease  </a:t>
            </a:r>
            <a:r>
              <a:rPr lang="en-US" sz="2400" dirty="0">
                <a:latin typeface="American Typewriter"/>
                <a:cs typeface="American Typewriter"/>
              </a:rPr>
              <a:t> </a:t>
            </a:r>
            <a:r>
              <a:rPr lang="en-US" sz="2400" dirty="0" smtClean="0">
                <a:latin typeface="American Typewriter"/>
                <a:cs typeface="American Typewriter"/>
              </a:rPr>
              <a:t>	heart </a:t>
            </a:r>
            <a:r>
              <a:rPr lang="en-US" sz="2400" dirty="0">
                <a:latin typeface="American Typewriter"/>
                <a:cs typeface="American Typewriter"/>
              </a:rPr>
              <a:t>disease</a:t>
            </a:r>
          </a:p>
          <a:p>
            <a:r>
              <a:rPr lang="en-US" sz="2400" dirty="0" smtClean="0">
                <a:latin typeface="American Typewriter"/>
                <a:cs typeface="American Typewriter"/>
              </a:rPr>
              <a:t> 	thyroid disease 	diabetes</a:t>
            </a:r>
            <a:endParaRPr lang="en-US" sz="2400" dirty="0">
              <a:latin typeface="American Typewriter"/>
              <a:cs typeface="American Typewriter"/>
            </a:endParaRPr>
          </a:p>
          <a:p>
            <a:r>
              <a:rPr lang="en-US" sz="2400" dirty="0" smtClean="0">
                <a:latin typeface="American Typewriter"/>
                <a:cs typeface="American Typewriter"/>
              </a:rPr>
              <a:t>	prostate disease  	high </a:t>
            </a:r>
            <a:r>
              <a:rPr lang="en-US" sz="2400" dirty="0" err="1" smtClean="0">
                <a:latin typeface="American Typewriter"/>
                <a:cs typeface="American Typewriter"/>
              </a:rPr>
              <a:t>b/p</a:t>
            </a:r>
            <a:endParaRPr lang="en-US" sz="2400" dirty="0">
              <a:latin typeface="American Typewriter"/>
              <a:cs typeface="American Typewriter"/>
            </a:endParaRPr>
          </a:p>
          <a:p>
            <a:endParaRPr lang="en-US" sz="2400" dirty="0" smtClean="0">
              <a:solidFill>
                <a:srgbClr val="000000"/>
              </a:solidFill>
              <a:latin typeface="American Typewriter"/>
              <a:cs typeface="American Typewriter"/>
            </a:endParaRPr>
          </a:p>
          <a:p>
            <a:endParaRPr lang="en-US" sz="2400" dirty="0">
              <a:latin typeface="American Typewriter"/>
              <a:cs typeface="American Typewriter"/>
            </a:endParaRPr>
          </a:p>
        </p:txBody>
      </p:sp>
      <p:sp>
        <p:nvSpPr>
          <p:cNvPr id="9" name="Slide Number Placeholder 8"/>
          <p:cNvSpPr>
            <a:spLocks noGrp="1"/>
          </p:cNvSpPr>
          <p:nvPr>
            <p:ph type="sldNum" sz="quarter" idx="12"/>
          </p:nvPr>
        </p:nvSpPr>
        <p:spPr/>
        <p:txBody>
          <a:bodyPr/>
          <a:lstStyle/>
          <a:p>
            <a:fld id="{7162DAC9-C8F0-4AD6-9520-D64F7CF20DA8}" type="slidenum">
              <a:rPr lang="en-US" smtClean="0"/>
              <a:pPr/>
              <a:t>11</a:t>
            </a:fld>
            <a:endParaRPr lang="en-US"/>
          </a:p>
        </p:txBody>
      </p:sp>
    </p:spTree>
    <p:extLst>
      <p:ext uri="{BB962C8B-B14F-4D97-AF65-F5344CB8AC3E}">
        <p14:creationId xmlns="" xmlns:p14="http://schemas.microsoft.com/office/powerpoint/2010/main" val="129850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dissolve">
                                      <p:cBhvr>
                                        <p:cTn id="34" dur="500"/>
                                        <p:tgtEl>
                                          <p:spTgt spid="8">
                                            <p:txEl>
                                              <p:pRg st="0" end="0"/>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dissolve">
                                      <p:cBhvr>
                                        <p:cTn id="37" dur="500"/>
                                        <p:tgtEl>
                                          <p:spTgt spid="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photo-9.jpg"/>
          <p:cNvPicPr>
            <a:picLocks noGrp="1" noChangeAspect="1"/>
          </p:cNvPicPr>
          <p:nvPr>
            <p:ph idx="1"/>
          </p:nvPr>
        </p:nvPicPr>
        <p:blipFill>
          <a:blip r:embed="rId2" cstate="print">
            <a:extLst>
              <a:ext uri="{28A0092B-C50C-407E-A947-70E740481C1C}">
                <a14:useLocalDpi xmlns="" xmlns:a14="http://schemas.microsoft.com/office/drawing/2010/main" val="0"/>
              </a:ext>
            </a:extLst>
          </a:blip>
          <a:srcRect l="-18210" r="-18210"/>
          <a:stretch>
            <a:fillRect/>
          </a:stretch>
        </p:blipFill>
        <p:spPr>
          <a:xfrm rot="5400000">
            <a:off x="-1013619" y="1394617"/>
            <a:ext cx="6934200" cy="3992563"/>
          </a:xfrm>
        </p:spPr>
      </p:pic>
      <p:sp>
        <p:nvSpPr>
          <p:cNvPr id="5" name="TextBox 4"/>
          <p:cNvSpPr txBox="1"/>
          <p:nvPr/>
        </p:nvSpPr>
        <p:spPr>
          <a:xfrm>
            <a:off x="4419600" y="381000"/>
            <a:ext cx="4419600" cy="600164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latin typeface="American Typewriter"/>
                <a:cs typeface="American Typewriter"/>
              </a:rPr>
              <a:t>Are there any situations where this medicine should not be consumed?</a:t>
            </a:r>
            <a:endParaRPr lang="en-US" sz="2400" dirty="0">
              <a:latin typeface="American Typewriter"/>
              <a:cs typeface="American Typewriter"/>
            </a:endParaRPr>
          </a:p>
          <a:p>
            <a:pPr marL="800100" lvl="1" indent="-342900">
              <a:buFont typeface="Arial"/>
              <a:buChar char="•"/>
            </a:pPr>
            <a:r>
              <a:rPr lang="en-US" sz="2400" dirty="0" smtClean="0">
                <a:latin typeface="American Typewriter"/>
                <a:cs typeface="American Typewriter"/>
              </a:rPr>
              <a:t>children under 12</a:t>
            </a:r>
          </a:p>
          <a:p>
            <a:pPr lvl="1"/>
            <a:endParaRPr lang="en-US" sz="2400" dirty="0" smtClean="0">
              <a:latin typeface="American Typewriter"/>
              <a:cs typeface="American Typewriter"/>
            </a:endParaRPr>
          </a:p>
          <a:p>
            <a:endParaRPr lang="en-US" sz="2400" dirty="0">
              <a:latin typeface="American Typewriter"/>
              <a:cs typeface="American Typewriter"/>
            </a:endParaRPr>
          </a:p>
          <a:p>
            <a:r>
              <a:rPr lang="en-US" sz="2400" dirty="0" smtClean="0">
                <a:latin typeface="American Typewriter"/>
                <a:cs typeface="American Typewriter"/>
              </a:rPr>
              <a:t>What is the storage temperature?</a:t>
            </a:r>
            <a:endParaRPr lang="en-US" sz="2400" dirty="0">
              <a:latin typeface="American Typewriter"/>
              <a:cs typeface="American Typewriter"/>
            </a:endParaRPr>
          </a:p>
          <a:p>
            <a:pPr marL="800100" lvl="1" indent="-342900">
              <a:buFont typeface="Arial"/>
              <a:buChar char="•"/>
            </a:pPr>
            <a:r>
              <a:rPr lang="en-US" sz="2400" dirty="0" smtClean="0">
                <a:latin typeface="American Typewriter"/>
                <a:cs typeface="American Typewriter"/>
              </a:rPr>
              <a:t>68-77 degrees</a:t>
            </a:r>
          </a:p>
          <a:p>
            <a:pPr lvl="1"/>
            <a:endParaRPr lang="en-US" sz="2400" dirty="0" smtClean="0">
              <a:latin typeface="American Typewriter"/>
              <a:cs typeface="American Typewriter"/>
            </a:endParaRPr>
          </a:p>
          <a:p>
            <a:endParaRPr lang="en-US" sz="2400" dirty="0">
              <a:latin typeface="American Typewriter"/>
              <a:cs typeface="American Typewriter"/>
            </a:endParaRPr>
          </a:p>
          <a:p>
            <a:r>
              <a:rPr lang="en-US" sz="2400" dirty="0" smtClean="0">
                <a:latin typeface="American Typewriter"/>
                <a:cs typeface="American Typewriter"/>
              </a:rPr>
              <a:t>Can a mother who is breast feeding use this medicine?</a:t>
            </a:r>
          </a:p>
          <a:p>
            <a:pPr marL="800100" lvl="1" indent="-342900">
              <a:buFont typeface="Arial"/>
              <a:buChar char="•"/>
            </a:pPr>
            <a:r>
              <a:rPr lang="en-US" sz="2400" dirty="0" smtClean="0">
                <a:latin typeface="American Typewriter"/>
                <a:cs typeface="American Typewriter"/>
              </a:rPr>
              <a:t>possibly, must contact a health care provider first</a:t>
            </a:r>
            <a:endParaRPr lang="en-US" sz="2400" dirty="0">
              <a:latin typeface="American Typewriter"/>
              <a:cs typeface="American Typewriter"/>
            </a:endParaRPr>
          </a:p>
        </p:txBody>
      </p:sp>
      <p:sp>
        <p:nvSpPr>
          <p:cNvPr id="6" name="Slide Number Placeholder 5"/>
          <p:cNvSpPr>
            <a:spLocks noGrp="1"/>
          </p:cNvSpPr>
          <p:nvPr>
            <p:ph type="sldNum" sz="quarter" idx="12"/>
          </p:nvPr>
        </p:nvSpPr>
        <p:spPr/>
        <p:txBody>
          <a:bodyPr/>
          <a:lstStyle/>
          <a:p>
            <a:fld id="{7162DAC9-C8F0-4AD6-9520-D64F7CF20DA8}" type="slidenum">
              <a:rPr lang="en-US" smtClean="0"/>
              <a:pPr/>
              <a:t>12</a:t>
            </a:fld>
            <a:endParaRPr lang="en-US"/>
          </a:p>
        </p:txBody>
      </p:sp>
    </p:spTree>
    <p:extLst>
      <p:ext uri="{BB962C8B-B14F-4D97-AF65-F5344CB8AC3E}">
        <p14:creationId xmlns="" xmlns:p14="http://schemas.microsoft.com/office/powerpoint/2010/main" val="372668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dissolve">
                                      <p:cBhvr>
                                        <p:cTn id="16" dur="500"/>
                                        <p:tgtEl>
                                          <p:spTgt spid="5">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animEffect transition="in" filter="dissolve">
                                      <p:cBhvr>
                                        <p:cTn id="25" dur="500"/>
                                        <p:tgtEl>
                                          <p:spTgt spid="5">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photo-8.jpg"/>
          <p:cNvPicPr>
            <a:picLocks noGrp="1" noChangeAspect="1"/>
          </p:cNvPicPr>
          <p:nvPr>
            <p:ph idx="1"/>
          </p:nvPr>
        </p:nvPicPr>
        <p:blipFill>
          <a:blip r:embed="rId2" cstate="print">
            <a:extLst>
              <a:ext uri="{28A0092B-C50C-407E-A947-70E740481C1C}">
                <a14:useLocalDpi xmlns="" xmlns:a14="http://schemas.microsoft.com/office/drawing/2010/main" val="0"/>
              </a:ext>
            </a:extLst>
          </a:blip>
          <a:srcRect l="-18210" r="-18210"/>
          <a:stretch>
            <a:fillRect/>
          </a:stretch>
        </p:blipFill>
        <p:spPr>
          <a:xfrm rot="21371861">
            <a:off x="-1030821" y="997192"/>
            <a:ext cx="6553200" cy="3763963"/>
          </a:xfrm>
        </p:spPr>
      </p:pic>
      <p:sp>
        <p:nvSpPr>
          <p:cNvPr id="5" name="TextBox 4"/>
          <p:cNvSpPr txBox="1"/>
          <p:nvPr/>
        </p:nvSpPr>
        <p:spPr>
          <a:xfrm>
            <a:off x="4572000" y="304800"/>
            <a:ext cx="4419600" cy="7478969"/>
          </a:xfrm>
          <a:prstGeom prst="rect">
            <a:avLst/>
          </a:prstGeom>
          <a:solidFill>
            <a:srgbClr val="FF3399"/>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smtClean="0">
                <a:latin typeface="American Typewriter"/>
                <a:cs typeface="American Typewriter"/>
              </a:rPr>
              <a:t>What are the uses for this product?</a:t>
            </a:r>
          </a:p>
          <a:p>
            <a:pPr marL="800100" lvl="1" indent="-342900">
              <a:buFont typeface="Arial"/>
              <a:buChar char="•"/>
            </a:pPr>
            <a:r>
              <a:rPr lang="en-US" sz="2400" dirty="0" smtClean="0">
                <a:latin typeface="American Typewriter"/>
                <a:cs typeface="American Typewriter"/>
              </a:rPr>
              <a:t>relieves minor 	irritation, pain, 	sore throat &amp; sore 	mouth</a:t>
            </a:r>
          </a:p>
          <a:p>
            <a:endParaRPr lang="en-US" sz="2400" dirty="0">
              <a:latin typeface="American Typewriter"/>
              <a:cs typeface="American Typewriter"/>
            </a:endParaRPr>
          </a:p>
          <a:p>
            <a:r>
              <a:rPr lang="en-US" sz="2400" dirty="0" smtClean="0">
                <a:latin typeface="American Typewriter"/>
                <a:cs typeface="American Typewriter"/>
              </a:rPr>
              <a:t>When should you contact a Doctor?</a:t>
            </a:r>
          </a:p>
          <a:p>
            <a:pPr marL="800100" lvl="1" indent="-342900">
              <a:buFont typeface="Arial"/>
              <a:buChar char="•"/>
            </a:pPr>
            <a:r>
              <a:rPr lang="en-US" sz="2400" dirty="0" smtClean="0">
                <a:latin typeface="American Typewriter"/>
                <a:cs typeface="American Typewriter"/>
              </a:rPr>
              <a:t>symptoms do not 		improve in 7 days</a:t>
            </a:r>
          </a:p>
          <a:p>
            <a:pPr marL="800100" lvl="1" indent="-342900">
              <a:buFont typeface="Arial"/>
              <a:buChar char="•"/>
            </a:pPr>
            <a:r>
              <a:rPr lang="en-US" sz="2400" dirty="0" smtClean="0">
                <a:latin typeface="American Typewriter"/>
                <a:cs typeface="American Typewriter"/>
              </a:rPr>
              <a:t>irritation, pain or 		redness persists or 	worsens</a:t>
            </a:r>
          </a:p>
          <a:p>
            <a:pPr marL="800100" lvl="1" indent="-342900">
              <a:buFont typeface="Arial"/>
              <a:buChar char="•"/>
            </a:pPr>
            <a:r>
              <a:rPr lang="en-US" sz="2400" dirty="0" smtClean="0">
                <a:latin typeface="American Typewriter"/>
                <a:cs typeface="American Typewriter"/>
              </a:rPr>
              <a:t>swelling, rash, or 	fever develops</a:t>
            </a:r>
          </a:p>
          <a:p>
            <a:endParaRPr lang="en-US" sz="2400" dirty="0" smtClean="0">
              <a:latin typeface="American Typewriter"/>
              <a:cs typeface="American Typewriter"/>
            </a:endParaRPr>
          </a:p>
          <a:p>
            <a:endParaRPr lang="en-US" sz="2400" dirty="0" smtClean="0">
              <a:latin typeface="American Typewriter"/>
              <a:cs typeface="American Typewriter"/>
            </a:endParaRPr>
          </a:p>
          <a:p>
            <a:pPr marL="800100" lvl="1" indent="-342900">
              <a:buFont typeface="Arial"/>
              <a:buChar char="•"/>
            </a:pPr>
            <a:endParaRPr lang="en-US" sz="2400" dirty="0">
              <a:latin typeface="American Typewriter"/>
              <a:cs typeface="American Typewriter"/>
            </a:endParaRPr>
          </a:p>
          <a:p>
            <a:pPr marL="800100" lvl="1" indent="-342900">
              <a:buFont typeface="Arial"/>
              <a:buChar char="•"/>
            </a:pPr>
            <a:endParaRPr lang="en-US" sz="2400" dirty="0" smtClean="0">
              <a:latin typeface="American Typewriter"/>
              <a:cs typeface="American Typewriter"/>
            </a:endParaRPr>
          </a:p>
        </p:txBody>
      </p:sp>
      <p:sp>
        <p:nvSpPr>
          <p:cNvPr id="6" name="Slide Number Placeholder 5"/>
          <p:cNvSpPr>
            <a:spLocks noGrp="1"/>
          </p:cNvSpPr>
          <p:nvPr>
            <p:ph type="sldNum" sz="quarter" idx="12"/>
          </p:nvPr>
        </p:nvSpPr>
        <p:spPr/>
        <p:txBody>
          <a:bodyPr/>
          <a:lstStyle/>
          <a:p>
            <a:fld id="{7162DAC9-C8F0-4AD6-9520-D64F7CF20DA8}" type="slidenum">
              <a:rPr lang="en-US" smtClean="0"/>
              <a:pPr/>
              <a:t>13</a:t>
            </a:fld>
            <a:endParaRPr lang="en-US"/>
          </a:p>
        </p:txBody>
      </p:sp>
    </p:spTree>
    <p:extLst>
      <p:ext uri="{BB962C8B-B14F-4D97-AF65-F5344CB8AC3E}">
        <p14:creationId xmlns="" xmlns:p14="http://schemas.microsoft.com/office/powerpoint/2010/main" val="46119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dissolv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photo-6.jpg"/>
          <p:cNvPicPr>
            <a:picLocks noGrp="1" noChangeAspect="1"/>
          </p:cNvPicPr>
          <p:nvPr>
            <p:ph idx="1"/>
          </p:nvPr>
        </p:nvPicPr>
        <p:blipFill>
          <a:blip r:embed="rId2" cstate="print">
            <a:extLst>
              <a:ext uri="{28A0092B-C50C-407E-A947-70E740481C1C}">
                <a14:useLocalDpi xmlns="" xmlns:a14="http://schemas.microsoft.com/office/drawing/2010/main" val="0"/>
              </a:ext>
            </a:extLst>
          </a:blip>
          <a:srcRect t="13336" b="13336"/>
          <a:stretch>
            <a:fillRect/>
          </a:stretch>
        </p:blipFill>
        <p:spPr>
          <a:xfrm>
            <a:off x="152400" y="152401"/>
            <a:ext cx="4648200" cy="3276599"/>
          </a:xfrm>
        </p:spPr>
      </p:pic>
      <p:sp>
        <p:nvSpPr>
          <p:cNvPr id="5" name="TextBox 4"/>
          <p:cNvSpPr txBox="1"/>
          <p:nvPr/>
        </p:nvSpPr>
        <p:spPr>
          <a:xfrm>
            <a:off x="5181600" y="304800"/>
            <a:ext cx="3429000" cy="2677656"/>
          </a:xfrm>
          <a:prstGeom prst="rect">
            <a:avLst/>
          </a:prstGeom>
          <a:solidFill>
            <a:srgbClr val="FF6C0F"/>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400" dirty="0" smtClean="0">
                <a:latin typeface="American Typewriter"/>
                <a:cs typeface="American Typewriter"/>
              </a:rPr>
              <a:t>What are the special instructions for  women who are in the last 3 months of their pregnancy? </a:t>
            </a:r>
          </a:p>
          <a:p>
            <a:endParaRPr lang="en-US" sz="2400" dirty="0">
              <a:latin typeface="American Typewriter"/>
              <a:cs typeface="American Typewriter"/>
            </a:endParaRPr>
          </a:p>
          <a:p>
            <a:r>
              <a:rPr lang="en-US" sz="2400" dirty="0" smtClean="0">
                <a:latin typeface="American Typewriter"/>
                <a:cs typeface="American Typewriter"/>
              </a:rPr>
              <a:t>Do not use, because… </a:t>
            </a:r>
            <a:endParaRPr lang="en-US" sz="2400" dirty="0">
              <a:latin typeface="American Typewriter"/>
              <a:cs typeface="American Typewriter"/>
            </a:endParaRPr>
          </a:p>
        </p:txBody>
      </p:sp>
      <p:sp>
        <p:nvSpPr>
          <p:cNvPr id="7" name="TextBox 6"/>
          <p:cNvSpPr txBox="1"/>
          <p:nvPr/>
        </p:nvSpPr>
        <p:spPr>
          <a:xfrm>
            <a:off x="228600" y="3733800"/>
            <a:ext cx="8610600" cy="2677656"/>
          </a:xfrm>
          <a:prstGeom prst="rect">
            <a:avLst/>
          </a:prstGeom>
          <a:solidFill>
            <a:srgbClr val="FF8B2A"/>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smtClean="0">
                <a:solidFill>
                  <a:schemeClr val="tx1"/>
                </a:solidFill>
                <a:latin typeface="American Typewriter"/>
                <a:cs typeface="American Typewriter"/>
              </a:rPr>
              <a:t>When should you talk to a doctor about use?</a:t>
            </a:r>
          </a:p>
          <a:p>
            <a:pPr marL="342900" indent="-342900">
              <a:buFont typeface="Arial"/>
              <a:buChar char="•"/>
            </a:pPr>
            <a:r>
              <a:rPr lang="en-US" sz="2400" dirty="0">
                <a:solidFill>
                  <a:schemeClr val="tx1"/>
                </a:solidFill>
                <a:latin typeface="American Typewriter"/>
                <a:cs typeface="American Typewriter"/>
              </a:rPr>
              <a:t>i</a:t>
            </a:r>
            <a:r>
              <a:rPr lang="en-US" sz="2400" dirty="0" smtClean="0">
                <a:solidFill>
                  <a:schemeClr val="tx1"/>
                </a:solidFill>
                <a:latin typeface="American Typewriter"/>
                <a:cs typeface="American Typewriter"/>
              </a:rPr>
              <a:t>f the stomach bleeding warning applies to you</a:t>
            </a:r>
          </a:p>
          <a:p>
            <a:pPr marL="342900" indent="-342900">
              <a:buFont typeface="Arial"/>
              <a:buChar char="•"/>
            </a:pPr>
            <a:r>
              <a:rPr lang="en-US" sz="2400" dirty="0">
                <a:solidFill>
                  <a:schemeClr val="tx1"/>
                </a:solidFill>
                <a:latin typeface="American Typewriter"/>
                <a:cs typeface="American Typewriter"/>
              </a:rPr>
              <a:t>h</a:t>
            </a:r>
            <a:r>
              <a:rPr lang="en-US" sz="2400" dirty="0" smtClean="0">
                <a:solidFill>
                  <a:schemeClr val="tx1"/>
                </a:solidFill>
                <a:latin typeface="American Typewriter"/>
                <a:cs typeface="American Typewriter"/>
              </a:rPr>
              <a:t>istory of stomach problems, heartburn</a:t>
            </a:r>
          </a:p>
          <a:p>
            <a:pPr marL="342900" indent="-342900">
              <a:buFont typeface="Arial"/>
              <a:buChar char="•"/>
            </a:pPr>
            <a:r>
              <a:rPr lang="en-US" sz="2400" dirty="0">
                <a:solidFill>
                  <a:schemeClr val="tx1"/>
                </a:solidFill>
                <a:latin typeface="American Typewriter"/>
                <a:cs typeface="American Typewriter"/>
              </a:rPr>
              <a:t>h</a:t>
            </a:r>
            <a:r>
              <a:rPr lang="en-US" sz="2400" dirty="0" smtClean="0">
                <a:solidFill>
                  <a:schemeClr val="tx1"/>
                </a:solidFill>
                <a:latin typeface="American Typewriter"/>
                <a:cs typeface="American Typewriter"/>
              </a:rPr>
              <a:t>ave high b/p, heart disease, liver cirrhosis or kidney disease</a:t>
            </a:r>
          </a:p>
          <a:p>
            <a:pPr marL="342900" indent="-342900">
              <a:buFont typeface="Arial"/>
              <a:buChar char="•"/>
            </a:pPr>
            <a:r>
              <a:rPr lang="en-US" sz="2400" dirty="0">
                <a:solidFill>
                  <a:schemeClr val="tx1"/>
                </a:solidFill>
                <a:latin typeface="American Typewriter"/>
                <a:cs typeface="American Typewriter"/>
              </a:rPr>
              <a:t>y</a:t>
            </a:r>
            <a:r>
              <a:rPr lang="en-US" sz="2400" dirty="0" smtClean="0">
                <a:solidFill>
                  <a:schemeClr val="tx1"/>
                </a:solidFill>
                <a:latin typeface="American Typewriter"/>
                <a:cs typeface="American Typewriter"/>
              </a:rPr>
              <a:t>ou are taking a diuretic</a:t>
            </a:r>
          </a:p>
          <a:p>
            <a:pPr marL="342900" indent="-342900">
              <a:buFont typeface="Arial"/>
              <a:buChar char="•"/>
            </a:pPr>
            <a:r>
              <a:rPr lang="en-US" sz="2400" dirty="0">
                <a:solidFill>
                  <a:schemeClr val="tx1"/>
                </a:solidFill>
                <a:latin typeface="American Typewriter"/>
                <a:cs typeface="American Typewriter"/>
              </a:rPr>
              <a:t>y</a:t>
            </a:r>
            <a:r>
              <a:rPr lang="en-US" sz="2400" dirty="0" smtClean="0">
                <a:solidFill>
                  <a:schemeClr val="tx1"/>
                </a:solidFill>
                <a:latin typeface="American Typewriter"/>
                <a:cs typeface="American Typewriter"/>
              </a:rPr>
              <a:t>ou have asthma </a:t>
            </a:r>
            <a:endParaRPr lang="en-US" sz="2400" dirty="0">
              <a:solidFill>
                <a:schemeClr val="tx1"/>
              </a:solidFill>
              <a:latin typeface="American Typewriter"/>
              <a:cs typeface="American Typewriter"/>
            </a:endParaRPr>
          </a:p>
        </p:txBody>
      </p:sp>
      <p:sp>
        <p:nvSpPr>
          <p:cNvPr id="8" name="Slide Number Placeholder 7"/>
          <p:cNvSpPr>
            <a:spLocks noGrp="1"/>
          </p:cNvSpPr>
          <p:nvPr>
            <p:ph type="sldNum" sz="quarter" idx="12"/>
          </p:nvPr>
        </p:nvSpPr>
        <p:spPr/>
        <p:txBody>
          <a:bodyPr/>
          <a:lstStyle/>
          <a:p>
            <a:fld id="{7162DAC9-C8F0-4AD6-9520-D64F7CF20DA8}" type="slidenum">
              <a:rPr lang="en-US" smtClean="0"/>
              <a:pPr/>
              <a:t>14</a:t>
            </a:fld>
            <a:endParaRPr lang="en-US"/>
          </a:p>
        </p:txBody>
      </p:sp>
    </p:spTree>
    <p:extLst>
      <p:ext uri="{BB962C8B-B14F-4D97-AF65-F5344CB8AC3E}">
        <p14:creationId xmlns="" xmlns:p14="http://schemas.microsoft.com/office/powerpoint/2010/main" val="282796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dissolve">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photo-4.jpg"/>
          <p:cNvPicPr>
            <a:picLocks noGrp="1" noChangeAspect="1"/>
          </p:cNvPicPr>
          <p:nvPr>
            <p:ph idx="1"/>
          </p:nvPr>
        </p:nvPicPr>
        <p:blipFill>
          <a:blip r:embed="rId2" cstate="print">
            <a:extLst>
              <a:ext uri="{28A0092B-C50C-407E-A947-70E740481C1C}">
                <a14:useLocalDpi xmlns="" xmlns:a14="http://schemas.microsoft.com/office/drawing/2010/main" val="0"/>
              </a:ext>
            </a:extLst>
          </a:blip>
          <a:srcRect t="13336" b="13336"/>
          <a:stretch>
            <a:fillRect/>
          </a:stretch>
        </p:blipFill>
        <p:spPr>
          <a:xfrm rot="5400000">
            <a:off x="-838902" y="1143701"/>
            <a:ext cx="6249803" cy="4267200"/>
          </a:xfrm>
        </p:spPr>
      </p:pic>
      <p:sp>
        <p:nvSpPr>
          <p:cNvPr id="5" name="TextBox 4"/>
          <p:cNvSpPr txBox="1"/>
          <p:nvPr/>
        </p:nvSpPr>
        <p:spPr>
          <a:xfrm>
            <a:off x="4191000" y="685800"/>
            <a:ext cx="4953000" cy="5262979"/>
          </a:xfrm>
          <a:prstGeom prst="rect">
            <a:avLst/>
          </a:prstGeom>
          <a:solidFill>
            <a:srgbClr val="FF8B2A"/>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dirty="0" smtClean="0">
                <a:latin typeface="American Typewriter"/>
                <a:cs typeface="American Typewriter"/>
              </a:rPr>
              <a:t>For what age group is this product intended?</a:t>
            </a:r>
          </a:p>
          <a:p>
            <a:pPr marL="800100" lvl="1" indent="-342900">
              <a:buFont typeface="Arial"/>
              <a:buChar char="•"/>
            </a:pPr>
            <a:r>
              <a:rPr lang="en-US" sz="2400" dirty="0">
                <a:latin typeface="American Typewriter"/>
                <a:cs typeface="American Typewriter"/>
              </a:rPr>
              <a:t>c</a:t>
            </a:r>
            <a:r>
              <a:rPr lang="en-US" sz="2400" dirty="0" smtClean="0">
                <a:latin typeface="American Typewriter"/>
                <a:cs typeface="American Typewriter"/>
              </a:rPr>
              <a:t>hildren aged 2-11</a:t>
            </a:r>
          </a:p>
          <a:p>
            <a:endParaRPr lang="en-US" sz="2400" dirty="0" smtClean="0">
              <a:latin typeface="American Typewriter"/>
              <a:cs typeface="American Typewriter"/>
            </a:endParaRPr>
          </a:p>
          <a:p>
            <a:endParaRPr lang="en-US" sz="2400" dirty="0">
              <a:latin typeface="American Typewriter"/>
              <a:cs typeface="American Typewriter"/>
            </a:endParaRPr>
          </a:p>
          <a:p>
            <a:r>
              <a:rPr lang="en-US" sz="2400" dirty="0" smtClean="0">
                <a:latin typeface="American Typewriter"/>
                <a:cs typeface="American Typewriter"/>
              </a:rPr>
              <a:t>What is this medicine used for?</a:t>
            </a:r>
          </a:p>
          <a:p>
            <a:pPr marL="800100" lvl="1" indent="-342900">
              <a:buFont typeface="Arial"/>
              <a:buChar char="•"/>
            </a:pPr>
            <a:r>
              <a:rPr lang="en-US" sz="2400" dirty="0">
                <a:latin typeface="American Typewriter"/>
                <a:cs typeface="American Typewriter"/>
              </a:rPr>
              <a:t>r</a:t>
            </a:r>
            <a:r>
              <a:rPr lang="en-US" sz="2400" dirty="0" smtClean="0">
                <a:latin typeface="American Typewriter"/>
                <a:cs typeface="American Typewriter"/>
              </a:rPr>
              <a:t>educes fever</a:t>
            </a:r>
          </a:p>
          <a:p>
            <a:pPr marL="800100" lvl="1" indent="-342900">
              <a:buFont typeface="Arial"/>
              <a:buChar char="•"/>
            </a:pPr>
            <a:r>
              <a:rPr lang="en-US" sz="2400" dirty="0">
                <a:latin typeface="American Typewriter"/>
                <a:cs typeface="American Typewriter"/>
              </a:rPr>
              <a:t>r</a:t>
            </a:r>
            <a:r>
              <a:rPr lang="en-US" sz="2400" dirty="0" smtClean="0">
                <a:latin typeface="American Typewriter"/>
                <a:cs typeface="American Typewriter"/>
              </a:rPr>
              <a:t>elieves minor aches &amp; pains due to:</a:t>
            </a:r>
          </a:p>
          <a:p>
            <a:r>
              <a:rPr lang="en-US" sz="2400" dirty="0">
                <a:latin typeface="American Typewriter"/>
                <a:cs typeface="American Typewriter"/>
              </a:rPr>
              <a:t>	</a:t>
            </a:r>
            <a:r>
              <a:rPr lang="en-US" sz="2400" dirty="0" smtClean="0">
                <a:latin typeface="American Typewriter"/>
                <a:cs typeface="American Typewriter"/>
              </a:rPr>
              <a:t>the common cold</a:t>
            </a:r>
          </a:p>
          <a:p>
            <a:r>
              <a:rPr lang="en-US" sz="2400" dirty="0">
                <a:latin typeface="American Typewriter"/>
                <a:cs typeface="American Typewriter"/>
              </a:rPr>
              <a:t>	</a:t>
            </a:r>
            <a:r>
              <a:rPr lang="en-US" sz="2400" dirty="0" smtClean="0">
                <a:latin typeface="American Typewriter"/>
                <a:cs typeface="American Typewriter"/>
              </a:rPr>
              <a:t>flu</a:t>
            </a:r>
          </a:p>
          <a:p>
            <a:r>
              <a:rPr lang="en-US" sz="2400" dirty="0">
                <a:latin typeface="American Typewriter"/>
                <a:cs typeface="American Typewriter"/>
              </a:rPr>
              <a:t>	</a:t>
            </a:r>
            <a:r>
              <a:rPr lang="en-US" sz="2400" dirty="0" smtClean="0">
                <a:latin typeface="American Typewriter"/>
                <a:cs typeface="American Typewriter"/>
              </a:rPr>
              <a:t>headache</a:t>
            </a:r>
          </a:p>
          <a:p>
            <a:r>
              <a:rPr lang="en-US" sz="2400" dirty="0">
                <a:latin typeface="American Typewriter"/>
                <a:cs typeface="American Typewriter"/>
              </a:rPr>
              <a:t>	</a:t>
            </a:r>
            <a:r>
              <a:rPr lang="en-US" sz="2400" dirty="0" smtClean="0">
                <a:latin typeface="American Typewriter"/>
                <a:cs typeface="American Typewriter"/>
              </a:rPr>
              <a:t>sore throat</a:t>
            </a:r>
          </a:p>
          <a:p>
            <a:r>
              <a:rPr lang="en-US" sz="2400" dirty="0">
                <a:latin typeface="American Typewriter"/>
                <a:cs typeface="American Typewriter"/>
              </a:rPr>
              <a:t>	</a:t>
            </a:r>
            <a:r>
              <a:rPr lang="en-US" sz="2400" dirty="0" smtClean="0">
                <a:latin typeface="American Typewriter"/>
                <a:cs typeface="American Typewriter"/>
              </a:rPr>
              <a:t>toothache</a:t>
            </a:r>
            <a:endParaRPr lang="en-US" sz="2400" dirty="0">
              <a:latin typeface="American Typewriter"/>
              <a:cs typeface="American Typewriter"/>
            </a:endParaRPr>
          </a:p>
        </p:txBody>
      </p:sp>
      <p:sp>
        <p:nvSpPr>
          <p:cNvPr id="6" name="Slide Number Placeholder 5"/>
          <p:cNvSpPr>
            <a:spLocks noGrp="1"/>
          </p:cNvSpPr>
          <p:nvPr>
            <p:ph type="sldNum" sz="quarter" idx="12"/>
          </p:nvPr>
        </p:nvSpPr>
        <p:spPr/>
        <p:txBody>
          <a:bodyPr/>
          <a:lstStyle/>
          <a:p>
            <a:fld id="{7162DAC9-C8F0-4AD6-9520-D64F7CF20DA8}" type="slidenum">
              <a:rPr lang="en-US" smtClean="0"/>
              <a:pPr/>
              <a:t>15</a:t>
            </a:fld>
            <a:endParaRPr lang="en-US" dirty="0"/>
          </a:p>
        </p:txBody>
      </p:sp>
    </p:spTree>
    <p:extLst>
      <p:ext uri="{BB962C8B-B14F-4D97-AF65-F5344CB8AC3E}">
        <p14:creationId xmlns="" xmlns:p14="http://schemas.microsoft.com/office/powerpoint/2010/main" val="206967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dissolve">
                                      <p:cBhvr>
                                        <p:cTn id="16" dur="500"/>
                                        <p:tgtEl>
                                          <p:spTgt spid="5">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photo-5.jpg"/>
          <p:cNvPicPr>
            <a:picLocks noGrp="1" noChangeAspect="1"/>
          </p:cNvPicPr>
          <p:nvPr>
            <p:ph idx="1"/>
          </p:nvPr>
        </p:nvPicPr>
        <p:blipFill>
          <a:blip r:embed="rId2" cstate="print">
            <a:extLst>
              <a:ext uri="{28A0092B-C50C-407E-A947-70E740481C1C}">
                <a14:useLocalDpi xmlns="" xmlns:a14="http://schemas.microsoft.com/office/drawing/2010/main" val="0"/>
              </a:ext>
            </a:extLst>
          </a:blip>
          <a:srcRect l="-18210" r="-18210"/>
          <a:stretch>
            <a:fillRect/>
          </a:stretch>
        </p:blipFill>
        <p:spPr>
          <a:xfrm rot="5400000">
            <a:off x="-1714500" y="1409700"/>
            <a:ext cx="8229600" cy="3886200"/>
          </a:xfrm>
        </p:spPr>
      </p:pic>
      <p:sp>
        <p:nvSpPr>
          <p:cNvPr id="5" name="TextBox 4"/>
          <p:cNvSpPr txBox="1"/>
          <p:nvPr/>
        </p:nvSpPr>
        <p:spPr>
          <a:xfrm>
            <a:off x="3947886" y="914400"/>
            <a:ext cx="5181600" cy="4893647"/>
          </a:xfrm>
          <a:prstGeom prst="rect">
            <a:avLst/>
          </a:prstGeom>
          <a:solidFill>
            <a:srgbClr val="C0504D"/>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smtClean="0">
                <a:latin typeface="American Typewriter"/>
                <a:cs typeface="American Typewriter"/>
              </a:rPr>
              <a:t>What is the OTC medicine used to treat?</a:t>
            </a:r>
          </a:p>
          <a:p>
            <a:r>
              <a:rPr lang="en-US" sz="2400" dirty="0" smtClean="0">
                <a:latin typeface="American Typewriter"/>
                <a:cs typeface="American Typewriter"/>
              </a:rPr>
              <a:t>temporarily relieves</a:t>
            </a:r>
            <a:endParaRPr lang="en-US" sz="2400" dirty="0">
              <a:latin typeface="American Typewriter"/>
              <a:cs typeface="American Typewriter"/>
            </a:endParaRPr>
          </a:p>
          <a:p>
            <a:pPr marL="342900" indent="-342900">
              <a:buFont typeface="Arial"/>
              <a:buChar char="•"/>
            </a:pPr>
            <a:r>
              <a:rPr lang="en-US" sz="2400" dirty="0" smtClean="0">
                <a:latin typeface="American Typewriter"/>
                <a:cs typeface="American Typewriter"/>
              </a:rPr>
              <a:t>cough due to minor throat &amp; bronchial tube irritation</a:t>
            </a:r>
          </a:p>
          <a:p>
            <a:pPr marL="342900" indent="-342900">
              <a:buFont typeface="Arial"/>
              <a:buChar char="•"/>
            </a:pPr>
            <a:r>
              <a:rPr lang="en-US" sz="2400" dirty="0">
                <a:latin typeface="American Typewriter"/>
                <a:cs typeface="American Typewriter"/>
              </a:rPr>
              <a:t>t</a:t>
            </a:r>
            <a:r>
              <a:rPr lang="en-US" sz="2400" dirty="0" smtClean="0">
                <a:latin typeface="American Typewriter"/>
                <a:cs typeface="American Typewriter"/>
              </a:rPr>
              <a:t>he impulse to cough to help you get to sleep</a:t>
            </a:r>
          </a:p>
          <a:p>
            <a:endParaRPr lang="en-US" sz="2400" dirty="0">
              <a:latin typeface="American Typewriter"/>
              <a:cs typeface="American Typewriter"/>
            </a:endParaRPr>
          </a:p>
          <a:p>
            <a:r>
              <a:rPr lang="en-US" sz="2400" dirty="0" smtClean="0">
                <a:latin typeface="American Typewriter"/>
                <a:cs typeface="American Typewriter"/>
              </a:rPr>
              <a:t>What is the lot #?</a:t>
            </a:r>
          </a:p>
          <a:p>
            <a:pPr marL="342900" indent="-342900">
              <a:buFont typeface="Arial"/>
              <a:buChar char="•"/>
            </a:pPr>
            <a:r>
              <a:rPr lang="en-US" sz="2400" dirty="0" smtClean="0">
                <a:latin typeface="American Typewriter"/>
                <a:cs typeface="American Typewriter"/>
              </a:rPr>
              <a:t>53690</a:t>
            </a:r>
          </a:p>
          <a:p>
            <a:endParaRPr lang="en-US" sz="2400" dirty="0">
              <a:latin typeface="American Typewriter"/>
              <a:cs typeface="American Typewriter"/>
            </a:endParaRPr>
          </a:p>
          <a:p>
            <a:r>
              <a:rPr lang="en-US" sz="2400" dirty="0" smtClean="0">
                <a:latin typeface="American Typewriter"/>
                <a:cs typeface="American Typewriter"/>
              </a:rPr>
              <a:t>What is the expiration date?</a:t>
            </a:r>
          </a:p>
          <a:p>
            <a:pPr marL="342900" indent="-342900">
              <a:buFont typeface="Arial"/>
              <a:buChar char="•"/>
            </a:pPr>
            <a:r>
              <a:rPr lang="en-US" sz="2400" dirty="0" smtClean="0">
                <a:latin typeface="American Typewriter"/>
                <a:cs typeface="American Typewriter"/>
              </a:rPr>
              <a:t>01/2013</a:t>
            </a:r>
            <a:endParaRPr lang="en-US" sz="2400" dirty="0">
              <a:latin typeface="American Typewriter"/>
              <a:cs typeface="American Typewriter"/>
            </a:endParaRPr>
          </a:p>
        </p:txBody>
      </p:sp>
      <p:sp>
        <p:nvSpPr>
          <p:cNvPr id="6" name="Slide Number Placeholder 5"/>
          <p:cNvSpPr>
            <a:spLocks noGrp="1"/>
          </p:cNvSpPr>
          <p:nvPr>
            <p:ph type="sldNum" sz="quarter" idx="12"/>
          </p:nvPr>
        </p:nvSpPr>
        <p:spPr/>
        <p:txBody>
          <a:bodyPr/>
          <a:lstStyle/>
          <a:p>
            <a:fld id="{7162DAC9-C8F0-4AD6-9520-D64F7CF20DA8}" type="slidenum">
              <a:rPr lang="en-US" smtClean="0"/>
              <a:pPr/>
              <a:t>16</a:t>
            </a:fld>
            <a:endParaRPr lang="en-US"/>
          </a:p>
        </p:txBody>
      </p:sp>
    </p:spTree>
    <p:extLst>
      <p:ext uri="{BB962C8B-B14F-4D97-AF65-F5344CB8AC3E}">
        <p14:creationId xmlns="" xmlns:p14="http://schemas.microsoft.com/office/powerpoint/2010/main" val="386338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dissolv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dissolve">
                                      <p:cBhvr>
                                        <p:cTn id="31" dur="500"/>
                                        <p:tgtEl>
                                          <p:spTgt spid="5">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photo-3.jpg"/>
          <p:cNvPicPr>
            <a:picLocks noGrp="1" noChangeAspect="1"/>
          </p:cNvPicPr>
          <p:nvPr>
            <p:ph idx="1"/>
          </p:nvPr>
        </p:nvPicPr>
        <p:blipFill>
          <a:blip r:embed="rId2" cstate="print">
            <a:extLst>
              <a:ext uri="{28A0092B-C50C-407E-A947-70E740481C1C}">
                <a14:useLocalDpi xmlns="" xmlns:a14="http://schemas.microsoft.com/office/drawing/2010/main" val="0"/>
              </a:ext>
            </a:extLst>
          </a:blip>
          <a:srcRect l="-68033" r="-68033"/>
          <a:stretch>
            <a:fillRect/>
          </a:stretch>
        </p:blipFill>
        <p:spPr>
          <a:xfrm rot="15424781">
            <a:off x="-1456710" y="673817"/>
            <a:ext cx="7419190" cy="4171691"/>
          </a:xfrm>
        </p:spPr>
      </p:pic>
      <p:sp>
        <p:nvSpPr>
          <p:cNvPr id="6" name="TextBox 5"/>
          <p:cNvSpPr txBox="1"/>
          <p:nvPr/>
        </p:nvSpPr>
        <p:spPr>
          <a:xfrm>
            <a:off x="4419600" y="381000"/>
            <a:ext cx="4267200" cy="526297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smtClean="0">
                <a:latin typeface="American Typewriter"/>
                <a:cs typeface="American Typewriter"/>
              </a:rPr>
              <a:t>Who should talk to a doctor before using this medicine?</a:t>
            </a:r>
          </a:p>
          <a:p>
            <a:pPr marL="342900" indent="-342900">
              <a:buFont typeface="Arial"/>
              <a:buChar char="•"/>
            </a:pPr>
            <a:r>
              <a:rPr lang="en-US" sz="2400" dirty="0">
                <a:latin typeface="American Typewriter"/>
                <a:cs typeface="American Typewriter"/>
              </a:rPr>
              <a:t>u</a:t>
            </a:r>
            <a:r>
              <a:rPr lang="en-US" sz="2400" dirty="0" smtClean="0">
                <a:latin typeface="American Typewriter"/>
                <a:cs typeface="American Typewriter"/>
              </a:rPr>
              <a:t>nder a doctor’s care for any serious condition</a:t>
            </a:r>
          </a:p>
          <a:p>
            <a:pPr marL="342900" indent="-342900">
              <a:buFont typeface="Arial"/>
              <a:buChar char="•"/>
            </a:pPr>
            <a:r>
              <a:rPr lang="en-US" sz="2400" dirty="0">
                <a:latin typeface="American Typewriter"/>
                <a:cs typeface="American Typewriter"/>
              </a:rPr>
              <a:t>t</a:t>
            </a:r>
            <a:r>
              <a:rPr lang="en-US" sz="2400" dirty="0" smtClean="0">
                <a:latin typeface="American Typewriter"/>
                <a:cs typeface="American Typewriter"/>
              </a:rPr>
              <a:t>aking any other drug</a:t>
            </a:r>
          </a:p>
          <a:p>
            <a:pPr marL="342900" indent="-342900">
              <a:buFont typeface="Arial"/>
              <a:buChar char="•"/>
            </a:pPr>
            <a:endParaRPr lang="en-US" sz="2400" dirty="0">
              <a:latin typeface="American Typewriter"/>
              <a:cs typeface="American Typewriter"/>
            </a:endParaRPr>
          </a:p>
          <a:p>
            <a:r>
              <a:rPr lang="en-US" sz="2400" dirty="0" smtClean="0">
                <a:latin typeface="American Typewriter"/>
                <a:cs typeface="American Typewriter"/>
              </a:rPr>
              <a:t>Who should NOT use this medicine?</a:t>
            </a:r>
          </a:p>
          <a:p>
            <a:pPr marL="342900" indent="-342900">
              <a:buFont typeface="Arial"/>
              <a:buChar char="•"/>
            </a:pPr>
            <a:r>
              <a:rPr lang="en-US" sz="2400" dirty="0">
                <a:latin typeface="American Typewriter"/>
                <a:cs typeface="American Typewriter"/>
              </a:rPr>
              <a:t>i</a:t>
            </a:r>
            <a:r>
              <a:rPr lang="en-US" sz="2400" dirty="0" smtClean="0">
                <a:latin typeface="American Typewriter"/>
                <a:cs typeface="American Typewriter"/>
              </a:rPr>
              <a:t>f you have ever had an allergic reaction to any other pain reliever/fever reducer</a:t>
            </a:r>
          </a:p>
          <a:p>
            <a:pPr marL="342900" indent="-342900">
              <a:buFont typeface="Arial"/>
              <a:buChar char="•"/>
            </a:pPr>
            <a:r>
              <a:rPr lang="en-US" sz="2400" dirty="0">
                <a:latin typeface="American Typewriter"/>
                <a:cs typeface="American Typewriter"/>
              </a:rPr>
              <a:t>r</a:t>
            </a:r>
            <a:r>
              <a:rPr lang="en-US" sz="2400" dirty="0" smtClean="0">
                <a:latin typeface="American Typewriter"/>
                <a:cs typeface="American Typewriter"/>
              </a:rPr>
              <a:t>ight before or after heart surgery</a:t>
            </a:r>
            <a:endParaRPr lang="en-US" sz="2400" dirty="0">
              <a:latin typeface="American Typewriter"/>
              <a:cs typeface="American Typewriter"/>
            </a:endParaRPr>
          </a:p>
        </p:txBody>
      </p:sp>
      <p:sp>
        <p:nvSpPr>
          <p:cNvPr id="7" name="Slide Number Placeholder 6"/>
          <p:cNvSpPr>
            <a:spLocks noGrp="1"/>
          </p:cNvSpPr>
          <p:nvPr>
            <p:ph type="sldNum" sz="quarter" idx="12"/>
          </p:nvPr>
        </p:nvSpPr>
        <p:spPr/>
        <p:txBody>
          <a:bodyPr/>
          <a:lstStyle/>
          <a:p>
            <a:fld id="{7162DAC9-C8F0-4AD6-9520-D64F7CF20DA8}" type="slidenum">
              <a:rPr lang="en-US" smtClean="0"/>
              <a:pPr/>
              <a:t>17</a:t>
            </a:fld>
            <a:endParaRPr lang="en-US"/>
          </a:p>
        </p:txBody>
      </p:sp>
    </p:spTree>
    <p:extLst>
      <p:ext uri="{BB962C8B-B14F-4D97-AF65-F5344CB8AC3E}">
        <p14:creationId xmlns="" xmlns:p14="http://schemas.microsoft.com/office/powerpoint/2010/main" val="209173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dissolve">
                                      <p:cBhvr>
                                        <p:cTn id="20" dur="500"/>
                                        <p:tgtEl>
                                          <p:spTgt spid="6">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821D073-41CF-41EC-8E9E-177A12A9D4F6}" type="slidenum">
              <a:rPr lang="en-US" smtClean="0"/>
              <a:pPr/>
              <a:t>18</a:t>
            </a:fld>
            <a:endParaRPr lang="en-US"/>
          </a:p>
        </p:txBody>
      </p:sp>
      <p:pic>
        <p:nvPicPr>
          <p:cNvPr id="1026" name="Picture 2" descr="C:\Users\andrewsc\AppData\Local\Microsoft\Windows\Temporary Internet Files\Content.IE5\20EVDM79\photo[1].JPG"/>
          <p:cNvPicPr>
            <a:picLocks noGrp="1" noChangeAspect="1" noChangeArrowheads="1"/>
          </p:cNvPicPr>
          <p:nvPr>
            <p:ph idx="1"/>
          </p:nvPr>
        </p:nvPicPr>
        <p:blipFill>
          <a:blip r:embed="rId2" cstate="print"/>
          <a:srcRect/>
          <a:stretch>
            <a:fillRect/>
          </a:stretch>
        </p:blipFill>
        <p:spPr bwMode="auto">
          <a:xfrm rot="20578843">
            <a:off x="516058" y="446081"/>
            <a:ext cx="3657600" cy="4073525"/>
          </a:xfrm>
          <a:prstGeom prst="rect">
            <a:avLst/>
          </a:prstGeom>
          <a:noFill/>
        </p:spPr>
      </p:pic>
      <p:sp>
        <p:nvSpPr>
          <p:cNvPr id="6" name="TextBox 5"/>
          <p:cNvSpPr txBox="1"/>
          <p:nvPr/>
        </p:nvSpPr>
        <p:spPr>
          <a:xfrm>
            <a:off x="4572000" y="685800"/>
            <a:ext cx="4572000" cy="369332"/>
          </a:xfrm>
          <a:prstGeom prst="rect">
            <a:avLst/>
          </a:prstGeom>
          <a:noFill/>
        </p:spPr>
        <p:txBody>
          <a:bodyPr wrap="square" rtlCol="0">
            <a:spAutoFit/>
          </a:bodyPr>
          <a:lstStyle/>
          <a:p>
            <a:endParaRPr lang="en-US"/>
          </a:p>
        </p:txBody>
      </p:sp>
      <p:sp>
        <p:nvSpPr>
          <p:cNvPr id="5" name="TextBox 4"/>
          <p:cNvSpPr txBox="1"/>
          <p:nvPr/>
        </p:nvSpPr>
        <p:spPr>
          <a:xfrm>
            <a:off x="4648200" y="533400"/>
            <a:ext cx="4495800" cy="5909309"/>
          </a:xfrm>
          <a:prstGeom prst="rect">
            <a:avLst/>
          </a:prstGeom>
          <a:solidFill>
            <a:srgbClr val="FF8B2A"/>
          </a:solidFill>
        </p:spPr>
        <p:txBody>
          <a:bodyPr wrap="square" rtlCol="0">
            <a:spAutoFit/>
          </a:bodyPr>
          <a:lstStyle/>
          <a:p>
            <a:r>
              <a:rPr lang="en-US" sz="2400" dirty="0" smtClean="0">
                <a:solidFill>
                  <a:srgbClr val="000000"/>
                </a:solidFill>
                <a:latin typeface="American Typewriter"/>
                <a:cs typeface="American Typewriter"/>
              </a:rPr>
              <a:t>What are some side effects?</a:t>
            </a:r>
          </a:p>
          <a:p>
            <a:pPr marL="342900" indent="-342900">
              <a:buFont typeface="Wingdings" charset="2"/>
              <a:buChar char="Ø"/>
            </a:pPr>
            <a:r>
              <a:rPr lang="en-US" sz="2400" dirty="0" smtClean="0">
                <a:solidFill>
                  <a:srgbClr val="000000"/>
                </a:solidFill>
                <a:latin typeface="American Typewriter"/>
                <a:cs typeface="American Typewriter"/>
              </a:rPr>
              <a:t>excitability, especially in children</a:t>
            </a:r>
          </a:p>
          <a:p>
            <a:pPr marL="342900" indent="-342900">
              <a:buFont typeface="Wingdings" charset="2"/>
              <a:buChar char="Ø"/>
            </a:pPr>
            <a:r>
              <a:rPr lang="en-US" sz="2400" dirty="0">
                <a:solidFill>
                  <a:srgbClr val="000000"/>
                </a:solidFill>
                <a:latin typeface="American Typewriter"/>
                <a:cs typeface="American Typewriter"/>
              </a:rPr>
              <a:t>d</a:t>
            </a:r>
            <a:r>
              <a:rPr lang="en-US" sz="2400" dirty="0" smtClean="0">
                <a:solidFill>
                  <a:srgbClr val="000000"/>
                </a:solidFill>
                <a:latin typeface="American Typewriter"/>
                <a:cs typeface="American Typewriter"/>
              </a:rPr>
              <a:t>rowsiness</a:t>
            </a:r>
          </a:p>
          <a:p>
            <a:endParaRPr lang="en-US" sz="2400" dirty="0" smtClean="0">
              <a:solidFill>
                <a:srgbClr val="000000"/>
              </a:solidFill>
              <a:latin typeface="American Typewriter"/>
              <a:cs typeface="American Typewriter"/>
            </a:endParaRPr>
          </a:p>
          <a:p>
            <a:r>
              <a:rPr lang="en-US" sz="2400" dirty="0" smtClean="0">
                <a:solidFill>
                  <a:srgbClr val="000000"/>
                </a:solidFill>
                <a:latin typeface="American Typewriter"/>
                <a:cs typeface="American Typewriter"/>
              </a:rPr>
              <a:t>What symptoms does this product relieve?</a:t>
            </a:r>
          </a:p>
          <a:p>
            <a:pPr marL="342900" indent="-342900">
              <a:buFont typeface="Wingdings" charset="2"/>
              <a:buChar char="Ø"/>
            </a:pPr>
            <a:r>
              <a:rPr lang="en-US" sz="2400" dirty="0">
                <a:solidFill>
                  <a:srgbClr val="000000"/>
                </a:solidFill>
                <a:latin typeface="American Typewriter"/>
                <a:cs typeface="American Typewriter"/>
              </a:rPr>
              <a:t>a</a:t>
            </a:r>
            <a:r>
              <a:rPr lang="en-US" sz="2400" dirty="0" smtClean="0">
                <a:solidFill>
                  <a:srgbClr val="000000"/>
                </a:solidFill>
                <a:latin typeface="American Typewriter"/>
                <a:cs typeface="American Typewriter"/>
              </a:rPr>
              <a:t>ches, fever, sore throat</a:t>
            </a:r>
          </a:p>
          <a:p>
            <a:pPr marL="342900" indent="-342900">
              <a:buFont typeface="Wingdings" charset="2"/>
              <a:buChar char="Ø"/>
            </a:pPr>
            <a:r>
              <a:rPr lang="en-US" sz="2400" dirty="0">
                <a:solidFill>
                  <a:srgbClr val="000000"/>
                </a:solidFill>
                <a:latin typeface="American Typewriter"/>
                <a:cs typeface="American Typewriter"/>
              </a:rPr>
              <a:t>s</a:t>
            </a:r>
            <a:r>
              <a:rPr lang="en-US" sz="2400" dirty="0" smtClean="0">
                <a:solidFill>
                  <a:srgbClr val="000000"/>
                </a:solidFill>
                <a:latin typeface="American Typewriter"/>
                <a:cs typeface="American Typewriter"/>
              </a:rPr>
              <a:t>neezing, runny nose</a:t>
            </a:r>
          </a:p>
          <a:p>
            <a:pPr marL="342900" indent="-342900">
              <a:buFont typeface="Wingdings" charset="2"/>
              <a:buChar char="Ø"/>
            </a:pPr>
            <a:r>
              <a:rPr lang="en-US" sz="2400" dirty="0" smtClean="0">
                <a:solidFill>
                  <a:srgbClr val="000000"/>
                </a:solidFill>
                <a:latin typeface="American Typewriter"/>
                <a:cs typeface="American Typewriter"/>
              </a:rPr>
              <a:t>cough</a:t>
            </a:r>
          </a:p>
          <a:p>
            <a:endParaRPr lang="en-US" sz="2400" dirty="0" smtClean="0">
              <a:solidFill>
                <a:srgbClr val="000000"/>
              </a:solidFill>
              <a:latin typeface="American Typewriter"/>
              <a:cs typeface="American Typewriter"/>
            </a:endParaRPr>
          </a:p>
          <a:p>
            <a:r>
              <a:rPr lang="en-US" sz="2400" dirty="0" smtClean="0">
                <a:solidFill>
                  <a:srgbClr val="000000"/>
                </a:solidFill>
                <a:latin typeface="American Typewriter"/>
                <a:cs typeface="American Typewriter"/>
              </a:rPr>
              <a:t>Is this a generic or name brand product?</a:t>
            </a:r>
          </a:p>
          <a:p>
            <a:pPr marL="342900" indent="-342900">
              <a:buFont typeface="Wingdings" charset="2"/>
              <a:buChar char="Ø"/>
            </a:pPr>
            <a:r>
              <a:rPr lang="en-US" sz="2400" dirty="0">
                <a:solidFill>
                  <a:srgbClr val="000000"/>
                </a:solidFill>
                <a:latin typeface="American Typewriter"/>
                <a:cs typeface="American Typewriter"/>
              </a:rPr>
              <a:t>n</a:t>
            </a:r>
            <a:r>
              <a:rPr lang="en-US" sz="2400" dirty="0" smtClean="0">
                <a:solidFill>
                  <a:srgbClr val="000000"/>
                </a:solidFill>
                <a:latin typeface="American Typewriter"/>
                <a:cs typeface="American Typewriter"/>
              </a:rPr>
              <a:t>ame brand</a:t>
            </a:r>
          </a:p>
          <a:p>
            <a:endParaRPr lang="en-US" sz="2400" dirty="0" smtClean="0">
              <a:solidFill>
                <a:srgbClr val="000000"/>
              </a:solidFill>
              <a:latin typeface="Times New Roman" pitchFamily="18" charset="0"/>
              <a:cs typeface="Times New Roman" pitchFamily="18" charset="0"/>
            </a:endParaRPr>
          </a:p>
          <a:p>
            <a:endParaRPr lang="en-US" dirty="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dissolve">
                                      <p:cBhvr>
                                        <p:cTn id="11" dur="5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dissolv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dissolve">
                                      <p:cBhvr>
                                        <p:cTn id="25" dur="500"/>
                                        <p:tgtEl>
                                          <p:spTgt spid="5">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dissolve">
                                      <p:cBhvr>
                                        <p:cTn id="30" dur="500"/>
                                        <p:tgtEl>
                                          <p:spTgt spid="5">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dissolve">
                                      <p:cBhvr>
                                        <p:cTn id="35" dur="500"/>
                                        <p:tgtEl>
                                          <p:spTgt spid="5">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5">
                                            <p:txEl>
                                              <p:pRg st="9" end="9"/>
                                            </p:txEl>
                                          </p:spTgt>
                                        </p:tgtEl>
                                        <p:attrNameLst>
                                          <p:attrName>style.visibility</p:attrName>
                                        </p:attrNameLst>
                                      </p:cBhvr>
                                      <p:to>
                                        <p:strVal val="visible"/>
                                      </p:to>
                                    </p:set>
                                    <p:animEffect transition="in" filter="dissolve">
                                      <p:cBhvr>
                                        <p:cTn id="40" dur="500"/>
                                        <p:tgtEl>
                                          <p:spTgt spid="5">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5">
                                            <p:txEl>
                                              <p:pRg st="10" end="10"/>
                                            </p:txEl>
                                          </p:spTgt>
                                        </p:tgtEl>
                                        <p:attrNameLst>
                                          <p:attrName>style.visibility</p:attrName>
                                        </p:attrNameLst>
                                      </p:cBhvr>
                                      <p:to>
                                        <p:strVal val="visible"/>
                                      </p:to>
                                    </p:set>
                                    <p:animEffect transition="in" filter="dissolve">
                                      <p:cBhvr>
                                        <p:cTn id="45"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821D073-41CF-41EC-8E9E-177A12A9D4F6}" type="slidenum">
              <a:rPr lang="en-US" smtClean="0"/>
              <a:pPr/>
              <a:t>19</a:t>
            </a:fld>
            <a:endParaRPr lang="en-US"/>
          </a:p>
        </p:txBody>
      </p:sp>
      <p:pic>
        <p:nvPicPr>
          <p:cNvPr id="2050" name="Picture 2" descr="C:\Users\andrewsc\AppData\Local\Microsoft\Windows\Temporary Internet Files\Content.IE5\XO8O0P0X\photo[1].JPG"/>
          <p:cNvPicPr>
            <a:picLocks noGrp="1" noChangeAspect="1" noChangeArrowheads="1"/>
          </p:cNvPicPr>
          <p:nvPr>
            <p:ph idx="1"/>
          </p:nvPr>
        </p:nvPicPr>
        <p:blipFill>
          <a:blip r:embed="rId2" cstate="print"/>
          <a:srcRect/>
          <a:stretch>
            <a:fillRect/>
          </a:stretch>
        </p:blipFill>
        <p:spPr bwMode="auto">
          <a:xfrm rot="21161965">
            <a:off x="318255" y="1877092"/>
            <a:ext cx="4542955" cy="2900174"/>
          </a:xfrm>
          <a:prstGeom prst="rect">
            <a:avLst/>
          </a:prstGeom>
          <a:noFill/>
        </p:spPr>
      </p:pic>
      <p:sp>
        <p:nvSpPr>
          <p:cNvPr id="6" name="TextBox 5"/>
          <p:cNvSpPr txBox="1"/>
          <p:nvPr/>
        </p:nvSpPr>
        <p:spPr>
          <a:xfrm>
            <a:off x="4953000" y="381000"/>
            <a:ext cx="3886200" cy="5632310"/>
          </a:xfrm>
          <a:prstGeom prst="rect">
            <a:avLst/>
          </a:prstGeom>
          <a:solidFill>
            <a:srgbClr val="FFFF00"/>
          </a:solidFill>
        </p:spPr>
        <p:txBody>
          <a:bodyPr wrap="square" rtlCol="0">
            <a:spAutoFit/>
          </a:bodyPr>
          <a:lstStyle/>
          <a:p>
            <a:pPr lvl="0"/>
            <a:r>
              <a:rPr lang="en-US" sz="2400" dirty="0">
                <a:solidFill>
                  <a:srgbClr val="000000"/>
                </a:solidFill>
                <a:latin typeface="American Typewriter"/>
                <a:cs typeface="American Typewriter"/>
              </a:rPr>
              <a:t>When should you contact a Doctor</a:t>
            </a:r>
            <a:r>
              <a:rPr lang="en-US" sz="2400" dirty="0" smtClean="0">
                <a:solidFill>
                  <a:srgbClr val="000000"/>
                </a:solidFill>
                <a:latin typeface="American Typewriter"/>
                <a:cs typeface="American Typewriter"/>
              </a:rPr>
              <a:t>?</a:t>
            </a:r>
          </a:p>
          <a:p>
            <a:pPr marL="342900" lvl="0" indent="-342900">
              <a:buFont typeface="Wingdings" charset="2"/>
              <a:buChar char="Ø"/>
            </a:pPr>
            <a:r>
              <a:rPr lang="en-US" sz="2400" dirty="0">
                <a:solidFill>
                  <a:srgbClr val="000000"/>
                </a:solidFill>
                <a:latin typeface="American Typewriter"/>
                <a:cs typeface="American Typewriter"/>
              </a:rPr>
              <a:t>h</a:t>
            </a:r>
            <a:r>
              <a:rPr lang="en-US" sz="2400" dirty="0" smtClean="0">
                <a:solidFill>
                  <a:srgbClr val="000000"/>
                </a:solidFill>
                <a:latin typeface="American Typewriter"/>
                <a:cs typeface="American Typewriter"/>
              </a:rPr>
              <a:t>eart disease</a:t>
            </a:r>
          </a:p>
          <a:p>
            <a:pPr marL="342900" lvl="0" indent="-342900">
              <a:buFont typeface="Wingdings" charset="2"/>
              <a:buChar char="Ø"/>
            </a:pPr>
            <a:r>
              <a:rPr lang="en-US" sz="2400" dirty="0">
                <a:solidFill>
                  <a:srgbClr val="000000"/>
                </a:solidFill>
                <a:latin typeface="American Typewriter"/>
                <a:cs typeface="American Typewriter"/>
              </a:rPr>
              <a:t>t</a:t>
            </a:r>
            <a:r>
              <a:rPr lang="en-US" sz="2400" dirty="0" smtClean="0">
                <a:solidFill>
                  <a:srgbClr val="000000"/>
                </a:solidFill>
                <a:latin typeface="American Typewriter"/>
                <a:cs typeface="American Typewriter"/>
              </a:rPr>
              <a:t>hyroid disease</a:t>
            </a:r>
          </a:p>
          <a:p>
            <a:pPr marL="342900" lvl="0" indent="-342900">
              <a:buFont typeface="Wingdings" charset="2"/>
              <a:buChar char="Ø"/>
            </a:pPr>
            <a:r>
              <a:rPr lang="en-US" sz="2400" dirty="0">
                <a:solidFill>
                  <a:srgbClr val="000000"/>
                </a:solidFill>
                <a:latin typeface="American Typewriter"/>
                <a:cs typeface="American Typewriter"/>
              </a:rPr>
              <a:t>d</a:t>
            </a:r>
            <a:r>
              <a:rPr lang="en-US" sz="2400" dirty="0" smtClean="0">
                <a:solidFill>
                  <a:srgbClr val="000000"/>
                </a:solidFill>
                <a:latin typeface="American Typewriter"/>
                <a:cs typeface="American Typewriter"/>
              </a:rPr>
              <a:t>iabetes</a:t>
            </a:r>
          </a:p>
          <a:p>
            <a:pPr marL="342900" lvl="0" indent="-342900">
              <a:buFont typeface="Wingdings" charset="2"/>
              <a:buChar char="Ø"/>
            </a:pPr>
            <a:r>
              <a:rPr lang="en-US" sz="2400" dirty="0">
                <a:solidFill>
                  <a:srgbClr val="000000"/>
                </a:solidFill>
                <a:latin typeface="American Typewriter"/>
                <a:cs typeface="American Typewriter"/>
              </a:rPr>
              <a:t>h</a:t>
            </a:r>
            <a:r>
              <a:rPr lang="en-US" sz="2400" dirty="0" smtClean="0">
                <a:solidFill>
                  <a:srgbClr val="000000"/>
                </a:solidFill>
                <a:latin typeface="American Typewriter"/>
                <a:cs typeface="American Typewriter"/>
              </a:rPr>
              <a:t>igh B/P</a:t>
            </a:r>
          </a:p>
          <a:p>
            <a:pPr marL="342900" lvl="0" indent="-342900">
              <a:buFont typeface="Wingdings" charset="2"/>
              <a:buChar char="Ø"/>
            </a:pPr>
            <a:r>
              <a:rPr lang="en-US" sz="2400" dirty="0">
                <a:solidFill>
                  <a:srgbClr val="000000"/>
                </a:solidFill>
                <a:latin typeface="American Typewriter"/>
                <a:cs typeface="American Typewriter"/>
              </a:rPr>
              <a:t>p</a:t>
            </a:r>
            <a:r>
              <a:rPr lang="en-US" sz="2400" dirty="0" smtClean="0">
                <a:solidFill>
                  <a:srgbClr val="000000"/>
                </a:solidFill>
                <a:latin typeface="American Typewriter"/>
                <a:cs typeface="American Typewriter"/>
              </a:rPr>
              <a:t>ersistent cough</a:t>
            </a:r>
          </a:p>
          <a:p>
            <a:pPr lvl="0"/>
            <a:endParaRPr lang="en-US" sz="2400" dirty="0">
              <a:solidFill>
                <a:srgbClr val="000000"/>
              </a:solidFill>
              <a:latin typeface="American Typewriter"/>
              <a:cs typeface="American Typewriter"/>
            </a:endParaRPr>
          </a:p>
          <a:p>
            <a:pPr lvl="0"/>
            <a:r>
              <a:rPr lang="en-US" sz="2400" dirty="0" smtClean="0">
                <a:solidFill>
                  <a:srgbClr val="000000"/>
                </a:solidFill>
                <a:latin typeface="American Typewriter"/>
                <a:cs typeface="American Typewriter"/>
              </a:rPr>
              <a:t>What is the lot #?</a:t>
            </a:r>
          </a:p>
          <a:p>
            <a:pPr marL="342900" lvl="0" indent="-342900">
              <a:buFont typeface="Wingdings" charset="2"/>
              <a:buChar char="Ø"/>
            </a:pPr>
            <a:r>
              <a:rPr lang="en-US" sz="2400" dirty="0" smtClean="0">
                <a:solidFill>
                  <a:srgbClr val="000000"/>
                </a:solidFill>
                <a:latin typeface="American Typewriter"/>
                <a:cs typeface="American Typewriter"/>
              </a:rPr>
              <a:t>WO00579051</a:t>
            </a:r>
          </a:p>
          <a:p>
            <a:pPr marL="342900" lvl="0" indent="-342900">
              <a:buFont typeface="Wingdings" charset="2"/>
              <a:buChar char="Ø"/>
            </a:pPr>
            <a:endParaRPr lang="en-US" sz="2400" dirty="0">
              <a:solidFill>
                <a:srgbClr val="000000"/>
              </a:solidFill>
              <a:latin typeface="American Typewriter"/>
              <a:cs typeface="American Typewriter"/>
            </a:endParaRPr>
          </a:p>
          <a:p>
            <a:pPr lvl="0"/>
            <a:r>
              <a:rPr lang="en-US" sz="2400" dirty="0" smtClean="0">
                <a:solidFill>
                  <a:srgbClr val="000000"/>
                </a:solidFill>
                <a:latin typeface="American Typewriter"/>
                <a:cs typeface="American Typewriter"/>
              </a:rPr>
              <a:t>When does this medicine expire?</a:t>
            </a:r>
          </a:p>
          <a:p>
            <a:pPr marL="342900" lvl="0" indent="-342900">
              <a:buFont typeface="Wingdings" charset="2"/>
              <a:buChar char="Ø"/>
            </a:pPr>
            <a:r>
              <a:rPr lang="en-US" sz="2400" dirty="0" smtClean="0">
                <a:solidFill>
                  <a:srgbClr val="000000"/>
                </a:solidFill>
                <a:latin typeface="American Typewriter"/>
                <a:cs typeface="American Typewriter"/>
              </a:rPr>
              <a:t>07/2014</a:t>
            </a:r>
          </a:p>
          <a:p>
            <a:pPr marL="342900" lvl="0" indent="-342900">
              <a:buFont typeface="Wingdings" charset="2"/>
              <a:buChar char="Ø"/>
            </a:pPr>
            <a:endParaRPr lang="en-US" sz="24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dissolve">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dissolve">
                                      <p:cBhvr>
                                        <p:cTn id="18" dur="500"/>
                                        <p:tgtEl>
                                          <p:spTgt spid="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dissolve">
                                      <p:cBhvr>
                                        <p:cTn id="23" dur="500"/>
                                        <p:tgtEl>
                                          <p:spTgt spid="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dissolve">
                                      <p:cBhvr>
                                        <p:cTn id="28" dur="500"/>
                                        <p:tgtEl>
                                          <p:spTgt spid="6">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animEffect transition="in" filter="dissolve">
                                      <p:cBhvr>
                                        <p:cTn id="33" dur="500"/>
                                        <p:tgtEl>
                                          <p:spTgt spid="6">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6">
                                            <p:txEl>
                                              <p:pRg st="7" end="7"/>
                                            </p:txEl>
                                          </p:spTgt>
                                        </p:tgtEl>
                                        <p:attrNameLst>
                                          <p:attrName>style.visibility</p:attrName>
                                        </p:attrNameLst>
                                      </p:cBhvr>
                                      <p:to>
                                        <p:strVal val="visible"/>
                                      </p:to>
                                    </p:set>
                                    <p:anim calcmode="lin" valueType="num">
                                      <p:cBhvr additive="base">
                                        <p:cTn id="38"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dissolve">
                                      <p:cBhvr>
                                        <p:cTn id="44" dur="500"/>
                                        <p:tgtEl>
                                          <p:spTgt spid="6">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xEl>
                                              <p:pRg st="10" end="10"/>
                                            </p:txEl>
                                          </p:spTgt>
                                        </p:tgtEl>
                                        <p:attrNameLst>
                                          <p:attrName>style.visibility</p:attrName>
                                        </p:attrNameLst>
                                      </p:cBhvr>
                                      <p:to>
                                        <p:strVal val="visible"/>
                                      </p:to>
                                    </p:set>
                                    <p:anim calcmode="lin" valueType="num">
                                      <p:cBhvr additive="base">
                                        <p:cTn id="49"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6">
                                            <p:txEl>
                                              <p:pRg st="11" end="11"/>
                                            </p:txEl>
                                          </p:spTgt>
                                        </p:tgtEl>
                                        <p:attrNameLst>
                                          <p:attrName>style.visibility</p:attrName>
                                        </p:attrNameLst>
                                      </p:cBhvr>
                                      <p:to>
                                        <p:strVal val="visible"/>
                                      </p:to>
                                    </p:set>
                                    <p:animEffect transition="in" filter="dissolve">
                                      <p:cBhvr>
                                        <p:cTn id="55"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sz="4000" dirty="0"/>
              <a:t>Medicine Safety</a:t>
            </a:r>
          </a:p>
        </p:txBody>
      </p:sp>
      <p:sp>
        <p:nvSpPr>
          <p:cNvPr id="30723" name="Rectangle 3"/>
          <p:cNvSpPr>
            <a:spLocks noGrp="1" noChangeArrowheads="1"/>
          </p:cNvSpPr>
          <p:nvPr>
            <p:ph type="body" idx="1"/>
          </p:nvPr>
        </p:nvSpPr>
        <p:spPr>
          <a:xfrm>
            <a:off x="304800" y="1600200"/>
            <a:ext cx="8534400" cy="5257800"/>
          </a:xfrm>
        </p:spPr>
        <p:txBody>
          <a:bodyPr/>
          <a:lstStyle/>
          <a:p>
            <a:pPr>
              <a:buFont typeface="Wingdings" pitchFamily="2" charset="2"/>
              <a:buNone/>
            </a:pPr>
            <a:r>
              <a:rPr lang="en-US" sz="3100" dirty="0"/>
              <a:t>All medicine must meet standards set by </a:t>
            </a:r>
            <a:r>
              <a:rPr lang="en-US" sz="3100" dirty="0" smtClean="0"/>
              <a:t>FDA.</a:t>
            </a:r>
            <a:endParaRPr lang="en-US" sz="3100" dirty="0"/>
          </a:p>
          <a:p>
            <a:pPr>
              <a:buFont typeface="Wingdings" pitchFamily="2" charset="2"/>
              <a:buNone/>
            </a:pPr>
            <a:endParaRPr lang="en-US" sz="3100" dirty="0"/>
          </a:p>
          <a:p>
            <a:pPr>
              <a:buFont typeface="Wingdings" pitchFamily="2" charset="2"/>
              <a:buNone/>
            </a:pPr>
            <a:endParaRPr lang="en-US" b="1" dirty="0"/>
          </a:p>
          <a:p>
            <a:pPr>
              <a:buFont typeface="Wingdings" pitchFamily="2" charset="2"/>
              <a:buNone/>
            </a:pPr>
            <a:endParaRPr lang="en-US" b="1" dirty="0"/>
          </a:p>
          <a:p>
            <a:pPr>
              <a:buFont typeface="Wingdings" pitchFamily="2" charset="2"/>
              <a:buNone/>
            </a:pPr>
            <a:r>
              <a:rPr lang="en-US" b="1" dirty="0">
                <a:solidFill>
                  <a:srgbClr val="FFFF00"/>
                </a:solidFill>
              </a:rPr>
              <a:t>Food and Drug Administration (FDA) -</a:t>
            </a:r>
            <a:r>
              <a:rPr lang="en-US" dirty="0">
                <a:solidFill>
                  <a:srgbClr val="FFFF00"/>
                </a:solidFill>
              </a:rPr>
              <a:t> </a:t>
            </a:r>
          </a:p>
          <a:p>
            <a:pPr>
              <a:buFont typeface="Wingdings" pitchFamily="2" charset="2"/>
              <a:buNone/>
            </a:pPr>
            <a:r>
              <a:rPr lang="en-US" sz="2800" dirty="0">
                <a:solidFill>
                  <a:srgbClr val="FFFF00"/>
                </a:solidFill>
              </a:rPr>
              <a:t>	Administration established by federal government that tests &amp; approves drugs to minimize risk to American </a:t>
            </a:r>
            <a:r>
              <a:rPr lang="en-US" sz="2800" dirty="0" smtClean="0">
                <a:solidFill>
                  <a:srgbClr val="FFFF00"/>
                </a:solidFill>
              </a:rPr>
              <a:t>public.</a:t>
            </a:r>
          </a:p>
          <a:p>
            <a:pPr>
              <a:buFont typeface="Wingdings" pitchFamily="2" charset="2"/>
              <a:buNone/>
            </a:pPr>
            <a:r>
              <a:rPr lang="en-US" sz="2800" dirty="0" smtClean="0">
                <a:solidFill>
                  <a:srgbClr val="FFFF00"/>
                </a:solidFill>
              </a:rPr>
              <a:t>   </a:t>
            </a:r>
            <a:endParaRPr lang="en-US" sz="2800" dirty="0">
              <a:solidFill>
                <a:srgbClr val="FFFF00"/>
              </a:solidFill>
            </a:endParaRPr>
          </a:p>
        </p:txBody>
      </p:sp>
      <p:pic>
        <p:nvPicPr>
          <p:cNvPr id="30725" name="Picture 5" descr="FDA1"/>
          <p:cNvPicPr>
            <a:picLocks noChangeAspect="1" noChangeArrowheads="1"/>
          </p:cNvPicPr>
          <p:nvPr/>
        </p:nvPicPr>
        <p:blipFill>
          <a:blip r:embed="rId2" cstate="print"/>
          <a:srcRect/>
          <a:stretch>
            <a:fillRect/>
          </a:stretch>
        </p:blipFill>
        <p:spPr bwMode="auto">
          <a:xfrm>
            <a:off x="3505200" y="2247900"/>
            <a:ext cx="2133600" cy="1609725"/>
          </a:xfrm>
          <a:prstGeom prst="rect">
            <a:avLst/>
          </a:prstGeom>
          <a:noFill/>
        </p:spPr>
      </p:pic>
      <p:sp>
        <p:nvSpPr>
          <p:cNvPr id="2" name="Slide Number Placeholder 1"/>
          <p:cNvSpPr>
            <a:spLocks noGrp="1"/>
          </p:cNvSpPr>
          <p:nvPr>
            <p:ph type="sldNum" sz="quarter" idx="12"/>
          </p:nvPr>
        </p:nvSpPr>
        <p:spPr/>
        <p:txBody>
          <a:bodyPr/>
          <a:lstStyle/>
          <a:p>
            <a:fld id="{B821D073-41CF-41EC-8E9E-177A12A9D4F6}" type="slidenum">
              <a:rPr lang="en-US" smtClean="0"/>
              <a:pPr/>
              <a:t>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25"/>
                                        </p:tgtEl>
                                        <p:attrNameLst>
                                          <p:attrName>style.visibility</p:attrName>
                                        </p:attrNameLst>
                                      </p:cBhvr>
                                      <p:to>
                                        <p:strVal val="visible"/>
                                      </p:to>
                                    </p:set>
                                    <p:animEffect transition="in" filter="fade">
                                      <p:cBhvr>
                                        <p:cTn id="13" dur="2000"/>
                                        <p:tgtEl>
                                          <p:spTgt spid="3072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0723">
                                            <p:txEl>
                                              <p:pRg st="4" end="4"/>
                                            </p:txEl>
                                          </p:spTgt>
                                        </p:tgtEl>
                                        <p:attrNameLst>
                                          <p:attrName>style.visibility</p:attrName>
                                        </p:attrNameLst>
                                      </p:cBhvr>
                                      <p:to>
                                        <p:strVal val="visible"/>
                                      </p:to>
                                    </p:set>
                                    <p:anim calcmode="lin" valueType="num">
                                      <p:cBhvr additive="base">
                                        <p:cTn id="18"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0723">
                                            <p:txEl>
                                              <p:pRg st="5" end="5"/>
                                            </p:txEl>
                                          </p:spTgt>
                                        </p:tgtEl>
                                        <p:attrNameLst>
                                          <p:attrName>style.visibility</p:attrName>
                                        </p:attrNameLst>
                                      </p:cBhvr>
                                      <p:to>
                                        <p:strVal val="visible"/>
                                      </p:to>
                                    </p:set>
                                    <p:anim calcmode="lin" valueType="num">
                                      <p:cBhvr additive="base">
                                        <p:cTn id="24" dur="500" fill="hold"/>
                                        <p:tgtEl>
                                          <p:spTgt spid="30723">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072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821D073-41CF-41EC-8E9E-177A12A9D4F6}" type="slidenum">
              <a:rPr lang="en-US" smtClean="0"/>
              <a:pPr/>
              <a:t>20</a:t>
            </a:fld>
            <a:endParaRPr lang="en-US"/>
          </a:p>
        </p:txBody>
      </p:sp>
      <p:pic>
        <p:nvPicPr>
          <p:cNvPr id="3075" name="Picture 3" descr="C:\Users\andrewsc\AppData\Local\Microsoft\Windows\Temporary Internet Files\Content.IE5\HXGOTXUM\photo[2].JPG"/>
          <p:cNvPicPr>
            <a:picLocks noGrp="1" noChangeAspect="1" noChangeArrowheads="1"/>
          </p:cNvPicPr>
          <p:nvPr>
            <p:ph idx="1"/>
          </p:nvPr>
        </p:nvPicPr>
        <p:blipFill>
          <a:blip r:embed="rId2" cstate="print"/>
          <a:srcRect/>
          <a:stretch>
            <a:fillRect/>
          </a:stretch>
        </p:blipFill>
        <p:spPr bwMode="auto">
          <a:xfrm rot="20305684">
            <a:off x="192612" y="830539"/>
            <a:ext cx="4114800" cy="2692066"/>
          </a:xfrm>
          <a:prstGeom prst="rect">
            <a:avLst/>
          </a:prstGeom>
          <a:noFill/>
        </p:spPr>
      </p:pic>
      <p:sp>
        <p:nvSpPr>
          <p:cNvPr id="5" name="TextBox 4"/>
          <p:cNvSpPr txBox="1"/>
          <p:nvPr/>
        </p:nvSpPr>
        <p:spPr>
          <a:xfrm>
            <a:off x="4495800" y="762000"/>
            <a:ext cx="4608002" cy="6001642"/>
          </a:xfrm>
          <a:prstGeom prst="rect">
            <a:avLst/>
          </a:prstGeom>
          <a:solidFill>
            <a:srgbClr val="8EFF28"/>
          </a:solidFill>
        </p:spPr>
        <p:txBody>
          <a:bodyPr wrap="square" rtlCol="0">
            <a:spAutoFit/>
          </a:bodyPr>
          <a:lstStyle/>
          <a:p>
            <a:r>
              <a:rPr lang="en-US" sz="2400" dirty="0" smtClean="0">
                <a:solidFill>
                  <a:srgbClr val="000000"/>
                </a:solidFill>
                <a:latin typeface="American Typewriter"/>
                <a:cs typeface="American Typewriter"/>
              </a:rPr>
              <a:t>Ask a doctor before use if you have…</a:t>
            </a:r>
          </a:p>
          <a:p>
            <a:pPr marL="342900" indent="-342900">
              <a:buFont typeface="Wingdings" charset="2"/>
              <a:buChar char="Ø"/>
            </a:pPr>
            <a:r>
              <a:rPr lang="en-US" sz="2400" dirty="0">
                <a:solidFill>
                  <a:srgbClr val="000000"/>
                </a:solidFill>
                <a:latin typeface="American Typewriter"/>
                <a:cs typeface="American Typewriter"/>
              </a:rPr>
              <a:t>l</a:t>
            </a:r>
            <a:r>
              <a:rPr lang="en-US" sz="2400" dirty="0" smtClean="0">
                <a:solidFill>
                  <a:srgbClr val="000000"/>
                </a:solidFill>
                <a:latin typeface="American Typewriter"/>
                <a:cs typeface="American Typewriter"/>
              </a:rPr>
              <a:t>iver disease</a:t>
            </a:r>
          </a:p>
          <a:p>
            <a:pPr marL="342900" indent="-342900">
              <a:buFont typeface="Wingdings" charset="2"/>
              <a:buChar char="Ø"/>
            </a:pPr>
            <a:r>
              <a:rPr lang="en-US" sz="2400" dirty="0">
                <a:solidFill>
                  <a:srgbClr val="000000"/>
                </a:solidFill>
                <a:latin typeface="American Typewriter"/>
                <a:cs typeface="American Typewriter"/>
              </a:rPr>
              <a:t>e</a:t>
            </a:r>
            <a:r>
              <a:rPr lang="en-US" sz="2400" dirty="0" smtClean="0">
                <a:solidFill>
                  <a:srgbClr val="000000"/>
                </a:solidFill>
                <a:latin typeface="American Typewriter"/>
                <a:cs typeface="American Typewriter"/>
              </a:rPr>
              <a:t>mphysema, chronic bronchitis</a:t>
            </a:r>
          </a:p>
          <a:p>
            <a:pPr marL="342900" indent="-342900">
              <a:buFont typeface="Wingdings" charset="2"/>
              <a:buChar char="Ø"/>
            </a:pPr>
            <a:r>
              <a:rPr lang="en-US" sz="2400" dirty="0">
                <a:solidFill>
                  <a:srgbClr val="000000"/>
                </a:solidFill>
                <a:latin typeface="American Typewriter"/>
                <a:cs typeface="American Typewriter"/>
              </a:rPr>
              <a:t>g</a:t>
            </a:r>
            <a:r>
              <a:rPr lang="en-US" sz="2400" dirty="0" smtClean="0">
                <a:solidFill>
                  <a:srgbClr val="000000"/>
                </a:solidFill>
                <a:latin typeface="American Typewriter"/>
                <a:cs typeface="American Typewriter"/>
              </a:rPr>
              <a:t>laucoma</a:t>
            </a:r>
          </a:p>
          <a:p>
            <a:pPr marL="342900" indent="-342900">
              <a:buFont typeface="Wingdings" charset="2"/>
              <a:buChar char="Ø"/>
            </a:pPr>
            <a:r>
              <a:rPr lang="en-US" sz="2400" dirty="0">
                <a:solidFill>
                  <a:srgbClr val="000000"/>
                </a:solidFill>
                <a:latin typeface="American Typewriter"/>
                <a:cs typeface="American Typewriter"/>
              </a:rPr>
              <a:t>e</a:t>
            </a:r>
            <a:r>
              <a:rPr lang="en-US" sz="2400" dirty="0" smtClean="0">
                <a:solidFill>
                  <a:srgbClr val="000000"/>
                </a:solidFill>
                <a:latin typeface="American Typewriter"/>
                <a:cs typeface="American Typewriter"/>
              </a:rPr>
              <a:t>nlarged prostate</a:t>
            </a:r>
          </a:p>
          <a:p>
            <a:pPr marL="342900" indent="-342900">
              <a:buFont typeface="Wingdings" charset="2"/>
              <a:buChar char="Ø"/>
            </a:pPr>
            <a:r>
              <a:rPr lang="en-US" sz="2400" dirty="0">
                <a:solidFill>
                  <a:srgbClr val="000000"/>
                </a:solidFill>
                <a:latin typeface="American Typewriter"/>
                <a:cs typeface="American Typewriter"/>
              </a:rPr>
              <a:t>c</a:t>
            </a:r>
            <a:r>
              <a:rPr lang="en-US" sz="2400" dirty="0" smtClean="0">
                <a:solidFill>
                  <a:srgbClr val="000000"/>
                </a:solidFill>
                <a:latin typeface="American Typewriter"/>
                <a:cs typeface="American Typewriter"/>
              </a:rPr>
              <a:t>ough w/too much phlegm</a:t>
            </a:r>
          </a:p>
          <a:p>
            <a:endParaRPr lang="en-US" sz="2400" dirty="0">
              <a:solidFill>
                <a:srgbClr val="000000"/>
              </a:solidFill>
              <a:latin typeface="American Typewriter"/>
              <a:cs typeface="American Typewriter"/>
            </a:endParaRPr>
          </a:p>
          <a:p>
            <a:r>
              <a:rPr lang="en-US" sz="2400" dirty="0">
                <a:solidFill>
                  <a:srgbClr val="000000"/>
                </a:solidFill>
                <a:latin typeface="American Typewriter"/>
                <a:cs typeface="American Typewriter"/>
              </a:rPr>
              <a:t>Are there any situations where this </a:t>
            </a:r>
            <a:r>
              <a:rPr lang="en-US" sz="2400" dirty="0" smtClean="0">
                <a:solidFill>
                  <a:srgbClr val="000000"/>
                </a:solidFill>
                <a:latin typeface="American Typewriter"/>
                <a:cs typeface="American Typewriter"/>
              </a:rPr>
              <a:t>medicine </a:t>
            </a:r>
            <a:r>
              <a:rPr lang="en-US" sz="2400" dirty="0">
                <a:solidFill>
                  <a:srgbClr val="000000"/>
                </a:solidFill>
                <a:latin typeface="American Typewriter"/>
                <a:cs typeface="American Typewriter"/>
              </a:rPr>
              <a:t>should not be </a:t>
            </a:r>
            <a:r>
              <a:rPr lang="en-US" sz="2400" dirty="0" smtClean="0">
                <a:solidFill>
                  <a:srgbClr val="000000"/>
                </a:solidFill>
                <a:latin typeface="American Typewriter"/>
                <a:cs typeface="American Typewriter"/>
              </a:rPr>
              <a:t>taken</a:t>
            </a:r>
            <a:r>
              <a:rPr lang="en-US" sz="2400" dirty="0" smtClean="0">
                <a:solidFill>
                  <a:srgbClr val="000000"/>
                </a:solidFill>
              </a:rPr>
              <a:t>?</a:t>
            </a:r>
          </a:p>
          <a:p>
            <a:pPr marL="342900" indent="-342900">
              <a:buFont typeface="Wingdings" charset="2"/>
              <a:buChar char="Ø"/>
            </a:pPr>
            <a:r>
              <a:rPr lang="en-US" sz="2400" dirty="0">
                <a:solidFill>
                  <a:srgbClr val="000000"/>
                </a:solidFill>
                <a:latin typeface="American Typewriter"/>
                <a:cs typeface="American Typewriter"/>
              </a:rPr>
              <a:t>c</a:t>
            </a:r>
            <a:r>
              <a:rPr lang="en-US" sz="2400" dirty="0" smtClean="0">
                <a:solidFill>
                  <a:srgbClr val="000000"/>
                </a:solidFill>
                <a:latin typeface="American Typewriter"/>
                <a:cs typeface="American Typewriter"/>
              </a:rPr>
              <a:t>hildren under 4 yrs.</a:t>
            </a:r>
            <a:endParaRPr lang="en-US" sz="2400" dirty="0">
              <a:latin typeface="American Typewriter"/>
              <a:cs typeface="American Typewriter"/>
            </a:endParaRPr>
          </a:p>
          <a:p>
            <a:pPr lvl="0"/>
            <a:endParaRPr lang="en-US" sz="2400" dirty="0" smtClean="0">
              <a:solidFill>
                <a:srgbClr val="000000"/>
              </a:solidFill>
              <a:latin typeface="American Typewriter"/>
              <a:cs typeface="American Typewriter"/>
            </a:endParaRPr>
          </a:p>
          <a:p>
            <a:pPr marL="342900" indent="-342900">
              <a:buFont typeface="Wingdings" charset="2"/>
              <a:buChar char="Ø"/>
            </a:pPr>
            <a:endParaRPr lang="en-US" sz="2400" dirty="0" smtClean="0">
              <a:solidFill>
                <a:srgbClr val="000000"/>
              </a:solidFill>
              <a:latin typeface="American Typewriter"/>
              <a:cs typeface="American Typewriter"/>
            </a:endParaRPr>
          </a:p>
          <a:p>
            <a:endParaRPr lang="en-US" sz="2400" dirty="0">
              <a:solidFill>
                <a:srgbClr val="000000"/>
              </a:solidFill>
              <a:latin typeface="American Typewriter"/>
              <a:cs typeface="American Typewri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dissolve">
                                      <p:cBhvr>
                                        <p:cTn id="13" dur="500"/>
                                        <p:tgtEl>
                                          <p:spTgt spid="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dissolve">
                                      <p:cBhvr>
                                        <p:cTn id="18" dur="5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dissolve">
                                      <p:cBhvr>
                                        <p:cTn id="23" dur="5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dissolve">
                                      <p:cBhvr>
                                        <p:cTn id="28" dur="500"/>
                                        <p:tgtEl>
                                          <p:spTgt spid="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dissolve">
                                      <p:cBhvr>
                                        <p:cTn id="33" dur="500"/>
                                        <p:tgtEl>
                                          <p:spTgt spid="5">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5">
                                            <p:txEl>
                                              <p:pRg st="7" end="7"/>
                                            </p:txEl>
                                          </p:spTgt>
                                        </p:tgtEl>
                                        <p:attrNameLst>
                                          <p:attrName>style.visibility</p:attrName>
                                        </p:attrNameLst>
                                      </p:cBhvr>
                                      <p:to>
                                        <p:strVal val="visible"/>
                                      </p:to>
                                    </p:set>
                                    <p:anim calcmode="lin" valueType="num">
                                      <p:cBhvr additive="base">
                                        <p:cTn id="38"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5">
                                            <p:txEl>
                                              <p:pRg st="8" end="8"/>
                                            </p:txEl>
                                          </p:spTgt>
                                        </p:tgtEl>
                                        <p:attrNameLst>
                                          <p:attrName>style.visibility</p:attrName>
                                        </p:attrNameLst>
                                      </p:cBhvr>
                                      <p:to>
                                        <p:strVal val="visible"/>
                                      </p:to>
                                    </p:set>
                                    <p:animEffect transition="in" filter="dissolve">
                                      <p:cBhvr>
                                        <p:cTn id="44"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821D073-41CF-41EC-8E9E-177A12A9D4F6}" type="slidenum">
              <a:rPr lang="en-US" smtClean="0"/>
              <a:pPr/>
              <a:t>21</a:t>
            </a:fld>
            <a:endParaRPr lang="en-US"/>
          </a:p>
        </p:txBody>
      </p:sp>
      <p:pic>
        <p:nvPicPr>
          <p:cNvPr id="1026" name="Picture 2" descr="C:\Users\andrewsc\AppData\Local\Microsoft\Windows\Temporary Internet Files\Content.IE5\XO8O0P0X\photo[2].JPG"/>
          <p:cNvPicPr>
            <a:picLocks noGrp="1" noChangeAspect="1" noChangeArrowheads="1"/>
          </p:cNvPicPr>
          <p:nvPr>
            <p:ph idx="1"/>
          </p:nvPr>
        </p:nvPicPr>
        <p:blipFill>
          <a:blip r:embed="rId2" cstate="print"/>
          <a:srcRect/>
          <a:stretch>
            <a:fillRect/>
          </a:stretch>
        </p:blipFill>
        <p:spPr bwMode="auto">
          <a:xfrm rot="20645714">
            <a:off x="451760" y="668700"/>
            <a:ext cx="4620684" cy="3082925"/>
          </a:xfrm>
          <a:prstGeom prst="rect">
            <a:avLst/>
          </a:prstGeom>
          <a:noFill/>
        </p:spPr>
      </p:pic>
      <p:sp>
        <p:nvSpPr>
          <p:cNvPr id="2" name="TextBox 1"/>
          <p:cNvSpPr txBox="1"/>
          <p:nvPr/>
        </p:nvSpPr>
        <p:spPr>
          <a:xfrm>
            <a:off x="5334000" y="381000"/>
            <a:ext cx="3810000" cy="6370974"/>
          </a:xfrm>
          <a:prstGeom prst="rect">
            <a:avLst/>
          </a:prstGeom>
          <a:solidFill>
            <a:srgbClr val="FFA30E"/>
          </a:solidFill>
        </p:spPr>
        <p:txBody>
          <a:bodyPr wrap="square" rtlCol="0">
            <a:spAutoFit/>
          </a:bodyPr>
          <a:lstStyle/>
          <a:p>
            <a:r>
              <a:rPr lang="en-US" sz="2400" dirty="0" smtClean="0">
                <a:solidFill>
                  <a:srgbClr val="000000"/>
                </a:solidFill>
                <a:latin typeface="American Typewriter"/>
                <a:cs typeface="American Typewriter"/>
              </a:rPr>
              <a:t>Is this a generic or name brand medicine?</a:t>
            </a:r>
          </a:p>
          <a:p>
            <a:pPr marL="342900" indent="-342900">
              <a:buFont typeface="Wingdings" charset="2"/>
              <a:buChar char="Ø"/>
            </a:pPr>
            <a:r>
              <a:rPr lang="en-US" sz="2400" dirty="0" smtClean="0">
                <a:solidFill>
                  <a:srgbClr val="000000"/>
                </a:solidFill>
                <a:latin typeface="American Typewriter"/>
                <a:cs typeface="American Typewriter"/>
              </a:rPr>
              <a:t>generic</a:t>
            </a:r>
            <a:endParaRPr lang="en-US" sz="2400" dirty="0">
              <a:solidFill>
                <a:srgbClr val="000000"/>
              </a:solidFill>
              <a:latin typeface="American Typewriter"/>
              <a:cs typeface="American Typewriter"/>
            </a:endParaRPr>
          </a:p>
          <a:p>
            <a:pPr marL="342900" indent="-342900">
              <a:buFont typeface="Wingdings" charset="2"/>
              <a:buChar char="Ø"/>
            </a:pPr>
            <a:endParaRPr lang="en-US" sz="2400" dirty="0" smtClean="0">
              <a:solidFill>
                <a:srgbClr val="000000"/>
              </a:solidFill>
              <a:latin typeface="American Typewriter"/>
              <a:cs typeface="American Typewriter"/>
            </a:endParaRPr>
          </a:p>
          <a:p>
            <a:pPr lvl="0"/>
            <a:r>
              <a:rPr lang="en-US" sz="2400" dirty="0">
                <a:solidFill>
                  <a:srgbClr val="000000"/>
                </a:solidFill>
                <a:latin typeface="American Typewriter"/>
                <a:cs typeface="American Typewriter"/>
              </a:rPr>
              <a:t>What is the storage </a:t>
            </a:r>
            <a:r>
              <a:rPr lang="en-US" sz="2400" dirty="0" smtClean="0">
                <a:solidFill>
                  <a:srgbClr val="000000"/>
                </a:solidFill>
                <a:latin typeface="American Typewriter"/>
                <a:cs typeface="American Typewriter"/>
              </a:rPr>
              <a:t>temperature</a:t>
            </a:r>
            <a:r>
              <a:rPr lang="en-US" sz="2400" dirty="0" smtClean="0">
                <a:solidFill>
                  <a:srgbClr val="000000"/>
                </a:solidFill>
              </a:rPr>
              <a:t>?</a:t>
            </a:r>
          </a:p>
          <a:p>
            <a:pPr marL="342900" lvl="0" indent="-342900">
              <a:buFont typeface="Wingdings" charset="2"/>
              <a:buChar char="Ø"/>
            </a:pPr>
            <a:r>
              <a:rPr lang="en-US" sz="2400" dirty="0" smtClean="0">
                <a:solidFill>
                  <a:srgbClr val="000000"/>
                </a:solidFill>
                <a:latin typeface="American Typewriter"/>
                <a:cs typeface="American Typewriter"/>
              </a:rPr>
              <a:t>59-77 degrees</a:t>
            </a:r>
          </a:p>
          <a:p>
            <a:pPr lvl="0"/>
            <a:endParaRPr lang="en-US" sz="2400" dirty="0">
              <a:solidFill>
                <a:srgbClr val="000000"/>
              </a:solidFill>
              <a:latin typeface="American Typewriter"/>
              <a:cs typeface="American Typewriter"/>
            </a:endParaRPr>
          </a:p>
          <a:p>
            <a:r>
              <a:rPr lang="en-US" sz="2400" dirty="0">
                <a:solidFill>
                  <a:srgbClr val="000000"/>
                </a:solidFill>
                <a:latin typeface="American Typewriter"/>
                <a:cs typeface="American Typewriter"/>
              </a:rPr>
              <a:t>Ask a doctor before use if you have</a:t>
            </a:r>
            <a:r>
              <a:rPr lang="en-US" sz="2400" dirty="0" smtClean="0">
                <a:solidFill>
                  <a:srgbClr val="000000"/>
                </a:solidFill>
                <a:latin typeface="American Typewriter"/>
                <a:cs typeface="American Typewriter"/>
              </a:rPr>
              <a:t>…</a:t>
            </a:r>
          </a:p>
          <a:p>
            <a:pPr marL="342900" indent="-342900">
              <a:buFont typeface="Wingdings" charset="2"/>
              <a:buChar char="Ø"/>
            </a:pPr>
            <a:r>
              <a:rPr lang="en-US" sz="2400" dirty="0">
                <a:solidFill>
                  <a:srgbClr val="000000"/>
                </a:solidFill>
                <a:latin typeface="American Typewriter"/>
                <a:cs typeface="American Typewriter"/>
              </a:rPr>
              <a:t>h</a:t>
            </a:r>
            <a:r>
              <a:rPr lang="en-US" sz="2400" dirty="0" smtClean="0">
                <a:solidFill>
                  <a:srgbClr val="000000"/>
                </a:solidFill>
                <a:latin typeface="American Typewriter"/>
                <a:cs typeface="American Typewriter"/>
              </a:rPr>
              <a:t>eart disease</a:t>
            </a:r>
          </a:p>
          <a:p>
            <a:pPr marL="342900" indent="-342900">
              <a:buFont typeface="Wingdings" charset="2"/>
              <a:buChar char="Ø"/>
            </a:pPr>
            <a:r>
              <a:rPr lang="en-US" sz="2400" dirty="0" err="1">
                <a:solidFill>
                  <a:srgbClr val="000000"/>
                </a:solidFill>
                <a:latin typeface="American Typewriter"/>
                <a:cs typeface="American Typewriter"/>
              </a:rPr>
              <a:t>t</a:t>
            </a:r>
            <a:r>
              <a:rPr lang="en-US" sz="2400" dirty="0" err="1" smtClean="0">
                <a:solidFill>
                  <a:srgbClr val="000000"/>
                </a:solidFill>
                <a:latin typeface="American Typewriter"/>
                <a:cs typeface="American Typewriter"/>
              </a:rPr>
              <a:t>hryoid</a:t>
            </a:r>
            <a:r>
              <a:rPr lang="en-US" sz="2400" dirty="0" smtClean="0">
                <a:solidFill>
                  <a:srgbClr val="000000"/>
                </a:solidFill>
                <a:latin typeface="American Typewriter"/>
                <a:cs typeface="American Typewriter"/>
              </a:rPr>
              <a:t> disease</a:t>
            </a:r>
          </a:p>
          <a:p>
            <a:pPr marL="342900" indent="-342900">
              <a:buFont typeface="Wingdings" charset="2"/>
              <a:buChar char="Ø"/>
            </a:pPr>
            <a:r>
              <a:rPr lang="en-US" sz="2400" dirty="0">
                <a:solidFill>
                  <a:srgbClr val="000000"/>
                </a:solidFill>
                <a:latin typeface="American Typewriter"/>
                <a:cs typeface="American Typewriter"/>
              </a:rPr>
              <a:t>h</a:t>
            </a:r>
            <a:r>
              <a:rPr lang="en-US" sz="2400" dirty="0" smtClean="0">
                <a:solidFill>
                  <a:srgbClr val="000000"/>
                </a:solidFill>
                <a:latin typeface="American Typewriter"/>
                <a:cs typeface="American Typewriter"/>
              </a:rPr>
              <a:t>igh B/P</a:t>
            </a:r>
          </a:p>
          <a:p>
            <a:pPr marL="342900" indent="-342900">
              <a:buFont typeface="Wingdings" charset="2"/>
              <a:buChar char="Ø"/>
            </a:pPr>
            <a:r>
              <a:rPr lang="en-US" sz="2400" dirty="0">
                <a:solidFill>
                  <a:srgbClr val="000000"/>
                </a:solidFill>
                <a:latin typeface="American Typewriter"/>
                <a:cs typeface="American Typewriter"/>
              </a:rPr>
              <a:t>d</a:t>
            </a:r>
            <a:r>
              <a:rPr lang="en-US" sz="2400" dirty="0" smtClean="0">
                <a:solidFill>
                  <a:srgbClr val="000000"/>
                </a:solidFill>
                <a:latin typeface="American Typewriter"/>
                <a:cs typeface="American Typewriter"/>
              </a:rPr>
              <a:t>iabetes</a:t>
            </a:r>
          </a:p>
          <a:p>
            <a:pPr marL="342900" indent="-342900">
              <a:buFont typeface="Wingdings" charset="2"/>
              <a:buChar char="Ø"/>
            </a:pPr>
            <a:r>
              <a:rPr lang="en-US" sz="2400" dirty="0">
                <a:solidFill>
                  <a:srgbClr val="000000"/>
                </a:solidFill>
                <a:latin typeface="American Typewriter"/>
                <a:cs typeface="American Typewriter"/>
              </a:rPr>
              <a:t>e</a:t>
            </a:r>
            <a:r>
              <a:rPr lang="en-US" sz="2400" dirty="0" smtClean="0">
                <a:solidFill>
                  <a:srgbClr val="000000"/>
                </a:solidFill>
                <a:latin typeface="American Typewriter"/>
                <a:cs typeface="American Typewriter"/>
              </a:rPr>
              <a:t>nlarged prostate</a:t>
            </a:r>
            <a:endParaRPr lang="en-US" sz="2400" dirty="0">
              <a:solidFill>
                <a:srgbClr val="000000"/>
              </a:solidFill>
              <a:latin typeface="American Typewriter"/>
              <a:cs typeface="American Typewriter"/>
            </a:endParaRPr>
          </a:p>
          <a:p>
            <a:pPr lvl="0"/>
            <a:endParaRPr lang="en-US" sz="2400" dirty="0">
              <a:solidFill>
                <a:srgbClr val="000000"/>
              </a:solidFill>
              <a:latin typeface="American Typewriter"/>
              <a:cs typeface="American Typewriter"/>
            </a:endParaRPr>
          </a:p>
          <a:p>
            <a:endParaRPr lang="en-US" sz="2400" dirty="0">
              <a:solidFill>
                <a:srgbClr val="000000"/>
              </a:solidFill>
              <a:latin typeface="American Typewriter"/>
              <a:cs typeface="American Typewri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dissolve">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 calcmode="lin" valueType="num">
                                      <p:cBhvr additive="base">
                                        <p:cTn id="1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dissolve">
                                      <p:cBhvr>
                                        <p:cTn id="24" dur="500"/>
                                        <p:tgtEl>
                                          <p:spTgt spid="2">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additive="base">
                                        <p:cTn id="2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dissolve">
                                      <p:cBhvr>
                                        <p:cTn id="35" dur="500"/>
                                        <p:tgtEl>
                                          <p:spTgt spid="2">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2">
                                            <p:txEl>
                                              <p:pRg st="8" end="8"/>
                                            </p:txEl>
                                          </p:spTgt>
                                        </p:tgtEl>
                                        <p:attrNameLst>
                                          <p:attrName>style.visibility</p:attrName>
                                        </p:attrNameLst>
                                      </p:cBhvr>
                                      <p:to>
                                        <p:strVal val="visible"/>
                                      </p:to>
                                    </p:set>
                                    <p:animEffect transition="in" filter="dissolve">
                                      <p:cBhvr>
                                        <p:cTn id="40" dur="500"/>
                                        <p:tgtEl>
                                          <p:spTgt spid="2">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2">
                                            <p:txEl>
                                              <p:pRg st="9" end="9"/>
                                            </p:txEl>
                                          </p:spTgt>
                                        </p:tgtEl>
                                        <p:attrNameLst>
                                          <p:attrName>style.visibility</p:attrName>
                                        </p:attrNameLst>
                                      </p:cBhvr>
                                      <p:to>
                                        <p:strVal val="visible"/>
                                      </p:to>
                                    </p:set>
                                    <p:animEffect transition="in" filter="dissolve">
                                      <p:cBhvr>
                                        <p:cTn id="45" dur="500"/>
                                        <p:tgtEl>
                                          <p:spTgt spid="2">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2">
                                            <p:txEl>
                                              <p:pRg st="10" end="10"/>
                                            </p:txEl>
                                          </p:spTgt>
                                        </p:tgtEl>
                                        <p:attrNameLst>
                                          <p:attrName>style.visibility</p:attrName>
                                        </p:attrNameLst>
                                      </p:cBhvr>
                                      <p:to>
                                        <p:strVal val="visible"/>
                                      </p:to>
                                    </p:set>
                                    <p:animEffect transition="in" filter="dissolve">
                                      <p:cBhvr>
                                        <p:cTn id="50" dur="500"/>
                                        <p:tgtEl>
                                          <p:spTgt spid="2">
                                            <p:txEl>
                                              <p:pRg st="10" end="1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2">
                                            <p:txEl>
                                              <p:pRg st="11" end="11"/>
                                            </p:txEl>
                                          </p:spTgt>
                                        </p:tgtEl>
                                        <p:attrNameLst>
                                          <p:attrName>style.visibility</p:attrName>
                                        </p:attrNameLst>
                                      </p:cBhvr>
                                      <p:to>
                                        <p:strVal val="visible"/>
                                      </p:to>
                                    </p:set>
                                    <p:animEffect transition="in" filter="dissolve">
                                      <p:cBhvr>
                                        <p:cTn id="55"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smtClean="0"/>
              <a:t>Conclusion</a:t>
            </a:r>
            <a:endParaRPr lang="en-US" dirty="0"/>
          </a:p>
        </p:txBody>
      </p:sp>
      <p:sp>
        <p:nvSpPr>
          <p:cNvPr id="37891" name="Rectangle 3"/>
          <p:cNvSpPr>
            <a:spLocks noGrp="1" noChangeArrowheads="1"/>
          </p:cNvSpPr>
          <p:nvPr>
            <p:ph type="body" idx="1"/>
          </p:nvPr>
        </p:nvSpPr>
        <p:spPr/>
        <p:txBody>
          <a:bodyPr/>
          <a:lstStyle/>
          <a:p>
            <a:pPr>
              <a:buClr>
                <a:schemeClr val="tx1"/>
              </a:buClr>
              <a:buFont typeface="Wingdings" pitchFamily="2" charset="2"/>
              <a:buChar char="Ø"/>
            </a:pPr>
            <a:r>
              <a:rPr lang="en-US" dirty="0"/>
              <a:t>The FDA has been established to protect the American </a:t>
            </a:r>
            <a:r>
              <a:rPr lang="en-US" dirty="0" smtClean="0"/>
              <a:t>public.</a:t>
            </a:r>
            <a:endParaRPr lang="en-US" dirty="0"/>
          </a:p>
          <a:p>
            <a:pPr>
              <a:buClr>
                <a:schemeClr val="tx1"/>
              </a:buClr>
              <a:buFont typeface="Wingdings" pitchFamily="2" charset="2"/>
              <a:buChar char="Ø"/>
            </a:pPr>
            <a:r>
              <a:rPr lang="en-US" dirty="0"/>
              <a:t>Misusing medicines can be extremely </a:t>
            </a:r>
            <a:r>
              <a:rPr lang="en-US" dirty="0" smtClean="0"/>
              <a:t>dangerous.</a:t>
            </a:r>
            <a:endParaRPr lang="en-US" dirty="0"/>
          </a:p>
          <a:p>
            <a:pPr>
              <a:buClr>
                <a:schemeClr val="tx1"/>
              </a:buClr>
              <a:buFont typeface="Wingdings" pitchFamily="2" charset="2"/>
              <a:buChar char="Ø"/>
            </a:pPr>
            <a:r>
              <a:rPr lang="en-US" dirty="0"/>
              <a:t>Reading medicine labels is very important to eliminate dangerous </a:t>
            </a:r>
            <a:r>
              <a:rPr lang="en-US" dirty="0" smtClean="0"/>
              <a:t>effects.</a:t>
            </a:r>
            <a:endParaRPr lang="en-US" dirty="0"/>
          </a:p>
        </p:txBody>
      </p:sp>
      <p:sp>
        <p:nvSpPr>
          <p:cNvPr id="2" name="Slide Number Placeholder 1"/>
          <p:cNvSpPr>
            <a:spLocks noGrp="1"/>
          </p:cNvSpPr>
          <p:nvPr>
            <p:ph type="sldNum" sz="quarter" idx="12"/>
          </p:nvPr>
        </p:nvSpPr>
        <p:spPr/>
        <p:txBody>
          <a:bodyPr/>
          <a:lstStyle/>
          <a:p>
            <a:fld id="{B821D073-41CF-41EC-8E9E-177A12A9D4F6}" type="slidenum">
              <a:rPr lang="en-US" smtClean="0"/>
              <a:pPr/>
              <a:t>22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additive="base">
                                        <p:cTn id="7" dur="500" fill="hold"/>
                                        <p:tgtEl>
                                          <p:spTgt spid="37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891">
                                            <p:txEl>
                                              <p:pRg st="1" end="1"/>
                                            </p:txEl>
                                          </p:spTgt>
                                        </p:tgtEl>
                                        <p:attrNameLst>
                                          <p:attrName>style.visibility</p:attrName>
                                        </p:attrNameLst>
                                      </p:cBhvr>
                                      <p:to>
                                        <p:strVal val="visible"/>
                                      </p:to>
                                    </p:set>
                                    <p:anim calcmode="lin" valueType="num">
                                      <p:cBhvr additive="base">
                                        <p:cTn id="13" dur="500" fill="hold"/>
                                        <p:tgtEl>
                                          <p:spTgt spid="378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8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891">
                                            <p:txEl>
                                              <p:pRg st="2" end="2"/>
                                            </p:txEl>
                                          </p:spTgt>
                                        </p:tgtEl>
                                        <p:attrNameLst>
                                          <p:attrName>style.visibility</p:attrName>
                                        </p:attrNameLst>
                                      </p:cBhvr>
                                      <p:to>
                                        <p:strVal val="visible"/>
                                      </p:to>
                                    </p:set>
                                    <p:anim calcmode="lin" valueType="num">
                                      <p:cBhvr additive="base">
                                        <p:cTn id="19" dur="500" fill="hold"/>
                                        <p:tgtEl>
                                          <p:spTgt spid="378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89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u="sng" dirty="0"/>
              <a:t>Medicine </a:t>
            </a:r>
            <a:r>
              <a:rPr lang="en-US" u="sng" dirty="0" smtClean="0"/>
              <a:t>Use, Misuse, or Abuse?</a:t>
            </a:r>
            <a:endParaRPr lang="en-US" u="sng" dirty="0"/>
          </a:p>
        </p:txBody>
      </p:sp>
      <p:sp>
        <p:nvSpPr>
          <p:cNvPr id="44035" name="Rectangle 3"/>
          <p:cNvSpPr>
            <a:spLocks noGrp="1" noChangeArrowheads="1"/>
          </p:cNvSpPr>
          <p:nvPr>
            <p:ph type="body" idx="1"/>
          </p:nvPr>
        </p:nvSpPr>
        <p:spPr/>
        <p:txBody>
          <a:bodyPr/>
          <a:lstStyle/>
          <a:p>
            <a:pPr marL="609600" indent="-609600">
              <a:buFont typeface="Wingdings" pitchFamily="2" charset="2"/>
              <a:buAutoNum type="arabicPeriod"/>
            </a:pPr>
            <a:r>
              <a:rPr lang="en-US" dirty="0">
                <a:solidFill>
                  <a:srgbClr val="FFFF00"/>
                </a:solidFill>
              </a:rPr>
              <a:t>John has a headache, he goes to the medicine cabinet and reads the medicine label and takes the recommended dosage.</a:t>
            </a:r>
          </a:p>
          <a:p>
            <a:pPr marL="609600" indent="-609600">
              <a:buFont typeface="Wingdings" pitchFamily="2" charset="2"/>
              <a:buNone/>
            </a:pPr>
            <a:endParaRPr lang="en-US" dirty="0">
              <a:solidFill>
                <a:srgbClr val="FFFF00"/>
              </a:solidFill>
            </a:endParaRPr>
          </a:p>
          <a:p>
            <a:pPr marL="609600" indent="-609600" algn="ctr">
              <a:buFont typeface="Wingdings" pitchFamily="2" charset="2"/>
              <a:buNone/>
            </a:pPr>
            <a:r>
              <a:rPr lang="en-US" dirty="0">
                <a:solidFill>
                  <a:schemeClr val="tx2"/>
                </a:solidFill>
              </a:rPr>
              <a:t>Medicine Use</a:t>
            </a:r>
          </a:p>
        </p:txBody>
      </p:sp>
      <p:sp>
        <p:nvSpPr>
          <p:cNvPr id="2" name="Slide Number Placeholder 1"/>
          <p:cNvSpPr>
            <a:spLocks noGrp="1"/>
          </p:cNvSpPr>
          <p:nvPr>
            <p:ph type="sldNum" sz="quarter" idx="12"/>
          </p:nvPr>
        </p:nvSpPr>
        <p:spPr/>
        <p:txBody>
          <a:bodyPr/>
          <a:lstStyle/>
          <a:p>
            <a:fld id="{B821D073-41CF-41EC-8E9E-177A12A9D4F6}" type="slidenum">
              <a:rPr lang="en-US" smtClean="0"/>
              <a:pPr/>
              <a:t>23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additive="base">
                                        <p:cTn id="7" dur="500" fill="hold"/>
                                        <p:tgtEl>
                                          <p:spTgt spid="440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0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4035">
                                            <p:txEl>
                                              <p:pRg st="2" end="2"/>
                                            </p:txEl>
                                          </p:spTgt>
                                        </p:tgtEl>
                                        <p:attrNameLst>
                                          <p:attrName>style.visibility</p:attrName>
                                        </p:attrNameLst>
                                      </p:cBhvr>
                                      <p:to>
                                        <p:strVal val="visible"/>
                                      </p:to>
                                    </p:set>
                                    <p:animEffect transition="in" filter="fade">
                                      <p:cBhvr>
                                        <p:cTn id="13" dur="2000"/>
                                        <p:tgtEl>
                                          <p:spTgt spid="440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u="sng" dirty="0" smtClean="0"/>
              <a:t>Medicine Use, Misuse, or Abuse?</a:t>
            </a:r>
            <a:endParaRPr lang="en-US" u="sng" dirty="0"/>
          </a:p>
        </p:txBody>
      </p:sp>
      <p:sp>
        <p:nvSpPr>
          <p:cNvPr id="48131" name="Rectangle 3"/>
          <p:cNvSpPr>
            <a:spLocks noGrp="1" noChangeArrowheads="1"/>
          </p:cNvSpPr>
          <p:nvPr>
            <p:ph type="body" idx="1"/>
          </p:nvPr>
        </p:nvSpPr>
        <p:spPr/>
        <p:txBody>
          <a:bodyPr/>
          <a:lstStyle/>
          <a:p>
            <a:pPr marL="609600" indent="-609600">
              <a:buFont typeface="Wingdings" pitchFamily="2" charset="2"/>
              <a:buAutoNum type="arabicPeriod" startAt="2"/>
            </a:pPr>
            <a:r>
              <a:rPr lang="en-US" dirty="0">
                <a:solidFill>
                  <a:srgbClr val="FFFF00"/>
                </a:solidFill>
              </a:rPr>
              <a:t>Beth is at school and is feeling sick to her stomach.  Beth tells her friend who gives her 2 tablets from her purse.  Beth’s friend says, “Take these, my doctor said they work wonders for a stomach ache.”  Beth takes the tablets.</a:t>
            </a:r>
          </a:p>
          <a:p>
            <a:pPr marL="609600" indent="-609600">
              <a:buFont typeface="Wingdings" pitchFamily="2" charset="2"/>
              <a:buNone/>
            </a:pPr>
            <a:endParaRPr lang="en-US" dirty="0">
              <a:solidFill>
                <a:srgbClr val="FFFF00"/>
              </a:solidFill>
            </a:endParaRPr>
          </a:p>
          <a:p>
            <a:pPr marL="609600" indent="-609600" algn="ctr">
              <a:buFont typeface="Wingdings" pitchFamily="2" charset="2"/>
              <a:buNone/>
            </a:pPr>
            <a:r>
              <a:rPr lang="en-US" dirty="0">
                <a:solidFill>
                  <a:schemeClr val="tx2"/>
                </a:solidFill>
              </a:rPr>
              <a:t>Medicine Misuse</a:t>
            </a:r>
          </a:p>
        </p:txBody>
      </p:sp>
      <p:sp>
        <p:nvSpPr>
          <p:cNvPr id="2" name="Slide Number Placeholder 1"/>
          <p:cNvSpPr>
            <a:spLocks noGrp="1"/>
          </p:cNvSpPr>
          <p:nvPr>
            <p:ph type="sldNum" sz="quarter" idx="12"/>
          </p:nvPr>
        </p:nvSpPr>
        <p:spPr/>
        <p:txBody>
          <a:bodyPr/>
          <a:lstStyle/>
          <a:p>
            <a:fld id="{B821D073-41CF-41EC-8E9E-177A12A9D4F6}" type="slidenum">
              <a:rPr lang="en-US" smtClean="0"/>
              <a:pPr/>
              <a:t>24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 calcmode="lin" valueType="num">
                                      <p:cBhvr additive="base">
                                        <p:cTn id="7" dur="500" fill="hold"/>
                                        <p:tgtEl>
                                          <p:spTgt spid="481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8131">
                                            <p:txEl>
                                              <p:pRg st="2" end="2"/>
                                            </p:txEl>
                                          </p:spTgt>
                                        </p:tgtEl>
                                        <p:attrNameLst>
                                          <p:attrName>style.visibility</p:attrName>
                                        </p:attrNameLst>
                                      </p:cBhvr>
                                      <p:to>
                                        <p:strVal val="visible"/>
                                      </p:to>
                                    </p:set>
                                    <p:animEffect transition="in" filter="fade">
                                      <p:cBhvr>
                                        <p:cTn id="13" dur="2000"/>
                                        <p:tgtEl>
                                          <p:spTgt spid="481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Medicine Use, Misuse or Abuse</a:t>
            </a:r>
            <a:endParaRPr lang="en-US" u="sng" dirty="0"/>
          </a:p>
        </p:txBody>
      </p:sp>
      <p:sp>
        <p:nvSpPr>
          <p:cNvPr id="3" name="Content Placeholder 2"/>
          <p:cNvSpPr>
            <a:spLocks noGrp="1"/>
          </p:cNvSpPr>
          <p:nvPr>
            <p:ph idx="1"/>
          </p:nvPr>
        </p:nvSpPr>
        <p:spPr/>
        <p:txBody>
          <a:bodyPr/>
          <a:lstStyle/>
          <a:p>
            <a:pPr marL="514350" indent="-514350">
              <a:buAutoNum type="arabicPeriod" startAt="3"/>
            </a:pPr>
            <a:r>
              <a:rPr lang="en-US" dirty="0" smtClean="0">
                <a:solidFill>
                  <a:srgbClr val="FFFF00"/>
                </a:solidFill>
              </a:rPr>
              <a:t>    Jason is at a party on Friday night 	when his friend Sarah passes him a 	bowl with a lot of different sized and 	colored pills.  She tells him to just take 	one and pass it.</a:t>
            </a:r>
          </a:p>
          <a:p>
            <a:pPr marL="514350" indent="-514350">
              <a:buAutoNum type="arabicPeriod" startAt="3"/>
            </a:pPr>
            <a:endParaRPr lang="en-US" dirty="0" smtClean="0">
              <a:solidFill>
                <a:srgbClr val="FFFF00"/>
              </a:solidFill>
            </a:endParaRPr>
          </a:p>
          <a:p>
            <a:pPr marL="514350" indent="-514350">
              <a:buAutoNum type="arabicPeriod" startAt="3"/>
            </a:pPr>
            <a:endParaRPr lang="en-US" dirty="0" smtClean="0">
              <a:solidFill>
                <a:srgbClr val="FFFF00"/>
              </a:solidFill>
            </a:endParaRPr>
          </a:p>
          <a:p>
            <a:pPr marL="514350" indent="-514350" algn="ctr">
              <a:buNone/>
            </a:pPr>
            <a:r>
              <a:rPr lang="en-US" dirty="0" smtClean="0"/>
              <a:t>Medicine Abuse</a:t>
            </a:r>
          </a:p>
        </p:txBody>
      </p:sp>
      <p:sp>
        <p:nvSpPr>
          <p:cNvPr id="4" name="Slide Number Placeholder 3"/>
          <p:cNvSpPr>
            <a:spLocks noGrp="1"/>
          </p:cNvSpPr>
          <p:nvPr>
            <p:ph type="sldNum" sz="quarter" idx="12"/>
          </p:nvPr>
        </p:nvSpPr>
        <p:spPr/>
        <p:txBody>
          <a:bodyPr/>
          <a:lstStyle/>
          <a:p>
            <a:fld id="{B821D073-41CF-41EC-8E9E-177A12A9D4F6}" type="slidenum">
              <a:rPr lang="en-US" smtClean="0"/>
              <a:pPr/>
              <a:t>25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u="sng" dirty="0" smtClean="0"/>
              <a:t>Medicine Use, Misuse, or Abuse?</a:t>
            </a:r>
            <a:endParaRPr lang="en-US" u="sng" dirty="0"/>
          </a:p>
        </p:txBody>
      </p:sp>
      <p:sp>
        <p:nvSpPr>
          <p:cNvPr id="49155" name="Rectangle 3"/>
          <p:cNvSpPr>
            <a:spLocks noGrp="1" noChangeArrowheads="1"/>
          </p:cNvSpPr>
          <p:nvPr>
            <p:ph type="body" idx="1"/>
          </p:nvPr>
        </p:nvSpPr>
        <p:spPr/>
        <p:txBody>
          <a:bodyPr/>
          <a:lstStyle/>
          <a:p>
            <a:pPr marL="609600" indent="-609600">
              <a:buNone/>
            </a:pPr>
            <a:r>
              <a:rPr lang="en-US" dirty="0" smtClean="0">
                <a:solidFill>
                  <a:schemeClr val="accent1">
                    <a:lumMod val="20000"/>
                    <a:lumOff val="80000"/>
                  </a:schemeClr>
                </a:solidFill>
              </a:rPr>
              <a:t>4.</a:t>
            </a:r>
            <a:r>
              <a:rPr lang="en-US" dirty="0" smtClean="0">
                <a:solidFill>
                  <a:srgbClr val="FFFF00"/>
                </a:solidFill>
              </a:rPr>
              <a:t>	Adam </a:t>
            </a:r>
            <a:r>
              <a:rPr lang="en-US" dirty="0">
                <a:solidFill>
                  <a:srgbClr val="FFFF00"/>
                </a:solidFill>
              </a:rPr>
              <a:t>feels as if a cold is coming on.  On his way to school, he stops at the store and buys cough syrup.  Adam doesn’t have a spoon so he takes a sip of the cough syrup to get through the day.</a:t>
            </a:r>
          </a:p>
          <a:p>
            <a:pPr marL="609600" indent="-609600">
              <a:buFont typeface="Wingdings" pitchFamily="2" charset="2"/>
              <a:buNone/>
            </a:pPr>
            <a:endParaRPr lang="en-US" dirty="0">
              <a:solidFill>
                <a:srgbClr val="FFFF00"/>
              </a:solidFill>
            </a:endParaRPr>
          </a:p>
          <a:p>
            <a:pPr marL="609600" indent="-609600" algn="ctr">
              <a:buFont typeface="Wingdings" pitchFamily="2" charset="2"/>
              <a:buNone/>
            </a:pPr>
            <a:r>
              <a:rPr lang="en-US" dirty="0">
                <a:solidFill>
                  <a:schemeClr val="tx2"/>
                </a:solidFill>
              </a:rPr>
              <a:t>Medicine Misuse</a:t>
            </a:r>
          </a:p>
          <a:p>
            <a:pPr marL="609600" indent="-609600">
              <a:buFont typeface="Wingdings" pitchFamily="2" charset="2"/>
              <a:buNone/>
            </a:pPr>
            <a:endParaRPr lang="en-US" dirty="0">
              <a:solidFill>
                <a:srgbClr val="FFFF00"/>
              </a:solidFill>
            </a:endParaRPr>
          </a:p>
        </p:txBody>
      </p:sp>
      <p:sp>
        <p:nvSpPr>
          <p:cNvPr id="2" name="Slide Number Placeholder 1"/>
          <p:cNvSpPr>
            <a:spLocks noGrp="1"/>
          </p:cNvSpPr>
          <p:nvPr>
            <p:ph type="sldNum" sz="quarter" idx="12"/>
          </p:nvPr>
        </p:nvSpPr>
        <p:spPr/>
        <p:txBody>
          <a:bodyPr/>
          <a:lstStyle/>
          <a:p>
            <a:fld id="{B821D073-41CF-41EC-8E9E-177A12A9D4F6}" type="slidenum">
              <a:rPr lang="en-US" smtClean="0"/>
              <a:pPr/>
              <a:t>26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9155">
                                            <p:txEl>
                                              <p:pRg st="2" end="2"/>
                                            </p:txEl>
                                          </p:spTgt>
                                        </p:tgtEl>
                                        <p:attrNameLst>
                                          <p:attrName>style.visibility</p:attrName>
                                        </p:attrNameLst>
                                      </p:cBhvr>
                                      <p:to>
                                        <p:strVal val="visible"/>
                                      </p:to>
                                    </p:set>
                                    <p:anim calcmode="lin" valueType="num">
                                      <p:cBhvr additive="base">
                                        <p:cTn id="13" dur="500" fill="hold"/>
                                        <p:tgtEl>
                                          <p:spTgt spid="4915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915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u="sng" dirty="0" smtClean="0"/>
              <a:t>Medicine Use, Misuse, or Abuse?</a:t>
            </a:r>
            <a:endParaRPr lang="en-US" u="sng" dirty="0"/>
          </a:p>
        </p:txBody>
      </p:sp>
      <p:sp>
        <p:nvSpPr>
          <p:cNvPr id="50179" name="Rectangle 3"/>
          <p:cNvSpPr>
            <a:spLocks noGrp="1" noChangeArrowheads="1"/>
          </p:cNvSpPr>
          <p:nvPr>
            <p:ph type="body" idx="1"/>
          </p:nvPr>
        </p:nvSpPr>
        <p:spPr/>
        <p:txBody>
          <a:bodyPr/>
          <a:lstStyle/>
          <a:p>
            <a:pPr marL="609600" indent="-609600">
              <a:buNone/>
            </a:pPr>
            <a:r>
              <a:rPr lang="en-US" dirty="0" smtClean="0">
                <a:solidFill>
                  <a:schemeClr val="accent1">
                    <a:lumMod val="40000"/>
                    <a:lumOff val="60000"/>
                  </a:schemeClr>
                </a:solidFill>
              </a:rPr>
              <a:t>5.	</a:t>
            </a:r>
            <a:r>
              <a:rPr lang="en-US" dirty="0" smtClean="0">
                <a:solidFill>
                  <a:srgbClr val="FFFF00"/>
                </a:solidFill>
              </a:rPr>
              <a:t>Lisa </a:t>
            </a:r>
            <a:r>
              <a:rPr lang="en-US" dirty="0">
                <a:solidFill>
                  <a:srgbClr val="FFFF00"/>
                </a:solidFill>
              </a:rPr>
              <a:t>just ate a big bean burrito.  She feels like she has heartburn.  Lisa goes to the school nurse who gives her a cup with 2 tablespoons of “the pink stuff”.</a:t>
            </a:r>
          </a:p>
          <a:p>
            <a:pPr marL="609600" indent="-609600">
              <a:buFont typeface="Wingdings" pitchFamily="2" charset="2"/>
              <a:buNone/>
            </a:pPr>
            <a:endParaRPr lang="en-US" dirty="0">
              <a:solidFill>
                <a:srgbClr val="FFFF00"/>
              </a:solidFill>
            </a:endParaRPr>
          </a:p>
          <a:p>
            <a:pPr marL="609600" indent="-609600" algn="ctr">
              <a:buFont typeface="Wingdings" pitchFamily="2" charset="2"/>
              <a:buNone/>
            </a:pPr>
            <a:r>
              <a:rPr lang="en-US" dirty="0">
                <a:solidFill>
                  <a:schemeClr val="tx2"/>
                </a:solidFill>
              </a:rPr>
              <a:t>Medicine Use</a:t>
            </a:r>
          </a:p>
          <a:p>
            <a:pPr marL="609600" indent="-609600">
              <a:buFont typeface="Wingdings" pitchFamily="2" charset="2"/>
              <a:buNone/>
            </a:pPr>
            <a:endParaRPr lang="en-US" dirty="0">
              <a:solidFill>
                <a:srgbClr val="FFFF00"/>
              </a:solidFill>
            </a:endParaRPr>
          </a:p>
        </p:txBody>
      </p:sp>
      <p:sp>
        <p:nvSpPr>
          <p:cNvPr id="2" name="Slide Number Placeholder 1"/>
          <p:cNvSpPr>
            <a:spLocks noGrp="1"/>
          </p:cNvSpPr>
          <p:nvPr>
            <p:ph type="sldNum" sz="quarter" idx="12"/>
          </p:nvPr>
        </p:nvSpPr>
        <p:spPr/>
        <p:txBody>
          <a:bodyPr/>
          <a:lstStyle/>
          <a:p>
            <a:fld id="{B821D073-41CF-41EC-8E9E-177A12A9D4F6}" type="slidenum">
              <a:rPr lang="en-US" smtClean="0"/>
              <a:pPr/>
              <a:t>27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0179">
                                            <p:txEl>
                                              <p:pRg st="2" end="2"/>
                                            </p:txEl>
                                          </p:spTgt>
                                        </p:tgtEl>
                                        <p:attrNameLst>
                                          <p:attrName>style.visibility</p:attrName>
                                        </p:attrNameLst>
                                      </p:cBhvr>
                                      <p:to>
                                        <p:strVal val="visible"/>
                                      </p:to>
                                    </p:set>
                                    <p:animEffect transition="in" filter="fade">
                                      <p:cBhvr>
                                        <p:cTn id="13" dur="2000"/>
                                        <p:tgtEl>
                                          <p:spTgt spid="501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u="sng" dirty="0" smtClean="0"/>
              <a:t>Medicine Use, Misuse, or Abuse?</a:t>
            </a:r>
            <a:endParaRPr lang="en-US" u="sng" dirty="0"/>
          </a:p>
        </p:txBody>
      </p:sp>
      <p:sp>
        <p:nvSpPr>
          <p:cNvPr id="53251" name="Rectangle 3"/>
          <p:cNvSpPr>
            <a:spLocks noGrp="1" noChangeArrowheads="1"/>
          </p:cNvSpPr>
          <p:nvPr>
            <p:ph type="body" idx="1"/>
          </p:nvPr>
        </p:nvSpPr>
        <p:spPr/>
        <p:txBody>
          <a:bodyPr/>
          <a:lstStyle/>
          <a:p>
            <a:pPr marL="0" indent="0">
              <a:buNone/>
            </a:pPr>
            <a:r>
              <a:rPr lang="en-US" dirty="0" smtClean="0">
                <a:solidFill>
                  <a:srgbClr val="CCFFCC"/>
                </a:solidFill>
              </a:rPr>
              <a:t>6.</a:t>
            </a:r>
            <a:r>
              <a:rPr lang="en-US" dirty="0" smtClean="0">
                <a:solidFill>
                  <a:srgbClr val="FFFF00"/>
                </a:solidFill>
              </a:rPr>
              <a:t>	Jade </a:t>
            </a:r>
            <a:r>
              <a:rPr lang="en-US" dirty="0">
                <a:solidFill>
                  <a:srgbClr val="FFFF00"/>
                </a:solidFill>
              </a:rPr>
              <a:t>has strep throat.  Her doctor </a:t>
            </a:r>
            <a:r>
              <a:rPr lang="en-US" dirty="0" smtClean="0">
                <a:solidFill>
                  <a:srgbClr val="FFFF00"/>
                </a:solidFill>
              </a:rPr>
              <a:t>	prescribed </a:t>
            </a:r>
            <a:r>
              <a:rPr lang="en-US" dirty="0">
                <a:solidFill>
                  <a:srgbClr val="FFFF00"/>
                </a:solidFill>
              </a:rPr>
              <a:t>an antibiotic to her.  Jade </a:t>
            </a:r>
            <a:r>
              <a:rPr lang="en-US" dirty="0" smtClean="0">
                <a:solidFill>
                  <a:srgbClr val="FFFF00"/>
                </a:solidFill>
              </a:rPr>
              <a:t>	thinks </a:t>
            </a:r>
            <a:r>
              <a:rPr lang="en-US" dirty="0">
                <a:solidFill>
                  <a:srgbClr val="FFFF00"/>
                </a:solidFill>
              </a:rPr>
              <a:t>to herself, “If I take twice the </a:t>
            </a:r>
            <a:r>
              <a:rPr lang="en-US" dirty="0" smtClean="0">
                <a:solidFill>
                  <a:srgbClr val="FFFF00"/>
                </a:solidFill>
              </a:rPr>
              <a:t>	dosage </a:t>
            </a:r>
            <a:r>
              <a:rPr lang="en-US" dirty="0">
                <a:solidFill>
                  <a:srgbClr val="FFFF00"/>
                </a:solidFill>
              </a:rPr>
              <a:t>maybe my sickness will go </a:t>
            </a:r>
            <a:r>
              <a:rPr lang="en-US" dirty="0" smtClean="0">
                <a:solidFill>
                  <a:srgbClr val="FFFF00"/>
                </a:solidFill>
              </a:rPr>
              <a:t>	away </a:t>
            </a:r>
            <a:r>
              <a:rPr lang="en-US" dirty="0">
                <a:solidFill>
                  <a:srgbClr val="FFFF00"/>
                </a:solidFill>
              </a:rPr>
              <a:t>twice as fast”.  Jade then takes </a:t>
            </a:r>
            <a:r>
              <a:rPr lang="en-US" dirty="0" smtClean="0">
                <a:solidFill>
                  <a:srgbClr val="FFFF00"/>
                </a:solidFill>
              </a:rPr>
              <a:t>	the </a:t>
            </a:r>
            <a:r>
              <a:rPr lang="en-US" dirty="0">
                <a:solidFill>
                  <a:srgbClr val="FFFF00"/>
                </a:solidFill>
              </a:rPr>
              <a:t>medicine.</a:t>
            </a:r>
          </a:p>
          <a:p>
            <a:pPr marL="609600" indent="-609600">
              <a:buFont typeface="Wingdings" pitchFamily="2" charset="2"/>
              <a:buNone/>
            </a:pPr>
            <a:endParaRPr lang="en-US" dirty="0">
              <a:solidFill>
                <a:srgbClr val="FFFF00"/>
              </a:solidFill>
            </a:endParaRPr>
          </a:p>
          <a:p>
            <a:pPr marL="609600" indent="-609600" algn="ctr">
              <a:buFont typeface="Wingdings" pitchFamily="2" charset="2"/>
              <a:buNone/>
            </a:pPr>
            <a:r>
              <a:rPr lang="en-US" dirty="0">
                <a:solidFill>
                  <a:schemeClr val="tx2"/>
                </a:solidFill>
              </a:rPr>
              <a:t>Medicine Misuse</a:t>
            </a:r>
          </a:p>
          <a:p>
            <a:pPr marL="609600" indent="-609600">
              <a:buFont typeface="Wingdings" pitchFamily="2" charset="2"/>
              <a:buNone/>
            </a:pPr>
            <a:endParaRPr lang="en-US" dirty="0">
              <a:solidFill>
                <a:srgbClr val="FFFF00"/>
              </a:solidFill>
            </a:endParaRPr>
          </a:p>
        </p:txBody>
      </p:sp>
      <p:sp>
        <p:nvSpPr>
          <p:cNvPr id="2" name="Slide Number Placeholder 1"/>
          <p:cNvSpPr>
            <a:spLocks noGrp="1"/>
          </p:cNvSpPr>
          <p:nvPr>
            <p:ph type="sldNum" sz="quarter" idx="12"/>
          </p:nvPr>
        </p:nvSpPr>
        <p:spPr/>
        <p:txBody>
          <a:bodyPr/>
          <a:lstStyle/>
          <a:p>
            <a:fld id="{B821D073-41CF-41EC-8E9E-177A12A9D4F6}" type="slidenum">
              <a:rPr lang="en-US" smtClean="0"/>
              <a:pPr/>
              <a:t>28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 calcmode="lin" valueType="num">
                                      <p:cBhvr additive="base">
                                        <p:cTn id="7" dur="500" fill="hold"/>
                                        <p:tgtEl>
                                          <p:spTgt spid="532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32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3251">
                                            <p:txEl>
                                              <p:pRg st="2" end="2"/>
                                            </p:txEl>
                                          </p:spTgt>
                                        </p:tgtEl>
                                        <p:attrNameLst>
                                          <p:attrName>style.visibility</p:attrName>
                                        </p:attrNameLst>
                                      </p:cBhvr>
                                      <p:to>
                                        <p:strVal val="visible"/>
                                      </p:to>
                                    </p:set>
                                    <p:animEffect transition="in" filter="fade">
                                      <p:cBhvr>
                                        <p:cTn id="13" dur="2000"/>
                                        <p:tgtEl>
                                          <p:spTgt spid="532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u="sng" dirty="0" smtClean="0"/>
              <a:t>Medicine Use, Misuse, or Abuse?</a:t>
            </a:r>
            <a:endParaRPr lang="en-US" u="sng" dirty="0"/>
          </a:p>
        </p:txBody>
      </p:sp>
      <p:sp>
        <p:nvSpPr>
          <p:cNvPr id="54275" name="Rectangle 3"/>
          <p:cNvSpPr>
            <a:spLocks noGrp="1" noChangeArrowheads="1"/>
          </p:cNvSpPr>
          <p:nvPr>
            <p:ph type="body" idx="1"/>
          </p:nvPr>
        </p:nvSpPr>
        <p:spPr>
          <a:xfrm>
            <a:off x="457200" y="1600200"/>
            <a:ext cx="8229600" cy="4724400"/>
          </a:xfrm>
        </p:spPr>
        <p:txBody>
          <a:bodyPr/>
          <a:lstStyle/>
          <a:p>
            <a:pPr marL="0" indent="0">
              <a:lnSpc>
                <a:spcPct val="90000"/>
              </a:lnSpc>
              <a:buNone/>
            </a:pPr>
            <a:r>
              <a:rPr lang="en-US" dirty="0" smtClean="0">
                <a:solidFill>
                  <a:schemeClr val="accent5">
                    <a:lumMod val="90000"/>
                  </a:schemeClr>
                </a:solidFill>
              </a:rPr>
              <a:t>7.</a:t>
            </a:r>
            <a:r>
              <a:rPr lang="en-US" dirty="0" smtClean="0">
                <a:solidFill>
                  <a:srgbClr val="FFFF00"/>
                </a:solidFill>
              </a:rPr>
              <a:t>	Tim </a:t>
            </a:r>
            <a:r>
              <a:rPr lang="en-US" dirty="0">
                <a:solidFill>
                  <a:srgbClr val="FFFF00"/>
                </a:solidFill>
              </a:rPr>
              <a:t>has a skin infection on his arm.  </a:t>
            </a:r>
            <a:r>
              <a:rPr lang="en-US" dirty="0" smtClean="0">
                <a:solidFill>
                  <a:srgbClr val="FFFF00"/>
                </a:solidFill>
              </a:rPr>
              <a:t>	His </a:t>
            </a:r>
            <a:r>
              <a:rPr lang="en-US" dirty="0">
                <a:solidFill>
                  <a:srgbClr val="FFFF00"/>
                </a:solidFill>
              </a:rPr>
              <a:t>doctor prescribes an antibiotic to </a:t>
            </a:r>
            <a:r>
              <a:rPr lang="en-US" dirty="0" smtClean="0">
                <a:solidFill>
                  <a:srgbClr val="FFFF00"/>
                </a:solidFill>
              </a:rPr>
              <a:t>	him</a:t>
            </a:r>
            <a:r>
              <a:rPr lang="en-US" dirty="0">
                <a:solidFill>
                  <a:srgbClr val="FFFF00"/>
                </a:solidFill>
              </a:rPr>
              <a:t>.  After 3 days of taking the </a:t>
            </a:r>
            <a:r>
              <a:rPr lang="en-US" dirty="0" smtClean="0">
                <a:solidFill>
                  <a:srgbClr val="FFFF00"/>
                </a:solidFill>
              </a:rPr>
              <a:t>	medicine </a:t>
            </a:r>
            <a:r>
              <a:rPr lang="en-US" dirty="0">
                <a:solidFill>
                  <a:srgbClr val="FFFF00"/>
                </a:solidFill>
              </a:rPr>
              <a:t>there is no sign of the skin </a:t>
            </a:r>
            <a:r>
              <a:rPr lang="en-US" dirty="0" smtClean="0">
                <a:solidFill>
                  <a:srgbClr val="FFFF00"/>
                </a:solidFill>
              </a:rPr>
              <a:t>	infection</a:t>
            </a:r>
            <a:r>
              <a:rPr lang="en-US" dirty="0">
                <a:solidFill>
                  <a:srgbClr val="FFFF00"/>
                </a:solidFill>
              </a:rPr>
              <a:t>.  Tim stops taking the </a:t>
            </a:r>
            <a:r>
              <a:rPr lang="en-US" dirty="0" smtClean="0">
                <a:solidFill>
                  <a:srgbClr val="FFFF00"/>
                </a:solidFill>
              </a:rPr>
              <a:t>	medicine </a:t>
            </a:r>
            <a:r>
              <a:rPr lang="en-US" dirty="0">
                <a:solidFill>
                  <a:srgbClr val="FFFF00"/>
                </a:solidFill>
              </a:rPr>
              <a:t>and </a:t>
            </a:r>
            <a:r>
              <a:rPr lang="en-US" dirty="0" smtClean="0">
                <a:solidFill>
                  <a:srgbClr val="FFFF00"/>
                </a:solidFill>
              </a:rPr>
              <a:t>saves the </a:t>
            </a:r>
            <a:r>
              <a:rPr lang="en-US" dirty="0">
                <a:solidFill>
                  <a:srgbClr val="FFFF00"/>
                </a:solidFill>
              </a:rPr>
              <a:t>rest of the </a:t>
            </a:r>
            <a:r>
              <a:rPr lang="en-US" dirty="0" smtClean="0">
                <a:solidFill>
                  <a:srgbClr val="FFFF00"/>
                </a:solidFill>
              </a:rPr>
              <a:t>	bottle </a:t>
            </a:r>
            <a:r>
              <a:rPr lang="en-US" dirty="0">
                <a:solidFill>
                  <a:srgbClr val="FFFF00"/>
                </a:solidFill>
              </a:rPr>
              <a:t>in case another skin infection </a:t>
            </a:r>
            <a:r>
              <a:rPr lang="en-US" dirty="0" smtClean="0">
                <a:solidFill>
                  <a:srgbClr val="FFFF00"/>
                </a:solidFill>
              </a:rPr>
              <a:t>	occurs</a:t>
            </a:r>
            <a:r>
              <a:rPr lang="en-US" dirty="0">
                <a:solidFill>
                  <a:srgbClr val="FFFF00"/>
                </a:solidFill>
              </a:rPr>
              <a:t>.</a:t>
            </a:r>
          </a:p>
          <a:p>
            <a:pPr marL="609600" indent="-609600">
              <a:lnSpc>
                <a:spcPct val="90000"/>
              </a:lnSpc>
              <a:buFont typeface="Wingdings" pitchFamily="2" charset="2"/>
              <a:buNone/>
            </a:pPr>
            <a:endParaRPr lang="en-US" dirty="0">
              <a:solidFill>
                <a:srgbClr val="FFFF00"/>
              </a:solidFill>
            </a:endParaRPr>
          </a:p>
          <a:p>
            <a:pPr marL="609600" indent="-609600" algn="ctr">
              <a:lnSpc>
                <a:spcPct val="90000"/>
              </a:lnSpc>
              <a:buFont typeface="Wingdings" pitchFamily="2" charset="2"/>
              <a:buNone/>
            </a:pPr>
            <a:r>
              <a:rPr lang="en-US" dirty="0">
                <a:solidFill>
                  <a:schemeClr val="tx2"/>
                </a:solidFill>
              </a:rPr>
              <a:t>Medicine Misuse</a:t>
            </a:r>
          </a:p>
          <a:p>
            <a:pPr marL="609600" indent="-609600">
              <a:lnSpc>
                <a:spcPct val="90000"/>
              </a:lnSpc>
              <a:buFont typeface="Wingdings" pitchFamily="2" charset="2"/>
              <a:buNone/>
            </a:pPr>
            <a:endParaRPr lang="en-US" dirty="0">
              <a:solidFill>
                <a:srgbClr val="FFFF00"/>
              </a:solidFill>
            </a:endParaRPr>
          </a:p>
        </p:txBody>
      </p:sp>
      <p:sp>
        <p:nvSpPr>
          <p:cNvPr id="2" name="Slide Number Placeholder 1"/>
          <p:cNvSpPr>
            <a:spLocks noGrp="1"/>
          </p:cNvSpPr>
          <p:nvPr>
            <p:ph type="sldNum" sz="quarter" idx="12"/>
          </p:nvPr>
        </p:nvSpPr>
        <p:spPr/>
        <p:txBody>
          <a:bodyPr/>
          <a:lstStyle/>
          <a:p>
            <a:fld id="{B821D073-41CF-41EC-8E9E-177A12A9D4F6}" type="slidenum">
              <a:rPr lang="en-US" smtClean="0"/>
              <a:pPr/>
              <a:t>29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 calcmode="lin" valueType="num">
                                      <p:cBhvr additive="base">
                                        <p:cTn id="7" dur="500" fill="hold"/>
                                        <p:tgtEl>
                                          <p:spTgt spid="542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42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4275">
                                            <p:txEl>
                                              <p:pRg st="2" end="2"/>
                                            </p:txEl>
                                          </p:spTgt>
                                        </p:tgtEl>
                                        <p:attrNameLst>
                                          <p:attrName>style.visibility</p:attrName>
                                        </p:attrNameLst>
                                      </p:cBhvr>
                                      <p:to>
                                        <p:strVal val="visible"/>
                                      </p:to>
                                    </p:set>
                                    <p:animEffect transition="in" filter="fade">
                                      <p:cBhvr>
                                        <p:cTn id="13" dur="2000"/>
                                        <p:tgtEl>
                                          <p:spTgt spid="542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77813"/>
            <a:ext cx="8229600" cy="941387"/>
          </a:xfrm>
        </p:spPr>
        <p:txBody>
          <a:bodyPr/>
          <a:lstStyle/>
          <a:p>
            <a:r>
              <a:rPr lang="en-US" dirty="0"/>
              <a:t>FDA Regulations</a:t>
            </a:r>
          </a:p>
        </p:txBody>
      </p:sp>
      <p:sp>
        <p:nvSpPr>
          <p:cNvPr id="31747" name="Rectangle 3"/>
          <p:cNvSpPr>
            <a:spLocks noGrp="1" noChangeArrowheads="1"/>
          </p:cNvSpPr>
          <p:nvPr>
            <p:ph type="body" idx="1"/>
          </p:nvPr>
        </p:nvSpPr>
        <p:spPr>
          <a:xfrm>
            <a:off x="457200" y="1219200"/>
            <a:ext cx="8229600" cy="5638800"/>
          </a:xfrm>
        </p:spPr>
        <p:txBody>
          <a:bodyPr/>
          <a:lstStyle/>
          <a:p>
            <a:pPr marL="533400" indent="-533400">
              <a:buFont typeface="Wingdings" pitchFamily="2" charset="2"/>
              <a:buNone/>
            </a:pPr>
            <a:r>
              <a:rPr lang="en-US" dirty="0"/>
              <a:t>	1. </a:t>
            </a:r>
            <a:r>
              <a:rPr lang="en-US" sz="2800" dirty="0"/>
              <a:t>FDA requires manufacturer to supply 	information about </a:t>
            </a:r>
            <a:r>
              <a:rPr lang="en-US" sz="2800" dirty="0" smtClean="0"/>
              <a:t>medicine.</a:t>
            </a:r>
            <a:endParaRPr lang="en-US" sz="2800" dirty="0"/>
          </a:p>
          <a:p>
            <a:pPr marL="1714500" lvl="3" indent="-342900">
              <a:buClr>
                <a:schemeClr val="tx1"/>
              </a:buClr>
              <a:buFont typeface="Wingdings" pitchFamily="2" charset="2"/>
              <a:buChar char="Ø"/>
            </a:pPr>
            <a:r>
              <a:rPr lang="en-US" sz="2200" dirty="0"/>
              <a:t>Chemical composition</a:t>
            </a:r>
          </a:p>
          <a:p>
            <a:pPr marL="1714500" lvl="3" indent="-342900">
              <a:buClr>
                <a:schemeClr val="tx1"/>
              </a:buClr>
              <a:buFont typeface="Wingdings" pitchFamily="2" charset="2"/>
              <a:buChar char="Ø"/>
            </a:pPr>
            <a:r>
              <a:rPr lang="en-US" sz="2200" dirty="0"/>
              <a:t>Directions for use</a:t>
            </a:r>
          </a:p>
          <a:p>
            <a:pPr marL="1714500" lvl="3" indent="-342900">
              <a:buClr>
                <a:schemeClr val="tx1"/>
              </a:buClr>
              <a:buFont typeface="Wingdings" pitchFamily="2" charset="2"/>
              <a:buChar char="Ø"/>
            </a:pPr>
            <a:r>
              <a:rPr lang="en-US" sz="2200" dirty="0"/>
              <a:t>Illness/Symptoms it helps</a:t>
            </a:r>
          </a:p>
          <a:p>
            <a:pPr marL="1714500" lvl="3" indent="-342900">
              <a:buClr>
                <a:schemeClr val="tx1"/>
              </a:buClr>
              <a:buFont typeface="Wingdings" pitchFamily="2" charset="2"/>
              <a:buChar char="Ø"/>
            </a:pPr>
            <a:r>
              <a:rPr lang="en-US" sz="2200" dirty="0"/>
              <a:t>Possible side effects</a:t>
            </a:r>
          </a:p>
          <a:p>
            <a:pPr marL="914400" lvl="1" indent="-457200">
              <a:buFont typeface="Wingdings" pitchFamily="2" charset="2"/>
              <a:buNone/>
            </a:pPr>
            <a:r>
              <a:rPr lang="en-US" dirty="0"/>
              <a:t>2. Medicines go through step-by-step process (6-10 years</a:t>
            </a:r>
            <a:r>
              <a:rPr lang="en-US" dirty="0" smtClean="0"/>
              <a:t>).</a:t>
            </a:r>
            <a:endParaRPr lang="en-US" dirty="0"/>
          </a:p>
          <a:p>
            <a:pPr marL="914400" lvl="1" indent="-457200">
              <a:buFont typeface="Wingdings" pitchFamily="2" charset="2"/>
              <a:buNone/>
            </a:pPr>
            <a:r>
              <a:rPr lang="en-US" dirty="0"/>
              <a:t>3. Safety &amp; effectiveness tested on groups of healthy &amp; ill </a:t>
            </a:r>
            <a:r>
              <a:rPr lang="en-US" dirty="0" smtClean="0"/>
              <a:t>patients.</a:t>
            </a:r>
          </a:p>
          <a:p>
            <a:pPr marL="914400" lvl="1" indent="-457200">
              <a:buNone/>
            </a:pPr>
            <a:r>
              <a:rPr lang="en-US" dirty="0">
                <a:solidFill>
                  <a:srgbClr val="FFFF00"/>
                </a:solidFill>
              </a:rPr>
              <a:t>Herbal &amp; Dietary supplements are not regulated the same way.</a:t>
            </a:r>
          </a:p>
          <a:p>
            <a:pPr marL="914400" lvl="1" indent="-457200">
              <a:buFont typeface="Wingdings" pitchFamily="2" charset="2"/>
              <a:buNone/>
            </a:pPr>
            <a:endParaRPr lang="en-US" dirty="0"/>
          </a:p>
        </p:txBody>
      </p:sp>
      <p:sp>
        <p:nvSpPr>
          <p:cNvPr id="2" name="Slide Number Placeholder 1"/>
          <p:cNvSpPr>
            <a:spLocks noGrp="1"/>
          </p:cNvSpPr>
          <p:nvPr>
            <p:ph type="sldNum" sz="quarter" idx="12"/>
          </p:nvPr>
        </p:nvSpPr>
        <p:spPr/>
        <p:txBody>
          <a:bodyPr/>
          <a:lstStyle/>
          <a:p>
            <a:fld id="{B821D073-41CF-41EC-8E9E-177A12A9D4F6}" type="slidenum">
              <a:rPr lang="en-US" smtClean="0"/>
              <a:pPr/>
              <a:t>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additive="base">
                                        <p:cTn id="7" dur="5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7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1747">
                                            <p:txEl>
                                              <p:pRg st="1" end="1"/>
                                            </p:txEl>
                                          </p:spTgt>
                                        </p:tgtEl>
                                        <p:attrNameLst>
                                          <p:attrName>style.visibility</p:attrName>
                                        </p:attrNameLst>
                                      </p:cBhvr>
                                      <p:to>
                                        <p:strVal val="visible"/>
                                      </p:to>
                                    </p:set>
                                    <p:animEffect transition="in" filter="fade">
                                      <p:cBhvr>
                                        <p:cTn id="13" dur="2000"/>
                                        <p:tgtEl>
                                          <p:spTgt spid="31747">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1747">
                                            <p:txEl>
                                              <p:pRg st="2" end="2"/>
                                            </p:txEl>
                                          </p:spTgt>
                                        </p:tgtEl>
                                        <p:attrNameLst>
                                          <p:attrName>style.visibility</p:attrName>
                                        </p:attrNameLst>
                                      </p:cBhvr>
                                      <p:to>
                                        <p:strVal val="visible"/>
                                      </p:to>
                                    </p:set>
                                    <p:animEffect transition="in" filter="fade">
                                      <p:cBhvr>
                                        <p:cTn id="18" dur="2000"/>
                                        <p:tgtEl>
                                          <p:spTgt spid="3174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1747">
                                            <p:txEl>
                                              <p:pRg st="3" end="3"/>
                                            </p:txEl>
                                          </p:spTgt>
                                        </p:tgtEl>
                                        <p:attrNameLst>
                                          <p:attrName>style.visibility</p:attrName>
                                        </p:attrNameLst>
                                      </p:cBhvr>
                                      <p:to>
                                        <p:strVal val="visible"/>
                                      </p:to>
                                    </p:set>
                                    <p:animEffect transition="in" filter="fade">
                                      <p:cBhvr>
                                        <p:cTn id="23" dur="2000"/>
                                        <p:tgtEl>
                                          <p:spTgt spid="31747">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747">
                                            <p:txEl>
                                              <p:pRg st="4" end="4"/>
                                            </p:txEl>
                                          </p:spTgt>
                                        </p:tgtEl>
                                        <p:attrNameLst>
                                          <p:attrName>style.visibility</p:attrName>
                                        </p:attrNameLst>
                                      </p:cBhvr>
                                      <p:to>
                                        <p:strVal val="visible"/>
                                      </p:to>
                                    </p:set>
                                    <p:animEffect transition="in" filter="fade">
                                      <p:cBhvr>
                                        <p:cTn id="28" dur="2000"/>
                                        <p:tgtEl>
                                          <p:spTgt spid="31747">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1747">
                                            <p:txEl>
                                              <p:pRg st="5" end="5"/>
                                            </p:txEl>
                                          </p:spTgt>
                                        </p:tgtEl>
                                        <p:attrNameLst>
                                          <p:attrName>style.visibility</p:attrName>
                                        </p:attrNameLst>
                                      </p:cBhvr>
                                      <p:to>
                                        <p:strVal val="visible"/>
                                      </p:to>
                                    </p:set>
                                    <p:anim calcmode="lin" valueType="num">
                                      <p:cBhvr additive="base">
                                        <p:cTn id="33" dur="500" fill="hold"/>
                                        <p:tgtEl>
                                          <p:spTgt spid="31747">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17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1747">
                                            <p:txEl>
                                              <p:pRg st="6" end="6"/>
                                            </p:txEl>
                                          </p:spTgt>
                                        </p:tgtEl>
                                        <p:attrNameLst>
                                          <p:attrName>style.visibility</p:attrName>
                                        </p:attrNameLst>
                                      </p:cBhvr>
                                      <p:to>
                                        <p:strVal val="visible"/>
                                      </p:to>
                                    </p:set>
                                    <p:anim calcmode="lin" valueType="num">
                                      <p:cBhvr additive="base">
                                        <p:cTn id="39" dur="500" fill="hold"/>
                                        <p:tgtEl>
                                          <p:spTgt spid="31747">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17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1747">
                                            <p:txEl>
                                              <p:pRg st="7" end="7"/>
                                            </p:txEl>
                                          </p:spTgt>
                                        </p:tgtEl>
                                        <p:attrNameLst>
                                          <p:attrName>style.visibility</p:attrName>
                                        </p:attrNameLst>
                                      </p:cBhvr>
                                      <p:to>
                                        <p:strVal val="visible"/>
                                      </p:to>
                                    </p:set>
                                    <p:anim calcmode="lin" valueType="num">
                                      <p:cBhvr additive="base">
                                        <p:cTn id="45" dur="500" fill="hold"/>
                                        <p:tgtEl>
                                          <p:spTgt spid="31747">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174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Medicine Use, Misuse, or Abuse?</a:t>
            </a:r>
            <a:endParaRPr lang="en-US" dirty="0"/>
          </a:p>
        </p:txBody>
      </p:sp>
      <p:sp>
        <p:nvSpPr>
          <p:cNvPr id="3" name="Content Placeholder 2"/>
          <p:cNvSpPr>
            <a:spLocks noGrp="1"/>
          </p:cNvSpPr>
          <p:nvPr>
            <p:ph idx="1"/>
          </p:nvPr>
        </p:nvSpPr>
        <p:spPr>
          <a:xfrm>
            <a:off x="381000" y="1524000"/>
            <a:ext cx="8229600" cy="4530725"/>
          </a:xfrm>
        </p:spPr>
        <p:txBody>
          <a:bodyPr/>
          <a:lstStyle/>
          <a:p>
            <a:pPr>
              <a:buNone/>
            </a:pPr>
            <a:r>
              <a:rPr lang="en-US" dirty="0" smtClean="0"/>
              <a:t>	</a:t>
            </a:r>
            <a:r>
              <a:rPr lang="en-US" dirty="0" smtClean="0">
                <a:solidFill>
                  <a:schemeClr val="accent1">
                    <a:lumMod val="40000"/>
                    <a:lumOff val="60000"/>
                  </a:schemeClr>
                </a:solidFill>
              </a:rPr>
              <a:t>8.</a:t>
            </a:r>
            <a:r>
              <a:rPr lang="en-US" dirty="0" smtClean="0"/>
              <a:t>	</a:t>
            </a:r>
            <a:r>
              <a:rPr lang="en-US" dirty="0" smtClean="0">
                <a:solidFill>
                  <a:srgbClr val="FFFF00"/>
                </a:solidFill>
              </a:rPr>
              <a:t>Mark was just cut from the basketball 	team.  He feels like his life is out of 	control.  He goes to the medicine 	cabinet where he knows there is some 	old medicine his father used for pain 	after his knee surgery.</a:t>
            </a:r>
          </a:p>
          <a:p>
            <a:pPr>
              <a:buNone/>
            </a:pPr>
            <a:endParaRPr lang="en-US" dirty="0" smtClean="0">
              <a:solidFill>
                <a:srgbClr val="FFFF00"/>
              </a:solidFill>
            </a:endParaRPr>
          </a:p>
          <a:p>
            <a:pPr>
              <a:buNone/>
            </a:pPr>
            <a:endParaRPr lang="en-US" dirty="0" smtClean="0">
              <a:solidFill>
                <a:srgbClr val="FFFF00"/>
              </a:solidFill>
            </a:endParaRPr>
          </a:p>
          <a:p>
            <a:pPr algn="ctr">
              <a:buNone/>
            </a:pPr>
            <a:r>
              <a:rPr lang="en-US" dirty="0" smtClean="0"/>
              <a:t>Medicine Abuse</a:t>
            </a:r>
            <a:endParaRPr lang="en-US" dirty="0"/>
          </a:p>
        </p:txBody>
      </p:sp>
      <p:sp>
        <p:nvSpPr>
          <p:cNvPr id="4" name="Slide Number Placeholder 3"/>
          <p:cNvSpPr>
            <a:spLocks noGrp="1"/>
          </p:cNvSpPr>
          <p:nvPr>
            <p:ph type="sldNum" sz="quarter" idx="12"/>
          </p:nvPr>
        </p:nvSpPr>
        <p:spPr/>
        <p:txBody>
          <a:bodyPr/>
          <a:lstStyle/>
          <a:p>
            <a:fld id="{B821D073-41CF-41EC-8E9E-177A12A9D4F6}" type="slidenum">
              <a:rPr lang="en-US" smtClean="0"/>
              <a:pPr/>
              <a:t>30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u="sng" dirty="0" smtClean="0"/>
              <a:t>Medicine Use, Misuse, or Abuse?</a:t>
            </a:r>
            <a:endParaRPr lang="en-US" u="sng" dirty="0"/>
          </a:p>
        </p:txBody>
      </p:sp>
      <p:sp>
        <p:nvSpPr>
          <p:cNvPr id="55299" name="Rectangle 3"/>
          <p:cNvSpPr>
            <a:spLocks noGrp="1" noChangeArrowheads="1"/>
          </p:cNvSpPr>
          <p:nvPr>
            <p:ph type="body" idx="1"/>
          </p:nvPr>
        </p:nvSpPr>
        <p:spPr/>
        <p:txBody>
          <a:bodyPr/>
          <a:lstStyle/>
          <a:p>
            <a:pPr marL="0" indent="0">
              <a:buNone/>
            </a:pPr>
            <a:r>
              <a:rPr lang="en-US" dirty="0" smtClean="0">
                <a:solidFill>
                  <a:srgbClr val="8293FF"/>
                </a:solidFill>
              </a:rPr>
              <a:t>9.</a:t>
            </a:r>
            <a:r>
              <a:rPr lang="en-US" dirty="0" smtClean="0">
                <a:solidFill>
                  <a:srgbClr val="FFFF00"/>
                </a:solidFill>
              </a:rPr>
              <a:t>	Jessica </a:t>
            </a:r>
            <a:r>
              <a:rPr lang="en-US" dirty="0">
                <a:solidFill>
                  <a:srgbClr val="FFFF00"/>
                </a:solidFill>
              </a:rPr>
              <a:t>sprained her ankle.  Her doctor </a:t>
            </a:r>
            <a:r>
              <a:rPr lang="en-US" dirty="0" smtClean="0">
                <a:solidFill>
                  <a:srgbClr val="FFFF00"/>
                </a:solidFill>
              </a:rPr>
              <a:t>	prescribes </a:t>
            </a:r>
            <a:r>
              <a:rPr lang="en-US" dirty="0">
                <a:solidFill>
                  <a:srgbClr val="FFFF00"/>
                </a:solidFill>
              </a:rPr>
              <a:t>ibuprofen to her to take </a:t>
            </a:r>
            <a:r>
              <a:rPr lang="en-US" dirty="0" smtClean="0">
                <a:solidFill>
                  <a:srgbClr val="FFFF00"/>
                </a:solidFill>
              </a:rPr>
              <a:t>	away </a:t>
            </a:r>
            <a:r>
              <a:rPr lang="en-US" dirty="0">
                <a:solidFill>
                  <a:srgbClr val="FFFF00"/>
                </a:solidFill>
              </a:rPr>
              <a:t>the pain.  After taking the </a:t>
            </a:r>
            <a:r>
              <a:rPr lang="en-US" dirty="0" smtClean="0">
                <a:solidFill>
                  <a:srgbClr val="FFFF00"/>
                </a:solidFill>
              </a:rPr>
              <a:t>	medicine</a:t>
            </a:r>
            <a:r>
              <a:rPr lang="en-US" dirty="0">
                <a:solidFill>
                  <a:srgbClr val="FFFF00"/>
                </a:solidFill>
              </a:rPr>
              <a:t>, Jessica breaks out in hives </a:t>
            </a:r>
            <a:r>
              <a:rPr lang="en-US" dirty="0" smtClean="0">
                <a:solidFill>
                  <a:srgbClr val="FFFF00"/>
                </a:solidFill>
              </a:rPr>
              <a:t>	all </a:t>
            </a:r>
            <a:r>
              <a:rPr lang="en-US" dirty="0">
                <a:solidFill>
                  <a:srgbClr val="FFFF00"/>
                </a:solidFill>
              </a:rPr>
              <a:t>over her body.  Jessica stops taking </a:t>
            </a:r>
            <a:r>
              <a:rPr lang="en-US" dirty="0" smtClean="0">
                <a:solidFill>
                  <a:srgbClr val="FFFF00"/>
                </a:solidFill>
              </a:rPr>
              <a:t>	the </a:t>
            </a:r>
            <a:r>
              <a:rPr lang="en-US" dirty="0">
                <a:solidFill>
                  <a:srgbClr val="FFFF00"/>
                </a:solidFill>
              </a:rPr>
              <a:t>medicine and calls </a:t>
            </a:r>
            <a:r>
              <a:rPr lang="en-US" dirty="0" smtClean="0">
                <a:solidFill>
                  <a:srgbClr val="FFFF00"/>
                </a:solidFill>
              </a:rPr>
              <a:t>her doctor.</a:t>
            </a:r>
            <a:endParaRPr lang="en-US" dirty="0">
              <a:solidFill>
                <a:srgbClr val="FFFF00"/>
              </a:solidFill>
            </a:endParaRPr>
          </a:p>
          <a:p>
            <a:pPr marL="609600" indent="-609600">
              <a:buFont typeface="Wingdings" pitchFamily="2" charset="2"/>
              <a:buNone/>
            </a:pPr>
            <a:endParaRPr lang="en-US" dirty="0">
              <a:solidFill>
                <a:srgbClr val="FFFF00"/>
              </a:solidFill>
            </a:endParaRPr>
          </a:p>
          <a:p>
            <a:pPr marL="609600" indent="-609600" algn="ctr">
              <a:buFont typeface="Wingdings" pitchFamily="2" charset="2"/>
              <a:buNone/>
            </a:pPr>
            <a:r>
              <a:rPr lang="en-US" dirty="0">
                <a:solidFill>
                  <a:schemeClr val="tx2"/>
                </a:solidFill>
              </a:rPr>
              <a:t>Medicine Use</a:t>
            </a:r>
          </a:p>
          <a:p>
            <a:pPr marL="609600" indent="-609600">
              <a:buFont typeface="Wingdings" pitchFamily="2" charset="2"/>
              <a:buNone/>
            </a:pPr>
            <a:endParaRPr lang="en-US" dirty="0">
              <a:solidFill>
                <a:srgbClr val="FFFF00"/>
              </a:solidFill>
            </a:endParaRPr>
          </a:p>
        </p:txBody>
      </p:sp>
      <p:sp>
        <p:nvSpPr>
          <p:cNvPr id="2" name="Slide Number Placeholder 1"/>
          <p:cNvSpPr>
            <a:spLocks noGrp="1"/>
          </p:cNvSpPr>
          <p:nvPr>
            <p:ph type="sldNum" sz="quarter" idx="12"/>
          </p:nvPr>
        </p:nvSpPr>
        <p:spPr/>
        <p:txBody>
          <a:bodyPr/>
          <a:lstStyle/>
          <a:p>
            <a:fld id="{B821D073-41CF-41EC-8E9E-177A12A9D4F6}" type="slidenum">
              <a:rPr lang="en-US" smtClean="0"/>
              <a:pPr/>
              <a:t>31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 calcmode="lin" valueType="num">
                                      <p:cBhvr additive="base">
                                        <p:cTn id="7" dur="500" fill="hold"/>
                                        <p:tgtEl>
                                          <p:spTgt spid="552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52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5299">
                                            <p:txEl>
                                              <p:pRg st="2" end="2"/>
                                            </p:txEl>
                                          </p:spTgt>
                                        </p:tgtEl>
                                        <p:attrNameLst>
                                          <p:attrName>style.visibility</p:attrName>
                                        </p:attrNameLst>
                                      </p:cBhvr>
                                      <p:to>
                                        <p:strVal val="visible"/>
                                      </p:to>
                                    </p:set>
                                    <p:animEffect transition="in" filter="fade">
                                      <p:cBhvr>
                                        <p:cTn id="13" dur="2000"/>
                                        <p:tgtEl>
                                          <p:spTgt spid="552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u="sng" dirty="0" smtClean="0"/>
              <a:t>Medicine Use, Misuse, or Abuse?</a:t>
            </a:r>
            <a:endParaRPr lang="en-US" u="sng" dirty="0"/>
          </a:p>
        </p:txBody>
      </p:sp>
      <p:sp>
        <p:nvSpPr>
          <p:cNvPr id="51203" name="Rectangle 3"/>
          <p:cNvSpPr>
            <a:spLocks noGrp="1" noChangeArrowheads="1"/>
          </p:cNvSpPr>
          <p:nvPr>
            <p:ph type="body" idx="1"/>
          </p:nvPr>
        </p:nvSpPr>
        <p:spPr>
          <a:xfrm>
            <a:off x="457200" y="1600200"/>
            <a:ext cx="8229600" cy="4876800"/>
          </a:xfrm>
        </p:spPr>
        <p:txBody>
          <a:bodyPr/>
          <a:lstStyle/>
          <a:p>
            <a:pPr marL="0" indent="0">
              <a:lnSpc>
                <a:spcPct val="90000"/>
              </a:lnSpc>
              <a:buNone/>
            </a:pPr>
            <a:r>
              <a:rPr lang="en-US" dirty="0" smtClean="0">
                <a:solidFill>
                  <a:srgbClr val="8293FF"/>
                </a:solidFill>
              </a:rPr>
              <a:t>10.</a:t>
            </a:r>
            <a:r>
              <a:rPr lang="en-US" dirty="0" smtClean="0">
                <a:solidFill>
                  <a:srgbClr val="FFFF00"/>
                </a:solidFill>
              </a:rPr>
              <a:t>	Joe is the star linemen for the football 	team.  Joe takes medication for his 	diabetes.  Joe’s girlfriend Kelly is a 	cheerleader and also takes medication 	for diabetes.  One day Kelly forgets to 	take her medication.  Joe says, “I have 	the same medication.”  Kelly then takes 	the medication.</a:t>
            </a:r>
          </a:p>
          <a:p>
            <a:pPr marL="609600" indent="-609600">
              <a:lnSpc>
                <a:spcPct val="90000"/>
              </a:lnSpc>
              <a:buFont typeface="Wingdings" pitchFamily="2" charset="2"/>
              <a:buNone/>
            </a:pPr>
            <a:endParaRPr lang="en-US" dirty="0">
              <a:solidFill>
                <a:srgbClr val="FFFF00"/>
              </a:solidFill>
            </a:endParaRPr>
          </a:p>
          <a:p>
            <a:pPr marL="609600" indent="-609600" algn="ctr">
              <a:lnSpc>
                <a:spcPct val="90000"/>
              </a:lnSpc>
              <a:buFont typeface="Wingdings" pitchFamily="2" charset="2"/>
              <a:buNone/>
            </a:pPr>
            <a:r>
              <a:rPr lang="en-US" dirty="0">
                <a:solidFill>
                  <a:schemeClr val="tx2"/>
                </a:solidFill>
                <a:hlinkClick r:id="rId2"/>
              </a:rPr>
              <a:t>M</a:t>
            </a:r>
            <a:r>
              <a:rPr lang="en-US" dirty="0" smtClean="0">
                <a:solidFill>
                  <a:schemeClr val="tx2"/>
                </a:solidFill>
                <a:hlinkClick r:id="rId2"/>
              </a:rPr>
              <a:t>isuse</a:t>
            </a:r>
            <a:endParaRPr lang="en-US" dirty="0">
              <a:solidFill>
                <a:schemeClr val="tx2"/>
              </a:solidFill>
            </a:endParaRPr>
          </a:p>
          <a:p>
            <a:pPr marL="609600" indent="-609600">
              <a:lnSpc>
                <a:spcPct val="90000"/>
              </a:lnSpc>
              <a:buFont typeface="Wingdings" pitchFamily="2" charset="2"/>
              <a:buNone/>
            </a:pPr>
            <a:endParaRPr lang="en-US" dirty="0">
              <a:solidFill>
                <a:srgbClr val="FFFF00"/>
              </a:solidFill>
            </a:endParaRPr>
          </a:p>
        </p:txBody>
      </p:sp>
      <p:sp>
        <p:nvSpPr>
          <p:cNvPr id="2" name="Slide Number Placeholder 1"/>
          <p:cNvSpPr>
            <a:spLocks noGrp="1"/>
          </p:cNvSpPr>
          <p:nvPr>
            <p:ph type="sldNum" sz="quarter" idx="12"/>
          </p:nvPr>
        </p:nvSpPr>
        <p:spPr/>
        <p:txBody>
          <a:bodyPr/>
          <a:lstStyle/>
          <a:p>
            <a:fld id="{B821D073-41CF-41EC-8E9E-177A12A9D4F6}" type="slidenum">
              <a:rPr lang="en-US" smtClean="0"/>
              <a:pPr/>
              <a:t>32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additive="base">
                                        <p:cTn id="7" dur="500" fill="hold"/>
                                        <p:tgtEl>
                                          <p:spTgt spid="512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03">
                                            <p:txEl>
                                              <p:pRg st="2" end="2"/>
                                            </p:txEl>
                                          </p:spTgt>
                                        </p:tgtEl>
                                        <p:attrNameLst>
                                          <p:attrName>style.visibility</p:attrName>
                                        </p:attrNameLst>
                                      </p:cBhvr>
                                      <p:to>
                                        <p:strVal val="visible"/>
                                      </p:to>
                                    </p:set>
                                    <p:anim calcmode="lin" valueType="num">
                                      <p:cBhvr additive="base">
                                        <p:cTn id="13" dur="500" fill="hold"/>
                                        <p:tgtEl>
                                          <p:spTgt spid="5120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0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dirty="0"/>
              <a:t>Releasing Drugs to the Public</a:t>
            </a:r>
          </a:p>
        </p:txBody>
      </p:sp>
      <p:sp>
        <p:nvSpPr>
          <p:cNvPr id="33795" name="Rectangle 3"/>
          <p:cNvSpPr>
            <a:spLocks noGrp="1" noChangeArrowheads="1"/>
          </p:cNvSpPr>
          <p:nvPr>
            <p:ph type="body" idx="1"/>
          </p:nvPr>
        </p:nvSpPr>
        <p:spPr/>
        <p:txBody>
          <a:bodyPr/>
          <a:lstStyle/>
          <a:p>
            <a:pPr>
              <a:lnSpc>
                <a:spcPct val="90000"/>
              </a:lnSpc>
              <a:buFont typeface="Wingdings" pitchFamily="2" charset="2"/>
              <a:buNone/>
            </a:pPr>
            <a:r>
              <a:rPr lang="en-US" sz="2800" dirty="0"/>
              <a:t>The FDA determines how medicines are released to the </a:t>
            </a:r>
            <a:r>
              <a:rPr lang="en-US" sz="2800" dirty="0" smtClean="0"/>
              <a:t>public.</a:t>
            </a:r>
            <a:endParaRPr lang="en-US" sz="2800" dirty="0"/>
          </a:p>
          <a:p>
            <a:pPr>
              <a:lnSpc>
                <a:spcPct val="90000"/>
              </a:lnSpc>
              <a:buFont typeface="Wingdings" pitchFamily="2" charset="2"/>
              <a:buNone/>
            </a:pPr>
            <a:r>
              <a:rPr lang="en-US" sz="2800" b="1" dirty="0">
                <a:solidFill>
                  <a:srgbClr val="FFFF00"/>
                </a:solidFill>
              </a:rPr>
              <a:t>	Prescription Medicines –</a:t>
            </a:r>
          </a:p>
          <a:p>
            <a:pPr>
              <a:lnSpc>
                <a:spcPct val="90000"/>
              </a:lnSpc>
              <a:buFont typeface="Wingdings" pitchFamily="2" charset="2"/>
              <a:buNone/>
            </a:pPr>
            <a:r>
              <a:rPr lang="en-US" sz="2800" dirty="0">
                <a:solidFill>
                  <a:srgbClr val="FFFF00"/>
                </a:solidFill>
              </a:rPr>
              <a:t>		Medicines that cannot be used safely without 	the written approval of a licensed </a:t>
            </a:r>
            <a:r>
              <a:rPr lang="en-US" sz="2800" dirty="0" smtClean="0">
                <a:solidFill>
                  <a:srgbClr val="FFFF00"/>
                </a:solidFill>
              </a:rPr>
              <a:t>physician.</a:t>
            </a:r>
            <a:endParaRPr lang="en-US" sz="2800" dirty="0">
              <a:solidFill>
                <a:srgbClr val="FFFF00"/>
              </a:solidFill>
            </a:endParaRPr>
          </a:p>
          <a:p>
            <a:pPr>
              <a:lnSpc>
                <a:spcPct val="90000"/>
              </a:lnSpc>
              <a:buFont typeface="Wingdings" pitchFamily="2" charset="2"/>
              <a:buNone/>
            </a:pPr>
            <a:r>
              <a:rPr lang="en-US" sz="2800" b="1" dirty="0">
                <a:solidFill>
                  <a:srgbClr val="FFFF00"/>
                </a:solidFill>
              </a:rPr>
              <a:t>	Over-the-Counter Medicines (OTC) –</a:t>
            </a:r>
          </a:p>
          <a:p>
            <a:pPr>
              <a:lnSpc>
                <a:spcPct val="90000"/>
              </a:lnSpc>
              <a:buFont typeface="Wingdings" pitchFamily="2" charset="2"/>
              <a:buNone/>
            </a:pPr>
            <a:r>
              <a:rPr lang="en-US" sz="2800" dirty="0">
                <a:solidFill>
                  <a:srgbClr val="FFFF00"/>
                </a:solidFill>
              </a:rPr>
              <a:t>		Medicines you can buy without a doctor’s 	</a:t>
            </a:r>
            <a:r>
              <a:rPr lang="en-US" sz="2800" dirty="0" smtClean="0">
                <a:solidFill>
                  <a:srgbClr val="FFFF00"/>
                </a:solidFill>
              </a:rPr>
              <a:t>prescription.</a:t>
            </a:r>
            <a:endParaRPr lang="en-US" sz="2800" dirty="0">
              <a:solidFill>
                <a:srgbClr val="FFFF00"/>
              </a:solidFill>
            </a:endParaRPr>
          </a:p>
          <a:p>
            <a:pPr>
              <a:lnSpc>
                <a:spcPct val="90000"/>
              </a:lnSpc>
              <a:buFont typeface="Wingdings" pitchFamily="2" charset="2"/>
              <a:buNone/>
            </a:pPr>
            <a:r>
              <a:rPr lang="en-US" sz="2800" dirty="0"/>
              <a:t>		</a:t>
            </a:r>
            <a:r>
              <a:rPr lang="en-US" sz="2800" dirty="0" smtClean="0"/>
              <a:t>Prescription &amp; OTC </a:t>
            </a:r>
            <a:r>
              <a:rPr lang="en-US" sz="2800" dirty="0"/>
              <a:t>can still be harmful if not </a:t>
            </a:r>
            <a:r>
              <a:rPr lang="en-US" sz="2800" dirty="0" smtClean="0"/>
              <a:t>	used </a:t>
            </a:r>
            <a:r>
              <a:rPr lang="en-US" sz="2800" dirty="0"/>
              <a:t>as </a:t>
            </a:r>
            <a:r>
              <a:rPr lang="en-US" sz="2800" dirty="0" smtClean="0"/>
              <a:t>directed.</a:t>
            </a:r>
            <a:endParaRPr lang="en-US" sz="2800" dirty="0"/>
          </a:p>
        </p:txBody>
      </p:sp>
      <p:sp>
        <p:nvSpPr>
          <p:cNvPr id="2" name="Slide Number Placeholder 1"/>
          <p:cNvSpPr>
            <a:spLocks noGrp="1"/>
          </p:cNvSpPr>
          <p:nvPr>
            <p:ph type="sldNum" sz="quarter" idx="12"/>
          </p:nvPr>
        </p:nvSpPr>
        <p:spPr/>
        <p:txBody>
          <a:bodyPr/>
          <a:lstStyle/>
          <a:p>
            <a:fld id="{B821D073-41CF-41EC-8E9E-177A12A9D4F6}" type="slidenum">
              <a:rPr lang="en-US" smtClean="0"/>
              <a:pPr/>
              <a:t>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additive="base">
                                        <p:cTn id="7" dur="5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795">
                                            <p:txEl>
                                              <p:pRg st="1" end="1"/>
                                            </p:txEl>
                                          </p:spTgt>
                                        </p:tgtEl>
                                        <p:attrNameLst>
                                          <p:attrName>style.visibility</p:attrName>
                                        </p:attrNameLst>
                                      </p:cBhvr>
                                      <p:to>
                                        <p:strVal val="visible"/>
                                      </p:to>
                                    </p:set>
                                    <p:anim calcmode="lin" valueType="num">
                                      <p:cBhvr additive="base">
                                        <p:cTn id="13" dur="500" fill="hold"/>
                                        <p:tgtEl>
                                          <p:spTgt spid="337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7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3795">
                                            <p:txEl>
                                              <p:pRg st="2" end="2"/>
                                            </p:txEl>
                                          </p:spTgt>
                                        </p:tgtEl>
                                        <p:attrNameLst>
                                          <p:attrName>style.visibility</p:attrName>
                                        </p:attrNameLst>
                                      </p:cBhvr>
                                      <p:to>
                                        <p:strVal val="visible"/>
                                      </p:to>
                                    </p:set>
                                    <p:animEffect transition="in" filter="fade">
                                      <p:cBhvr>
                                        <p:cTn id="19" dur="2000"/>
                                        <p:tgtEl>
                                          <p:spTgt spid="3379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3795">
                                            <p:txEl>
                                              <p:pRg st="3" end="3"/>
                                            </p:txEl>
                                          </p:spTgt>
                                        </p:tgtEl>
                                        <p:attrNameLst>
                                          <p:attrName>style.visibility</p:attrName>
                                        </p:attrNameLst>
                                      </p:cBhvr>
                                      <p:to>
                                        <p:strVal val="visible"/>
                                      </p:to>
                                    </p:set>
                                    <p:anim calcmode="lin" valueType="num">
                                      <p:cBhvr additive="base">
                                        <p:cTn id="24" dur="500" fill="hold"/>
                                        <p:tgtEl>
                                          <p:spTgt spid="33795">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37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3795">
                                            <p:txEl>
                                              <p:pRg st="4" end="4"/>
                                            </p:txEl>
                                          </p:spTgt>
                                        </p:tgtEl>
                                        <p:attrNameLst>
                                          <p:attrName>style.visibility</p:attrName>
                                        </p:attrNameLst>
                                      </p:cBhvr>
                                      <p:to>
                                        <p:strVal val="visible"/>
                                      </p:to>
                                    </p:set>
                                    <p:animEffect transition="in" filter="fade">
                                      <p:cBhvr>
                                        <p:cTn id="30" dur="2000"/>
                                        <p:tgtEl>
                                          <p:spTgt spid="3379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33795">
                                            <p:txEl>
                                              <p:pRg st="5" end="5"/>
                                            </p:txEl>
                                          </p:spTgt>
                                        </p:tgtEl>
                                        <p:attrNameLst>
                                          <p:attrName>style.visibility</p:attrName>
                                        </p:attrNameLst>
                                      </p:cBhvr>
                                      <p:to>
                                        <p:strVal val="visible"/>
                                      </p:to>
                                    </p:set>
                                    <p:anim calcmode="lin" valueType="num">
                                      <p:cBhvr>
                                        <p:cTn id="35" dur="1000" fill="hold"/>
                                        <p:tgtEl>
                                          <p:spTgt spid="33795">
                                            <p:txEl>
                                              <p:pRg st="5" end="5"/>
                                            </p:txEl>
                                          </p:spTgt>
                                        </p:tgtEl>
                                        <p:attrNameLst>
                                          <p:attrName>ppt_w</p:attrName>
                                        </p:attrNameLst>
                                      </p:cBhvr>
                                      <p:tavLst>
                                        <p:tav tm="0">
                                          <p:val>
                                            <p:fltVal val="0"/>
                                          </p:val>
                                        </p:tav>
                                        <p:tav tm="100000">
                                          <p:val>
                                            <p:strVal val="#ppt_w"/>
                                          </p:val>
                                        </p:tav>
                                      </p:tavLst>
                                    </p:anim>
                                    <p:anim calcmode="lin" valueType="num">
                                      <p:cBhvr>
                                        <p:cTn id="36" dur="1000" fill="hold"/>
                                        <p:tgtEl>
                                          <p:spTgt spid="33795">
                                            <p:txEl>
                                              <p:pRg st="5" end="5"/>
                                            </p:txEl>
                                          </p:spTgt>
                                        </p:tgtEl>
                                        <p:attrNameLst>
                                          <p:attrName>ppt_h</p:attrName>
                                        </p:attrNameLst>
                                      </p:cBhvr>
                                      <p:tavLst>
                                        <p:tav tm="0">
                                          <p:val>
                                            <p:fltVal val="0"/>
                                          </p:val>
                                        </p:tav>
                                        <p:tav tm="100000">
                                          <p:val>
                                            <p:strVal val="#ppt_h"/>
                                          </p:val>
                                        </p:tav>
                                      </p:tavLst>
                                    </p:anim>
                                    <p:anim calcmode="lin" valueType="num">
                                      <p:cBhvr>
                                        <p:cTn id="37" dur="1000" fill="hold"/>
                                        <p:tgtEl>
                                          <p:spTgt spid="3379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3795">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z="4000"/>
              <a:t>What is Medicine Misuse?</a:t>
            </a:r>
          </a:p>
        </p:txBody>
      </p:sp>
      <p:sp>
        <p:nvSpPr>
          <p:cNvPr id="28675" name="Rectangle 3"/>
          <p:cNvSpPr>
            <a:spLocks noGrp="1" noChangeArrowheads="1"/>
          </p:cNvSpPr>
          <p:nvPr>
            <p:ph type="body" idx="1"/>
          </p:nvPr>
        </p:nvSpPr>
        <p:spPr/>
        <p:txBody>
          <a:bodyPr/>
          <a:lstStyle/>
          <a:p>
            <a:pPr>
              <a:lnSpc>
                <a:spcPct val="90000"/>
              </a:lnSpc>
              <a:buFont typeface="Wingdings" pitchFamily="2" charset="2"/>
              <a:buNone/>
            </a:pPr>
            <a:r>
              <a:rPr lang="en-US" sz="2800" dirty="0">
                <a:solidFill>
                  <a:srgbClr val="FFFF00"/>
                </a:solidFill>
              </a:rPr>
              <a:t>	Medicine Misuse -</a:t>
            </a:r>
          </a:p>
          <a:p>
            <a:pPr>
              <a:lnSpc>
                <a:spcPct val="90000"/>
              </a:lnSpc>
              <a:buFont typeface="Wingdings" pitchFamily="2" charset="2"/>
              <a:buNone/>
            </a:pPr>
            <a:r>
              <a:rPr lang="en-US" sz="2800" dirty="0">
                <a:solidFill>
                  <a:srgbClr val="FFFF00"/>
                </a:solidFill>
              </a:rPr>
              <a:t>		Using a medicine in a way other than the one 	</a:t>
            </a:r>
            <a:r>
              <a:rPr lang="en-US" sz="2800" dirty="0" smtClean="0">
                <a:solidFill>
                  <a:srgbClr val="FFFF00"/>
                </a:solidFill>
              </a:rPr>
              <a:t>intended.</a:t>
            </a:r>
            <a:endParaRPr lang="en-US" sz="2800" dirty="0">
              <a:solidFill>
                <a:srgbClr val="FFFF00"/>
              </a:solidFill>
            </a:endParaRPr>
          </a:p>
          <a:p>
            <a:pPr>
              <a:lnSpc>
                <a:spcPct val="90000"/>
              </a:lnSpc>
              <a:buFont typeface="Wingdings" pitchFamily="2" charset="2"/>
              <a:buNone/>
            </a:pPr>
            <a:r>
              <a:rPr lang="en-US" sz="2400" dirty="0"/>
              <a:t>Examples:</a:t>
            </a:r>
          </a:p>
          <a:p>
            <a:pPr lvl="1">
              <a:lnSpc>
                <a:spcPct val="90000"/>
              </a:lnSpc>
              <a:buFont typeface="Wingdings" pitchFamily="2" charset="2"/>
              <a:buChar char="Ø"/>
            </a:pPr>
            <a:r>
              <a:rPr lang="en-US" sz="2400" dirty="0"/>
              <a:t>Taking too much or too little of a medicine</a:t>
            </a:r>
          </a:p>
          <a:p>
            <a:pPr lvl="1">
              <a:lnSpc>
                <a:spcPct val="90000"/>
              </a:lnSpc>
              <a:buFont typeface="Wingdings" pitchFamily="2" charset="2"/>
              <a:buChar char="Ø"/>
            </a:pPr>
            <a:r>
              <a:rPr lang="en-US" sz="2400" dirty="0"/>
              <a:t>Taking someone else’s medicine</a:t>
            </a:r>
          </a:p>
          <a:p>
            <a:pPr lvl="1">
              <a:lnSpc>
                <a:spcPct val="90000"/>
              </a:lnSpc>
              <a:buFont typeface="Wingdings" pitchFamily="2" charset="2"/>
              <a:buChar char="Ø"/>
            </a:pPr>
            <a:r>
              <a:rPr lang="en-US" sz="2400" dirty="0"/>
              <a:t>Giving your prescription medicine to someone else</a:t>
            </a:r>
          </a:p>
          <a:p>
            <a:pPr lvl="1">
              <a:lnSpc>
                <a:spcPct val="90000"/>
              </a:lnSpc>
              <a:buFont typeface="Wingdings" pitchFamily="2" charset="2"/>
              <a:buChar char="Ø"/>
            </a:pPr>
            <a:r>
              <a:rPr lang="en-US" sz="2400" dirty="0"/>
              <a:t>Discontinuing use of medicine without informing doctor</a:t>
            </a:r>
          </a:p>
          <a:p>
            <a:pPr lvl="1">
              <a:lnSpc>
                <a:spcPct val="90000"/>
              </a:lnSpc>
              <a:buFont typeface="Wingdings" pitchFamily="2" charset="2"/>
              <a:buChar char="Ø"/>
            </a:pPr>
            <a:r>
              <a:rPr lang="en-US" sz="2400" dirty="0"/>
              <a:t>Taking a medicine for longer period than prescribed</a:t>
            </a:r>
          </a:p>
          <a:p>
            <a:pPr lvl="1">
              <a:lnSpc>
                <a:spcPct val="90000"/>
              </a:lnSpc>
              <a:buFont typeface="Wingdings" pitchFamily="2" charset="2"/>
              <a:buChar char="Ø"/>
            </a:pPr>
            <a:r>
              <a:rPr lang="en-US" sz="2400" dirty="0"/>
              <a:t>Mixing Medicines</a:t>
            </a:r>
          </a:p>
        </p:txBody>
      </p:sp>
      <p:sp>
        <p:nvSpPr>
          <p:cNvPr id="2" name="Slide Number Placeholder 1"/>
          <p:cNvSpPr>
            <a:spLocks noGrp="1"/>
          </p:cNvSpPr>
          <p:nvPr>
            <p:ph type="sldNum" sz="quarter" idx="12"/>
          </p:nvPr>
        </p:nvSpPr>
        <p:spPr/>
        <p:txBody>
          <a:bodyPr/>
          <a:lstStyle/>
          <a:p>
            <a:fld id="{B821D073-41CF-41EC-8E9E-177A12A9D4F6}" type="slidenum">
              <a:rPr lang="en-US" smtClean="0"/>
              <a:pPr/>
              <a:t>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675">
                                            <p:txEl>
                                              <p:pRg st="1" end="1"/>
                                            </p:txEl>
                                          </p:spTgt>
                                        </p:tgtEl>
                                        <p:attrNameLst>
                                          <p:attrName>style.visibility</p:attrName>
                                        </p:attrNameLst>
                                      </p:cBhvr>
                                      <p:to>
                                        <p:strVal val="visible"/>
                                      </p:to>
                                    </p:set>
                                    <p:anim calcmode="lin" valueType="num">
                                      <p:cBhvr additive="base">
                                        <p:cTn id="13" dur="5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6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675">
                                            <p:txEl>
                                              <p:pRg st="2" end="2"/>
                                            </p:txEl>
                                          </p:spTgt>
                                        </p:tgtEl>
                                        <p:attrNameLst>
                                          <p:attrName>style.visibility</p:attrName>
                                        </p:attrNameLst>
                                      </p:cBhvr>
                                      <p:to>
                                        <p:strVal val="visible"/>
                                      </p:to>
                                    </p:set>
                                    <p:anim calcmode="lin" valueType="num">
                                      <p:cBhvr additive="base">
                                        <p:cTn id="19" dur="500" fill="hold"/>
                                        <p:tgtEl>
                                          <p:spTgt spid="286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6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8675">
                                            <p:txEl>
                                              <p:pRg st="3" end="3"/>
                                            </p:txEl>
                                          </p:spTgt>
                                        </p:tgtEl>
                                        <p:attrNameLst>
                                          <p:attrName>style.visibility</p:attrName>
                                        </p:attrNameLst>
                                      </p:cBhvr>
                                      <p:to>
                                        <p:strVal val="visible"/>
                                      </p:to>
                                    </p:set>
                                    <p:animEffect transition="in" filter="fade">
                                      <p:cBhvr>
                                        <p:cTn id="25" dur="2000"/>
                                        <p:tgtEl>
                                          <p:spTgt spid="2867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8675">
                                            <p:txEl>
                                              <p:pRg st="4" end="4"/>
                                            </p:txEl>
                                          </p:spTgt>
                                        </p:tgtEl>
                                        <p:attrNameLst>
                                          <p:attrName>style.visibility</p:attrName>
                                        </p:attrNameLst>
                                      </p:cBhvr>
                                      <p:to>
                                        <p:strVal val="visible"/>
                                      </p:to>
                                    </p:set>
                                    <p:animEffect transition="in" filter="fade">
                                      <p:cBhvr>
                                        <p:cTn id="30" dur="2000"/>
                                        <p:tgtEl>
                                          <p:spTgt spid="2867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8675">
                                            <p:txEl>
                                              <p:pRg st="5" end="5"/>
                                            </p:txEl>
                                          </p:spTgt>
                                        </p:tgtEl>
                                        <p:attrNameLst>
                                          <p:attrName>style.visibility</p:attrName>
                                        </p:attrNameLst>
                                      </p:cBhvr>
                                      <p:to>
                                        <p:strVal val="visible"/>
                                      </p:to>
                                    </p:set>
                                    <p:animEffect transition="in" filter="fade">
                                      <p:cBhvr>
                                        <p:cTn id="35" dur="2000"/>
                                        <p:tgtEl>
                                          <p:spTgt spid="28675">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8675">
                                            <p:txEl>
                                              <p:pRg st="6" end="6"/>
                                            </p:txEl>
                                          </p:spTgt>
                                        </p:tgtEl>
                                        <p:attrNameLst>
                                          <p:attrName>style.visibility</p:attrName>
                                        </p:attrNameLst>
                                      </p:cBhvr>
                                      <p:to>
                                        <p:strVal val="visible"/>
                                      </p:to>
                                    </p:set>
                                    <p:animEffect transition="in" filter="fade">
                                      <p:cBhvr>
                                        <p:cTn id="40" dur="2000"/>
                                        <p:tgtEl>
                                          <p:spTgt spid="28675">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8675">
                                            <p:txEl>
                                              <p:pRg st="7" end="7"/>
                                            </p:txEl>
                                          </p:spTgt>
                                        </p:tgtEl>
                                        <p:attrNameLst>
                                          <p:attrName>style.visibility</p:attrName>
                                        </p:attrNameLst>
                                      </p:cBhvr>
                                      <p:to>
                                        <p:strVal val="visible"/>
                                      </p:to>
                                    </p:set>
                                    <p:animEffect transition="in" filter="fade">
                                      <p:cBhvr>
                                        <p:cTn id="45" dur="2000"/>
                                        <p:tgtEl>
                                          <p:spTgt spid="28675">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8675">
                                            <p:txEl>
                                              <p:pRg st="8" end="8"/>
                                            </p:txEl>
                                          </p:spTgt>
                                        </p:tgtEl>
                                        <p:attrNameLst>
                                          <p:attrName>style.visibility</p:attrName>
                                        </p:attrNameLst>
                                      </p:cBhvr>
                                      <p:to>
                                        <p:strVal val="visible"/>
                                      </p:to>
                                    </p:set>
                                    <p:animEffect transition="in" filter="fade">
                                      <p:cBhvr>
                                        <p:cTn id="50" dur="2000"/>
                                        <p:tgtEl>
                                          <p:spTgt spid="2867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t>What is medicine abuse?</a:t>
            </a:r>
          </a:p>
        </p:txBody>
      </p:sp>
      <p:sp>
        <p:nvSpPr>
          <p:cNvPr id="60419" name="Rectangle 3"/>
          <p:cNvSpPr>
            <a:spLocks noGrp="1" noChangeArrowheads="1"/>
          </p:cNvSpPr>
          <p:nvPr>
            <p:ph type="body" idx="1"/>
          </p:nvPr>
        </p:nvSpPr>
        <p:spPr/>
        <p:txBody>
          <a:bodyPr/>
          <a:lstStyle/>
          <a:p>
            <a:pPr>
              <a:buFont typeface="Wingdings" pitchFamily="2" charset="2"/>
              <a:buNone/>
            </a:pPr>
            <a:r>
              <a:rPr lang="en-US" dirty="0">
                <a:solidFill>
                  <a:srgbClr val="FFFF00"/>
                </a:solidFill>
              </a:rPr>
              <a:t>Medicine abuse – </a:t>
            </a:r>
          </a:p>
          <a:p>
            <a:pPr>
              <a:buFont typeface="Wingdings" pitchFamily="2" charset="2"/>
              <a:buNone/>
            </a:pPr>
            <a:r>
              <a:rPr lang="en-US" dirty="0">
                <a:solidFill>
                  <a:srgbClr val="FFFF00"/>
                </a:solidFill>
              </a:rPr>
              <a:t>		</a:t>
            </a:r>
            <a:r>
              <a:rPr lang="en-US" dirty="0" smtClean="0">
                <a:solidFill>
                  <a:srgbClr val="FFFF00"/>
                </a:solidFill>
              </a:rPr>
              <a:t>Intentionally taking medication for 	nonmedical reasons.</a:t>
            </a:r>
            <a:endParaRPr lang="en-US" dirty="0">
              <a:solidFill>
                <a:srgbClr val="FFFF00"/>
              </a:solidFill>
            </a:endParaRPr>
          </a:p>
        </p:txBody>
      </p:sp>
      <p:pic>
        <p:nvPicPr>
          <p:cNvPr id="60420" name="Picture 4" descr="pills"/>
          <p:cNvPicPr>
            <a:picLocks noChangeAspect="1" noChangeArrowheads="1"/>
          </p:cNvPicPr>
          <p:nvPr/>
        </p:nvPicPr>
        <p:blipFill>
          <a:blip r:embed="rId2" cstate="print"/>
          <a:srcRect/>
          <a:stretch>
            <a:fillRect/>
          </a:stretch>
        </p:blipFill>
        <p:spPr bwMode="auto">
          <a:xfrm>
            <a:off x="3352800" y="3276600"/>
            <a:ext cx="2235200" cy="3352800"/>
          </a:xfrm>
          <a:prstGeom prst="rect">
            <a:avLst/>
          </a:prstGeom>
          <a:noFill/>
        </p:spPr>
      </p:pic>
      <p:sp>
        <p:nvSpPr>
          <p:cNvPr id="2" name="Slide Number Placeholder 1"/>
          <p:cNvSpPr>
            <a:spLocks noGrp="1"/>
          </p:cNvSpPr>
          <p:nvPr>
            <p:ph type="sldNum" sz="quarter" idx="12"/>
          </p:nvPr>
        </p:nvSpPr>
        <p:spPr/>
        <p:txBody>
          <a:bodyPr/>
          <a:lstStyle/>
          <a:p>
            <a:fld id="{B821D073-41CF-41EC-8E9E-177A12A9D4F6}" type="slidenum">
              <a:rPr lang="en-US" smtClean="0"/>
              <a:pPr/>
              <a:t>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 calcmode="lin" valueType="num">
                                      <p:cBhvr additive="base">
                                        <p:cTn id="7" dur="500" fill="hold"/>
                                        <p:tgtEl>
                                          <p:spTgt spid="604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04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0420"/>
                                        </p:tgtEl>
                                        <p:attrNameLst>
                                          <p:attrName>style.visibility</p:attrName>
                                        </p:attrNameLst>
                                      </p:cBhvr>
                                      <p:to>
                                        <p:strVal val="visible"/>
                                      </p:to>
                                    </p:set>
                                    <p:animEffect transition="in" filter="fade">
                                      <p:cBhvr>
                                        <p:cTn id="13" dur="2000"/>
                                        <p:tgtEl>
                                          <p:spTgt spid="604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0419">
                                            <p:txEl>
                                              <p:pRg st="1" end="1"/>
                                            </p:txEl>
                                          </p:spTgt>
                                        </p:tgtEl>
                                        <p:attrNameLst>
                                          <p:attrName>style.visibility</p:attrName>
                                        </p:attrNameLst>
                                      </p:cBhvr>
                                      <p:to>
                                        <p:strVal val="visible"/>
                                      </p:to>
                                    </p:set>
                                    <p:animEffect transition="in" filter="fade">
                                      <p:cBhvr>
                                        <p:cTn id="18" dur="2000"/>
                                        <p:tgtEl>
                                          <p:spTgt spid="604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smtClean="0"/>
              <a:t>Which OTC Medicine is Best?</a:t>
            </a:r>
            <a:endParaRPr lang="en-US" dirty="0"/>
          </a:p>
        </p:txBody>
      </p:sp>
      <p:sp>
        <p:nvSpPr>
          <p:cNvPr id="29699" name="Rectangle 3"/>
          <p:cNvSpPr>
            <a:spLocks noGrp="1" noChangeArrowheads="1"/>
          </p:cNvSpPr>
          <p:nvPr>
            <p:ph type="body" idx="1"/>
          </p:nvPr>
        </p:nvSpPr>
        <p:spPr>
          <a:xfrm>
            <a:off x="457200" y="1295400"/>
            <a:ext cx="8229600" cy="5334000"/>
          </a:xfrm>
        </p:spPr>
        <p:txBody>
          <a:bodyPr/>
          <a:lstStyle/>
          <a:p>
            <a:pPr marL="609600" indent="-609600">
              <a:buFont typeface="Wingdings" pitchFamily="2" charset="2"/>
              <a:buNone/>
            </a:pPr>
            <a:r>
              <a:rPr lang="en-US" sz="2800" dirty="0" smtClean="0"/>
              <a:t>Consider the following when choosing an OTC:</a:t>
            </a:r>
          </a:p>
          <a:p>
            <a:pPr marL="990600" lvl="1" indent="-533400">
              <a:buFont typeface="Wingdings" pitchFamily="2" charset="2"/>
              <a:buAutoNum type="arabicPeriod"/>
            </a:pPr>
            <a:r>
              <a:rPr lang="en-US" dirty="0" smtClean="0"/>
              <a:t>Decide what kind of OTC will work for you.</a:t>
            </a:r>
          </a:p>
          <a:p>
            <a:pPr marL="1314450" lvl="3" indent="0">
              <a:buFont typeface="Wingdings" pitchFamily="2" charset="2"/>
              <a:buChar char="Ø"/>
            </a:pPr>
            <a:r>
              <a:rPr lang="en-US" sz="2400" dirty="0" smtClean="0"/>
              <a:t>what are your signs &amp; symptoms</a:t>
            </a:r>
          </a:p>
          <a:p>
            <a:pPr marL="457200" lvl="1" indent="0">
              <a:buNone/>
            </a:pPr>
            <a:r>
              <a:rPr lang="en-US" dirty="0" smtClean="0"/>
              <a:t>2.	 Decide whether you want generic or brand- 		name medicine.</a:t>
            </a:r>
          </a:p>
          <a:p>
            <a:pPr marL="457200" lvl="1" indent="0">
              <a:buNone/>
            </a:pPr>
            <a:r>
              <a:rPr lang="en-US" dirty="0" smtClean="0"/>
              <a:t>3.	 Read the label</a:t>
            </a:r>
          </a:p>
          <a:p>
            <a:pPr marL="1371600" lvl="2" indent="-457200">
              <a:buClr>
                <a:schemeClr val="tx1"/>
              </a:buClr>
              <a:buFont typeface="Wingdings" pitchFamily="2" charset="2"/>
              <a:buChar char="Ø"/>
            </a:pPr>
            <a:r>
              <a:rPr lang="en-US" sz="2200" dirty="0" smtClean="0"/>
              <a:t>Ingredients – active &amp; inactive ingredients listed</a:t>
            </a:r>
          </a:p>
          <a:p>
            <a:pPr marL="1371600" lvl="2" indent="-457200">
              <a:buClr>
                <a:schemeClr val="tx1"/>
              </a:buClr>
              <a:buFont typeface="Wingdings" pitchFamily="2" charset="2"/>
              <a:buChar char="Ø"/>
            </a:pPr>
            <a:r>
              <a:rPr lang="en-US" sz="2200" dirty="0" smtClean="0"/>
              <a:t>Uses – explains what signs &amp; symptoms product relieves</a:t>
            </a:r>
          </a:p>
          <a:p>
            <a:pPr marL="1371600" lvl="2" indent="-457200">
              <a:buClr>
                <a:schemeClr val="tx1"/>
              </a:buClr>
              <a:buFont typeface="Wingdings" pitchFamily="2" charset="2"/>
              <a:buChar char="Ø"/>
            </a:pPr>
            <a:r>
              <a:rPr lang="en-US" sz="2200" dirty="0" smtClean="0"/>
              <a:t>Warnings – informs about dangerous interactions</a:t>
            </a:r>
          </a:p>
          <a:p>
            <a:pPr marL="1371600" lvl="2" indent="-457200">
              <a:buClr>
                <a:schemeClr val="tx1"/>
              </a:buClr>
              <a:buFont typeface="Wingdings" pitchFamily="2" charset="2"/>
              <a:buChar char="Ø"/>
            </a:pPr>
            <a:r>
              <a:rPr lang="en-US" sz="2200" dirty="0" smtClean="0"/>
              <a:t>Directions – indicates dosage &amp; frequency of dosage</a:t>
            </a:r>
          </a:p>
          <a:p>
            <a:pPr marL="609600" indent="-609600">
              <a:buFont typeface="Wingdings" pitchFamily="2" charset="2"/>
              <a:buNone/>
            </a:pPr>
            <a:r>
              <a:rPr lang="en-US" sz="2400" dirty="0" smtClean="0"/>
              <a:t>	</a:t>
            </a:r>
            <a:endParaRPr lang="en-US" sz="2400" dirty="0"/>
          </a:p>
        </p:txBody>
      </p:sp>
      <p:sp>
        <p:nvSpPr>
          <p:cNvPr id="2" name="Slide Number Placeholder 1"/>
          <p:cNvSpPr>
            <a:spLocks noGrp="1"/>
          </p:cNvSpPr>
          <p:nvPr>
            <p:ph type="sldNum" sz="quarter" idx="12"/>
          </p:nvPr>
        </p:nvSpPr>
        <p:spPr/>
        <p:txBody>
          <a:bodyPr/>
          <a:lstStyle/>
          <a:p>
            <a:fld id="{B821D073-41CF-41EC-8E9E-177A12A9D4F6}" type="slidenum">
              <a:rPr lang="en-US" smtClean="0"/>
              <a:pPr/>
              <a:t>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698"/>
                                        </p:tgtEl>
                                        <p:attrNameLst>
                                          <p:attrName>style.visibility</p:attrName>
                                        </p:attrNameLst>
                                      </p:cBhvr>
                                      <p:to>
                                        <p:strVal val="visible"/>
                                      </p:to>
                                    </p:set>
                                    <p:anim calcmode="lin" valueType="num">
                                      <p:cBhvr additive="base">
                                        <p:cTn id="7" dur="500" fill="hold"/>
                                        <p:tgtEl>
                                          <p:spTgt spid="29698"/>
                                        </p:tgtEl>
                                        <p:attrNameLst>
                                          <p:attrName>ppt_x</p:attrName>
                                        </p:attrNameLst>
                                      </p:cBhvr>
                                      <p:tavLst>
                                        <p:tav tm="0">
                                          <p:val>
                                            <p:strVal val="#ppt_x"/>
                                          </p:val>
                                        </p:tav>
                                        <p:tav tm="100000">
                                          <p:val>
                                            <p:strVal val="#ppt_x"/>
                                          </p:val>
                                        </p:tav>
                                      </p:tavLst>
                                    </p:anim>
                                    <p:anim calcmode="lin" valueType="num">
                                      <p:cBhvr additive="base">
                                        <p:cTn id="8" dur="500" fill="hold"/>
                                        <p:tgtEl>
                                          <p:spTgt spid="296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699">
                                            <p:txEl>
                                              <p:pRg st="0" end="0"/>
                                            </p:txEl>
                                          </p:spTgt>
                                        </p:tgtEl>
                                        <p:attrNameLst>
                                          <p:attrName>style.visibility</p:attrName>
                                        </p:attrNameLst>
                                      </p:cBhvr>
                                      <p:to>
                                        <p:strVal val="visible"/>
                                      </p:to>
                                    </p:set>
                                    <p:anim calcmode="lin" valueType="num">
                                      <p:cBhvr additive="base">
                                        <p:cTn id="13" dur="5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6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699">
                                            <p:txEl>
                                              <p:pRg st="1" end="1"/>
                                            </p:txEl>
                                          </p:spTgt>
                                        </p:tgtEl>
                                        <p:attrNameLst>
                                          <p:attrName>style.visibility</p:attrName>
                                        </p:attrNameLst>
                                      </p:cBhvr>
                                      <p:to>
                                        <p:strVal val="visible"/>
                                      </p:to>
                                    </p:set>
                                    <p:anim calcmode="lin" valueType="num">
                                      <p:cBhvr additive="base">
                                        <p:cTn id="19" dur="500" fill="hold"/>
                                        <p:tgtEl>
                                          <p:spTgt spid="2969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6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699">
                                            <p:txEl>
                                              <p:pRg st="2" end="2"/>
                                            </p:txEl>
                                          </p:spTgt>
                                        </p:tgtEl>
                                        <p:attrNameLst>
                                          <p:attrName>style.visibility</p:attrName>
                                        </p:attrNameLst>
                                      </p:cBhvr>
                                      <p:to>
                                        <p:strVal val="visible"/>
                                      </p:to>
                                    </p:set>
                                    <p:anim calcmode="lin" valueType="num">
                                      <p:cBhvr additive="base">
                                        <p:cTn id="25" dur="5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6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9699">
                                            <p:txEl>
                                              <p:pRg st="3" end="3"/>
                                            </p:txEl>
                                          </p:spTgt>
                                        </p:tgtEl>
                                        <p:attrNameLst>
                                          <p:attrName>style.visibility</p:attrName>
                                        </p:attrNameLst>
                                      </p:cBhvr>
                                      <p:to>
                                        <p:strVal val="visible"/>
                                      </p:to>
                                    </p:set>
                                    <p:anim calcmode="lin" valueType="num">
                                      <p:cBhvr additive="base">
                                        <p:cTn id="31" dur="500" fill="hold"/>
                                        <p:tgtEl>
                                          <p:spTgt spid="29699">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96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9699">
                                            <p:txEl>
                                              <p:pRg st="4" end="4"/>
                                            </p:txEl>
                                          </p:spTgt>
                                        </p:tgtEl>
                                        <p:attrNameLst>
                                          <p:attrName>style.visibility</p:attrName>
                                        </p:attrNameLst>
                                      </p:cBhvr>
                                      <p:to>
                                        <p:strVal val="visible"/>
                                      </p:to>
                                    </p:set>
                                    <p:anim calcmode="lin" valueType="num">
                                      <p:cBhvr additive="base">
                                        <p:cTn id="37" dur="500" fill="hold"/>
                                        <p:tgtEl>
                                          <p:spTgt spid="29699">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969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9699">
                                            <p:txEl>
                                              <p:pRg st="5" end="5"/>
                                            </p:txEl>
                                          </p:spTgt>
                                        </p:tgtEl>
                                        <p:attrNameLst>
                                          <p:attrName>style.visibility</p:attrName>
                                        </p:attrNameLst>
                                      </p:cBhvr>
                                      <p:to>
                                        <p:strVal val="visible"/>
                                      </p:to>
                                    </p:set>
                                    <p:animEffect transition="in" filter="fade">
                                      <p:cBhvr>
                                        <p:cTn id="43" dur="2000"/>
                                        <p:tgtEl>
                                          <p:spTgt spid="29699">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9699">
                                            <p:txEl>
                                              <p:pRg st="6" end="6"/>
                                            </p:txEl>
                                          </p:spTgt>
                                        </p:tgtEl>
                                        <p:attrNameLst>
                                          <p:attrName>style.visibility</p:attrName>
                                        </p:attrNameLst>
                                      </p:cBhvr>
                                      <p:to>
                                        <p:strVal val="visible"/>
                                      </p:to>
                                    </p:set>
                                    <p:animEffect transition="in" filter="fade">
                                      <p:cBhvr>
                                        <p:cTn id="48" dur="2000"/>
                                        <p:tgtEl>
                                          <p:spTgt spid="29699">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9699">
                                            <p:txEl>
                                              <p:pRg st="7" end="7"/>
                                            </p:txEl>
                                          </p:spTgt>
                                        </p:tgtEl>
                                        <p:attrNameLst>
                                          <p:attrName>style.visibility</p:attrName>
                                        </p:attrNameLst>
                                      </p:cBhvr>
                                      <p:to>
                                        <p:strVal val="visible"/>
                                      </p:to>
                                    </p:set>
                                    <p:animEffect transition="in" filter="fade">
                                      <p:cBhvr>
                                        <p:cTn id="53" dur="2000"/>
                                        <p:tgtEl>
                                          <p:spTgt spid="29699">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9699">
                                            <p:txEl>
                                              <p:pRg st="8" end="8"/>
                                            </p:txEl>
                                          </p:spTgt>
                                        </p:tgtEl>
                                        <p:attrNameLst>
                                          <p:attrName>style.visibility</p:attrName>
                                        </p:attrNameLst>
                                      </p:cBhvr>
                                      <p:to>
                                        <p:strVal val="visible"/>
                                      </p:to>
                                    </p:set>
                                    <p:animEffect transition="in" filter="fade">
                                      <p:cBhvr>
                                        <p:cTn id="58" dur="2000"/>
                                        <p:tgtEl>
                                          <p:spTgt spid="296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P spid="29699"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869" name="Picture 5" descr="FCAESVKBDCABCTMOMCAAAUTNDCAXU160ACAPO5S6DCADZ5TBNCA59MRBVCAQT8NVSCA3E52UHCA1BY2HUCA45CWZJCA6HGORZCA6I2JHVCAW80YJ6CAIN4AFRCAGGEBVMCAJJ28Q1CAMMVFTCCARQP9R1CAUMAKN3CAADHW0C"/>
          <p:cNvPicPr>
            <a:picLocks noChangeAspect="1" noChangeArrowheads="1"/>
          </p:cNvPicPr>
          <p:nvPr/>
        </p:nvPicPr>
        <p:blipFill>
          <a:blip r:embed="rId2" cstate="print"/>
          <a:srcRect/>
          <a:stretch>
            <a:fillRect/>
          </a:stretch>
        </p:blipFill>
        <p:spPr bwMode="auto">
          <a:xfrm>
            <a:off x="4513263" y="1295400"/>
            <a:ext cx="4019550" cy="4267200"/>
          </a:xfrm>
          <a:prstGeom prst="rect">
            <a:avLst/>
          </a:prstGeom>
          <a:noFill/>
        </p:spPr>
      </p:pic>
      <p:pic>
        <p:nvPicPr>
          <p:cNvPr id="36870" name="Picture 6" descr="advil"/>
          <p:cNvPicPr>
            <a:picLocks noChangeAspect="1" noChangeArrowheads="1"/>
          </p:cNvPicPr>
          <p:nvPr/>
        </p:nvPicPr>
        <p:blipFill>
          <a:blip r:embed="rId3" cstate="print"/>
          <a:srcRect/>
          <a:stretch>
            <a:fillRect/>
          </a:stretch>
        </p:blipFill>
        <p:spPr bwMode="auto">
          <a:xfrm>
            <a:off x="381000" y="1295400"/>
            <a:ext cx="4238625" cy="4238625"/>
          </a:xfrm>
          <a:prstGeom prst="rect">
            <a:avLst/>
          </a:prstGeom>
          <a:noFill/>
        </p:spPr>
      </p:pic>
      <p:sp>
        <p:nvSpPr>
          <p:cNvPr id="2" name="Slide Number Placeholder 1"/>
          <p:cNvSpPr>
            <a:spLocks noGrp="1"/>
          </p:cNvSpPr>
          <p:nvPr>
            <p:ph type="sldNum" sz="quarter" idx="12"/>
          </p:nvPr>
        </p:nvSpPr>
        <p:spPr/>
        <p:txBody>
          <a:bodyPr/>
          <a:lstStyle/>
          <a:p>
            <a:fld id="{B821D073-41CF-41EC-8E9E-177A12A9D4F6}" type="slidenum">
              <a:rPr lang="en-US" smtClean="0"/>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468562"/>
          </a:xfrm>
        </p:spPr>
        <p:txBody>
          <a:bodyPr>
            <a:normAutofit/>
          </a:bodyPr>
          <a:lstStyle/>
          <a:p>
            <a:r>
              <a:rPr lang="en-US" sz="5300" dirty="0" smtClean="0">
                <a:solidFill>
                  <a:schemeClr val="accent4">
                    <a:lumMod val="10000"/>
                  </a:schemeClr>
                </a:solidFill>
                <a:latin typeface="Marker Felt"/>
                <a:cs typeface="Marker Felt"/>
              </a:rPr>
              <a:t>OTC Medicines</a:t>
            </a:r>
            <a:r>
              <a:rPr lang="en-US" sz="4800" dirty="0" smtClean="0">
                <a:solidFill>
                  <a:schemeClr val="accent4">
                    <a:lumMod val="10000"/>
                  </a:schemeClr>
                </a:solidFill>
                <a:latin typeface="Marker Felt"/>
                <a:cs typeface="Marker Felt"/>
              </a:rPr>
              <a:t/>
            </a:r>
            <a:br>
              <a:rPr lang="en-US" sz="4800" dirty="0" smtClean="0">
                <a:solidFill>
                  <a:schemeClr val="accent4">
                    <a:lumMod val="10000"/>
                  </a:schemeClr>
                </a:solidFill>
                <a:latin typeface="Marker Felt"/>
                <a:cs typeface="Marker Felt"/>
              </a:rPr>
            </a:br>
            <a:r>
              <a:rPr lang="en-US" sz="3600" dirty="0" smtClean="0">
                <a:solidFill>
                  <a:schemeClr val="accent4">
                    <a:lumMod val="10000"/>
                  </a:schemeClr>
                </a:solidFill>
                <a:latin typeface="Marker Felt"/>
                <a:cs typeface="Marker Felt"/>
              </a:rPr>
              <a:t>Label Reading 101</a:t>
            </a:r>
            <a:br>
              <a:rPr lang="en-US" sz="3600" dirty="0" smtClean="0">
                <a:solidFill>
                  <a:schemeClr val="accent4">
                    <a:lumMod val="10000"/>
                  </a:schemeClr>
                </a:solidFill>
                <a:latin typeface="Marker Felt"/>
                <a:cs typeface="Marker Felt"/>
              </a:rPr>
            </a:br>
            <a:r>
              <a:rPr lang="en-US" sz="3600" dirty="0" smtClean="0">
                <a:solidFill>
                  <a:schemeClr val="accent4">
                    <a:lumMod val="10000"/>
                  </a:schemeClr>
                </a:solidFill>
                <a:latin typeface="Marker Felt"/>
                <a:cs typeface="Marker Felt"/>
              </a:rPr>
              <a:t/>
            </a:r>
            <a:br>
              <a:rPr lang="en-US" sz="3600" dirty="0" smtClean="0">
                <a:solidFill>
                  <a:schemeClr val="accent4">
                    <a:lumMod val="10000"/>
                  </a:schemeClr>
                </a:solidFill>
                <a:latin typeface="Marker Felt"/>
                <a:cs typeface="Marker Felt"/>
              </a:rPr>
            </a:br>
            <a:r>
              <a:rPr lang="en-US" sz="2800" dirty="0" smtClean="0">
                <a:solidFill>
                  <a:schemeClr val="accent4">
                    <a:lumMod val="10000"/>
                  </a:schemeClr>
                </a:solidFill>
                <a:latin typeface="Marker Felt"/>
                <a:cs typeface="Marker Felt"/>
              </a:rPr>
              <a:t>page 532</a:t>
            </a:r>
            <a:endParaRPr lang="en-US" sz="4800" dirty="0">
              <a:solidFill>
                <a:schemeClr val="accent4">
                  <a:lumMod val="10000"/>
                </a:schemeClr>
              </a:solidFill>
              <a:latin typeface="Marker Felt"/>
              <a:cs typeface="Marker Felt"/>
            </a:endParaRPr>
          </a:p>
        </p:txBody>
      </p:sp>
      <p:pic>
        <p:nvPicPr>
          <p:cNvPr id="4" name="Content Placeholder 3" descr="photo-10.jpg"/>
          <p:cNvPicPr>
            <a:picLocks noGrp="1" noChangeAspect="1"/>
          </p:cNvPicPr>
          <p:nvPr>
            <p:ph idx="1"/>
          </p:nvPr>
        </p:nvPicPr>
        <p:blipFill>
          <a:blip r:embed="rId2" cstate="print">
            <a:extLst>
              <a:ext uri="{28A0092B-C50C-407E-A947-70E740481C1C}">
                <a14:useLocalDpi xmlns="" xmlns:a14="http://schemas.microsoft.com/office/drawing/2010/main" val="0"/>
              </a:ext>
            </a:extLst>
          </a:blip>
          <a:srcRect l="-30364" r="-30364"/>
          <a:stretch>
            <a:fillRect/>
          </a:stretch>
        </p:blipFill>
        <p:spPr>
          <a:xfrm>
            <a:off x="381000" y="2819400"/>
            <a:ext cx="8229600" cy="4038600"/>
          </a:xfrm>
        </p:spPr>
        <p:style>
          <a:lnRef idx="0">
            <a:schemeClr val="accent1"/>
          </a:lnRef>
          <a:fillRef idx="3">
            <a:schemeClr val="accent1"/>
          </a:fillRef>
          <a:effectRef idx="3">
            <a:schemeClr val="accent1"/>
          </a:effectRef>
          <a:fontRef idx="minor">
            <a:schemeClr val="lt1"/>
          </a:fontRef>
        </p:style>
      </p:pic>
      <p:sp>
        <p:nvSpPr>
          <p:cNvPr id="5" name="Slide Number Placeholder 4"/>
          <p:cNvSpPr>
            <a:spLocks noGrp="1"/>
          </p:cNvSpPr>
          <p:nvPr>
            <p:ph type="sldNum" sz="quarter" idx="12"/>
          </p:nvPr>
        </p:nvSpPr>
        <p:spPr/>
        <p:txBody>
          <a:bodyPr/>
          <a:lstStyle/>
          <a:p>
            <a:fld id="{7162DAC9-C8F0-4AD6-9520-D64F7CF20DA8}" type="slidenum">
              <a:rPr lang="en-US" smtClean="0"/>
              <a:pPr/>
              <a:t>9</a:t>
            </a:fld>
            <a:endParaRPr lang="en-US"/>
          </a:p>
        </p:txBody>
      </p:sp>
    </p:spTree>
    <p:extLst>
      <p:ext uri="{BB962C8B-B14F-4D97-AF65-F5344CB8AC3E}">
        <p14:creationId xmlns="" xmlns:p14="http://schemas.microsoft.com/office/powerpoint/2010/main" val="4250943439"/>
      </p:ext>
    </p:extLst>
  </p:cSld>
  <p:clrMapOvr>
    <a:masterClrMapping/>
  </p:clrMapOvr>
  <p:timing>
    <p:tnLst>
      <p:par>
        <p:cTn id="1" dur="indefinite" restart="never" nodeType="tmRoot"/>
      </p:par>
    </p:tnLst>
  </p:timing>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978</TotalTime>
  <Words>735</Words>
  <Application>Microsoft Office PowerPoint</Application>
  <PresentationFormat>On-screen Show (4:3)</PresentationFormat>
  <Paragraphs>255</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Beam</vt:lpstr>
      <vt:lpstr>Medicine Safety </vt:lpstr>
      <vt:lpstr>Medicine Safety</vt:lpstr>
      <vt:lpstr>FDA Regulations</vt:lpstr>
      <vt:lpstr>Releasing Drugs to the Public</vt:lpstr>
      <vt:lpstr>What is Medicine Misuse?</vt:lpstr>
      <vt:lpstr>What is medicine abuse?</vt:lpstr>
      <vt:lpstr>Which OTC Medicine is Best?</vt:lpstr>
      <vt:lpstr>Slide 8</vt:lpstr>
      <vt:lpstr>OTC Medicines Label Reading 101  page 532</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Conclusion</vt:lpstr>
      <vt:lpstr>Medicine Use, Misuse, or Abuse?</vt:lpstr>
      <vt:lpstr>Medicine Use, Misuse, or Abuse?</vt:lpstr>
      <vt:lpstr>Medicine Use, Misuse or Abuse</vt:lpstr>
      <vt:lpstr>Medicine Use, Misuse, or Abuse?</vt:lpstr>
      <vt:lpstr>Medicine Use, Misuse, or Abuse?</vt:lpstr>
      <vt:lpstr>Medicine Use, Misuse, or Abuse?</vt:lpstr>
      <vt:lpstr>Medicine Use, Misuse, or Abuse?</vt:lpstr>
      <vt:lpstr>Medicine Use, Misuse, or Abuse?</vt:lpstr>
      <vt:lpstr>Medicine Use, Misuse, or Abuse?</vt:lpstr>
      <vt:lpstr>Medicine Use, Misuse, or Abuse?</vt:lpstr>
    </vt:vector>
  </TitlesOfParts>
  <Company>Palmerton Area School District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Medicine Misuse: A Common Problem</dc:title>
  <dc:creator>Palmerton Administrator</dc:creator>
  <cp:lastModifiedBy>User</cp:lastModifiedBy>
  <cp:revision>57</cp:revision>
  <dcterms:created xsi:type="dcterms:W3CDTF">2007-12-04T18:20:31Z</dcterms:created>
  <dcterms:modified xsi:type="dcterms:W3CDTF">2013-03-18T14:25:08Z</dcterms:modified>
</cp:coreProperties>
</file>