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72" r:id="rId11"/>
    <p:sldId id="264" r:id="rId12"/>
    <p:sldId id="269" r:id="rId13"/>
    <p:sldId id="265" r:id="rId14"/>
    <p:sldId id="266" r:id="rId15"/>
    <p:sldId id="273" r:id="rId16"/>
    <p:sldId id="267" r:id="rId1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0987552-CBA8-44B4-BC35-E9F1BA022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51D8C72-719A-4E92-8CBA-006566EC3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99FAF9-2988-4377-A2A7-C0145BEA8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5121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1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A0EE80-B9CB-4F4E-A91D-31DA44D66D22}" type="datetime1">
              <a:rPr lang="en-US"/>
              <a:pPr/>
              <a:t>10/19/2011</a:t>
            </a:fld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6A1E0-D915-414E-8AD9-DCB24A6CF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8" grpId="0" autoUpdateAnimBg="0"/>
      <p:bldP spid="51219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399EB-25D7-4BD0-ACB1-7F7ADAECF942}" type="datetime1">
              <a:rPr lang="en-US"/>
              <a:pPr/>
              <a:t>10/19/2011</a:t>
            </a:fld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19ACD-7378-4C94-B1FB-718965C8C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8039C-CE96-4A64-AA43-82FEC2C597FB}" type="datetime1">
              <a:rPr lang="en-US"/>
              <a:pPr/>
              <a:t>10/19/2011</a:t>
            </a:fld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4DDC8-BA89-4ADC-917A-3D0D53DDB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72B6C6-DEE3-46C0-AC07-B320845A520A}" type="datetime1">
              <a:rPr lang="en-US"/>
              <a:pPr/>
              <a:t>10/19/2011</a:t>
            </a:fld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5EA80-E94C-43B3-9D4B-F5396B771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0BA0BC-BE3E-4472-B6D5-41C1BA3DB938}" type="datetime1">
              <a:rPr lang="en-US"/>
              <a:pPr/>
              <a:t>10/19/2011</a:t>
            </a:fld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53173-208E-40FC-9C2C-56C9226E6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1F3E7F-9616-44B3-BDF9-B969A3C712CA}" type="datetime1">
              <a:rPr lang="en-US"/>
              <a:pPr/>
              <a:t>10/19/2011</a:t>
            </a:fld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F65A-46D5-4990-B2F2-8B17DBE47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48DD78-8033-471C-BB18-B5197478B356}" type="datetime1">
              <a:rPr lang="en-US"/>
              <a:pPr/>
              <a:t>10/19/2011</a:t>
            </a:fld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E41BB-2FF9-470C-81BC-8AA4FB1C8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368A14-BAA7-4DEB-A9B5-116EA5F8F032}" type="datetime1">
              <a:rPr lang="en-US"/>
              <a:pPr/>
              <a:t>10/19/2011</a:t>
            </a:fld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DC009-4EFB-49D7-8A13-0AB94C3FF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9BB7A9-49A5-46F7-A126-02305690E861}" type="datetime1">
              <a:rPr lang="en-US"/>
              <a:pPr/>
              <a:t>10/19/2011</a:t>
            </a:fld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0994D-6327-4E29-BF1F-3E364E66C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D06E54-2458-475A-AD26-F948366FE707}" type="datetime1">
              <a:rPr lang="en-US"/>
              <a:pPr/>
              <a:t>10/19/2011</a:t>
            </a:fld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AB7FA-4BB3-473B-961A-6E4EBB878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9482A0-4961-4A14-9ECA-C2FA91209464}" type="datetime1">
              <a:rPr lang="en-US"/>
              <a:pPr/>
              <a:t>10/19/2011</a:t>
            </a:fld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E6289-FAC4-440F-A516-3FC0F69DA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0179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5018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5018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5018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5018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5018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5018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5018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5018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5018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5018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5019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5019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5019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5019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5019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019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97383EE-C4F4-4F53-A7E3-F0063CE03BC2}" type="datetime1">
              <a:rPr lang="en-US"/>
              <a:pPr/>
              <a:t>10/19/2011</a:t>
            </a:fld>
            <a:endParaRPr lang="en-US"/>
          </a:p>
        </p:txBody>
      </p:sp>
      <p:sp>
        <p:nvSpPr>
          <p:cNvPr id="5019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019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AD46A77-C879-40ED-8B1E-15CD9371F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19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0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0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0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0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0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0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4" grpId="0"/>
      <p:bldP spid="50198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1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019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01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01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1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019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01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01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1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019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01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01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1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019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01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01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1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019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01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01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rtoonstock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/imgres?imgurl=http://graphics.stanford.edu/courses/cs348b-competition/cs348b-96/jmdicarl.tylenol.jpg&amp;imgrefurl=http://graphics.stanford.edu/courses/cs348b-competition/cs348b-96/&amp;h=700&amp;w=700&amp;sz=153&amp;hl=en&amp;start=12&amp;um=1&amp;tbnid=Dmk7r3Oem-TcvM:&amp;tbnh=140&amp;tbnw=140&amp;prev=/images?q=tylenol&amp;gbv=2&amp;svnum=10&amp;um=1&amp;hl=en&amp;safe=activ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B1DE7-ABC0-4E5A-95B2-6609E7632466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The Role of Medicines</a:t>
            </a:r>
          </a:p>
        </p:txBody>
      </p:sp>
      <p:pic>
        <p:nvPicPr>
          <p:cNvPr id="15362" name="Picture 4" descr="MCj040398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2438400"/>
            <a:ext cx="2895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DF7B17C-BCE1-4B60-AE6F-00E84DEB5F7F}" type="slidenum">
              <a:rPr lang="en-US"/>
              <a:pPr>
                <a:defRPr/>
              </a:pPr>
              <a:t>10</a:t>
            </a:fld>
            <a:endParaRPr lang="en-US"/>
          </a:p>
        </p:txBody>
      </p:sp>
      <p:pic>
        <p:nvPicPr>
          <p:cNvPr id="25601" name="Picture 4" descr="gmc0095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01613"/>
            <a:ext cx="7620000" cy="645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97643C8-FA06-45F9-97C7-0E4C4AF1C4A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Types of Reactions from Medicines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>
                <a:solidFill>
                  <a:schemeClr val="hlink"/>
                </a:solidFill>
              </a:rPr>
              <a:t>Additive Interaction –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/>
              <a:t>	</a:t>
            </a:r>
            <a:r>
              <a:rPr lang="en-US" sz="2800"/>
              <a:t>Occur when medicines work together in a positive way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>
                <a:solidFill>
                  <a:schemeClr val="hlink"/>
                </a:solidFill>
              </a:rPr>
              <a:t>Synergistic Effect –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/>
              <a:t>	</a:t>
            </a:r>
            <a:r>
              <a:rPr lang="en-US" sz="2800"/>
              <a:t>The interaction of two or more medicines that results in a greater effect than when the medicines are taken independently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>
                <a:solidFill>
                  <a:schemeClr val="hlink"/>
                </a:solidFill>
              </a:rPr>
              <a:t>Antagonistic Interaction –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/>
              <a:t>	</a:t>
            </a:r>
            <a:r>
              <a:rPr lang="en-US" sz="2800"/>
              <a:t>Occurs when the effect of a medicine is canceled or reduced when taken with another medicine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FC8377C9-52B2-47D8-8F25-D31EF9103E0C}" type="slidenum">
              <a:rPr lang="en-US"/>
              <a:pPr>
                <a:defRPr/>
              </a:pPr>
              <a:t>12</a:t>
            </a:fld>
            <a:endParaRPr lang="en-US"/>
          </a:p>
        </p:txBody>
      </p:sp>
      <p:pic>
        <p:nvPicPr>
          <p:cNvPr id="27649" name="Picture 6" descr="medicin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52400"/>
            <a:ext cx="59436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5A1A8473-5B24-4162-A556-6BDD661C9B3E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Other Problems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>
                <a:solidFill>
                  <a:schemeClr val="hlink"/>
                </a:solidFill>
              </a:rPr>
              <a:t>Tolerance –</a:t>
            </a:r>
          </a:p>
          <a:p>
            <a:pPr eaLnBrk="1" hangingPunct="1">
              <a:lnSpc>
                <a:spcPct val="90000"/>
              </a:lnSpc>
              <a:buSzPct val="90000"/>
              <a:buFont typeface="Wingdings" pitchFamily="2" charset="2"/>
              <a:buChar char="v"/>
              <a:defRPr/>
            </a:pPr>
            <a:r>
              <a:rPr lang="en-US" sz="2800"/>
              <a:t>A condition in which the body becomes used to the effect of a medicine</a:t>
            </a:r>
          </a:p>
          <a:p>
            <a:pPr eaLnBrk="1" hangingPunct="1">
              <a:lnSpc>
                <a:spcPct val="90000"/>
              </a:lnSpc>
              <a:buSzPct val="90000"/>
              <a:buFont typeface="Wingdings" pitchFamily="2" charset="2"/>
              <a:buChar char="v"/>
              <a:defRPr/>
            </a:pPr>
            <a:r>
              <a:rPr lang="en-US" sz="2800"/>
              <a:t>More of substance required for same effect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>
                <a:solidFill>
                  <a:schemeClr val="hlink"/>
                </a:solidFill>
              </a:rPr>
              <a:t>Withdrawal –</a:t>
            </a:r>
          </a:p>
          <a:p>
            <a:pPr eaLnBrk="1" hangingPunct="1">
              <a:lnSpc>
                <a:spcPct val="90000"/>
              </a:lnSpc>
              <a:buSzPct val="90000"/>
              <a:buFont typeface="Wingdings" pitchFamily="2" charset="2"/>
              <a:buChar char="v"/>
              <a:defRPr/>
            </a:pPr>
            <a:r>
              <a:rPr lang="en-US" sz="2800"/>
              <a:t>The process that occurs when a person stops using a medicine or other substance to which he or she has a physiological dependence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08FDB13-472F-44A7-903F-52773642F8F0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Other Problems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>
                <a:solidFill>
                  <a:schemeClr val="hlink"/>
                </a:solidFill>
              </a:rPr>
              <a:t>Withdrawal Symptoms:</a:t>
            </a:r>
          </a:p>
          <a:p>
            <a:pPr lvl="2" eaLnBrk="1" hangingPunct="1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Char char="v"/>
              <a:defRPr/>
            </a:pPr>
            <a:r>
              <a:rPr lang="en-US" sz="3000"/>
              <a:t> Nervousness</a:t>
            </a:r>
          </a:p>
          <a:p>
            <a:pPr lvl="2" eaLnBrk="1" hangingPunct="1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Char char="v"/>
              <a:defRPr/>
            </a:pPr>
            <a:r>
              <a:rPr lang="en-US" sz="3000"/>
              <a:t> Insomnia</a:t>
            </a:r>
          </a:p>
          <a:p>
            <a:pPr lvl="2" eaLnBrk="1" hangingPunct="1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Char char="v"/>
              <a:defRPr/>
            </a:pPr>
            <a:r>
              <a:rPr lang="en-US" sz="3000"/>
              <a:t> Nausea</a:t>
            </a:r>
          </a:p>
          <a:p>
            <a:pPr lvl="2" eaLnBrk="1" hangingPunct="1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Char char="v"/>
              <a:defRPr/>
            </a:pPr>
            <a:r>
              <a:rPr lang="en-US" sz="3000"/>
              <a:t> Headache</a:t>
            </a:r>
          </a:p>
          <a:p>
            <a:pPr lvl="2" eaLnBrk="1" hangingPunct="1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Char char="v"/>
              <a:defRPr/>
            </a:pPr>
            <a:r>
              <a:rPr lang="en-US" sz="3000"/>
              <a:t> Vomiting</a:t>
            </a:r>
          </a:p>
          <a:p>
            <a:pPr lvl="2" eaLnBrk="1" hangingPunct="1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Char char="v"/>
              <a:defRPr/>
            </a:pPr>
            <a:r>
              <a:rPr lang="en-US" sz="3000"/>
              <a:t> Chills</a:t>
            </a:r>
          </a:p>
          <a:p>
            <a:pPr lvl="2" eaLnBrk="1" hangingPunct="1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Char char="v"/>
              <a:defRPr/>
            </a:pPr>
            <a:r>
              <a:rPr lang="en-US" sz="3000"/>
              <a:t> Cramps</a:t>
            </a:r>
          </a:p>
          <a:p>
            <a:pPr lvl="2" eaLnBrk="1" hangingPunct="1">
              <a:lnSpc>
                <a:spcPct val="90000"/>
              </a:lnSpc>
              <a:buClr>
                <a:schemeClr val="hlink"/>
              </a:buClr>
              <a:buSzPct val="90000"/>
              <a:buFont typeface="Wingdings" pitchFamily="2" charset="2"/>
              <a:buChar char="v"/>
              <a:defRPr/>
            </a:pPr>
            <a:r>
              <a:rPr lang="en-US" sz="3000"/>
              <a:t> Etc.</a:t>
            </a:r>
            <a:endParaRPr lang="en-US" sz="2100"/>
          </a:p>
        </p:txBody>
      </p:sp>
      <p:pic>
        <p:nvPicPr>
          <p:cNvPr id="29699" name="Picture 4" descr="withdraw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733800"/>
            <a:ext cx="24066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13" descr="MCj0398117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447800"/>
            <a:ext cx="24130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DD3FA899-4B1E-436B-88F6-B7214BA002AA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Conclusion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eaLnBrk="1" hangingPunct="1">
              <a:buSzPct val="90000"/>
              <a:buFont typeface="Wingdings" pitchFamily="2" charset="2"/>
              <a:buChar char="v"/>
              <a:defRPr/>
            </a:pPr>
            <a:r>
              <a:rPr lang="en-US"/>
              <a:t>Medicines have many different uses</a:t>
            </a:r>
          </a:p>
          <a:p>
            <a:pPr eaLnBrk="1" hangingPunct="1">
              <a:buSzPct val="90000"/>
              <a:buFont typeface="Wingdings" pitchFamily="2" charset="2"/>
              <a:buNone/>
              <a:defRPr/>
            </a:pPr>
            <a:endParaRPr lang="en-US"/>
          </a:p>
          <a:p>
            <a:pPr eaLnBrk="1" hangingPunct="1">
              <a:buSzPct val="90000"/>
              <a:buFont typeface="Wingdings" pitchFamily="2" charset="2"/>
              <a:buChar char="v"/>
              <a:defRPr/>
            </a:pPr>
            <a:r>
              <a:rPr lang="en-US"/>
              <a:t>Medicine use can cause side effects</a:t>
            </a:r>
          </a:p>
          <a:p>
            <a:pPr eaLnBrk="1" hangingPunct="1">
              <a:buSzPct val="90000"/>
              <a:buFont typeface="Wingdings" pitchFamily="2" charset="2"/>
              <a:buNone/>
              <a:defRPr/>
            </a:pPr>
            <a:endParaRPr lang="en-US"/>
          </a:p>
          <a:p>
            <a:pPr eaLnBrk="1" hangingPunct="1">
              <a:buSzPct val="90000"/>
              <a:buFont typeface="Wingdings" pitchFamily="2" charset="2"/>
              <a:buChar char="v"/>
              <a:defRPr/>
            </a:pPr>
            <a:r>
              <a:rPr lang="en-US"/>
              <a:t>Caution needs to be taken when using medicines</a:t>
            </a:r>
          </a:p>
        </p:txBody>
      </p:sp>
      <p:pic>
        <p:nvPicPr>
          <p:cNvPr id="30723" name="Picture 4" descr="MCj043152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47244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98C1B0F-F55E-4B1E-B7BA-F3DBC97B69B3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Works Cited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/>
              <a:t>Donatella, Rebecca J. </a:t>
            </a:r>
            <a:r>
              <a:rPr lang="en-US" sz="2400" u="sng"/>
              <a:t>Health: The Basics, sixth edition</a:t>
            </a:r>
            <a:r>
              <a:rPr lang="en-US" sz="2400"/>
              <a:t>. Boston: Pearson Education Inc., 2005.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/>
              <a:t>Friedman, David P., Ph.D, Curtis Cistine, M.D., and Shannon Whalen, Ph.D. </a:t>
            </a:r>
            <a:r>
              <a:rPr lang="en-US" sz="2400" u="sng"/>
              <a:t>Lifetime Health</a:t>
            </a:r>
            <a:r>
              <a:rPr lang="en-US" sz="2400"/>
              <a:t>. New York: Holt, 2004.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/>
              <a:t>Merki, Mary Bronson, Ph.D and Don Merki, Ph.D. </a:t>
            </a:r>
            <a:r>
              <a:rPr lang="en-US" sz="2400" u="sng"/>
              <a:t>Glencoe Health</a:t>
            </a:r>
            <a:r>
              <a:rPr lang="en-US" sz="2400"/>
              <a:t>. New York: McGraw-Hill, 1999.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/>
              <a:t>McNeill, Geoff. </a:t>
            </a:r>
            <a:r>
              <a:rPr lang="en-US" sz="2400">
                <a:hlinkClick r:id="rId2"/>
              </a:rPr>
              <a:t>www.cartoonstock.com</a:t>
            </a:r>
            <a:endParaRPr lang="en-US" sz="240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/>
              <a:t>Smith, Iain. </a:t>
            </a:r>
            <a:r>
              <a:rPr lang="en-US" sz="2400">
                <a:hlinkClick r:id="rId2"/>
              </a:rPr>
              <a:t>www.cartoonstock.com</a:t>
            </a:r>
            <a:endParaRPr lang="en-US" sz="240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/>
              <a:t>Reynolds, Dan. </a:t>
            </a:r>
            <a:r>
              <a:rPr lang="en-US" sz="2400">
                <a:hlinkClick r:id="rId2"/>
              </a:rPr>
              <a:t>www.cartoonstock.com</a:t>
            </a:r>
            <a:endParaRPr lang="en-US" sz="240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A2C85D6C-093B-4D59-BA59-9EAD7FEBD877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What are Medicines?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>
                <a:solidFill>
                  <a:schemeClr val="hlink"/>
                </a:solidFill>
              </a:rPr>
              <a:t>Medicine –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/>
              <a:t>Substances that, when taken internally or applied to the body, help prevent or cure a disease or other medical problems</a:t>
            </a:r>
          </a:p>
        </p:txBody>
      </p:sp>
      <p:pic>
        <p:nvPicPr>
          <p:cNvPr id="17411" name="Picture 4" descr="MCj0286856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962400"/>
            <a:ext cx="304165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ABB78D66-D5A3-4092-951E-B45E15F13DE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Classifications of Medicines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>
                <a:solidFill>
                  <a:schemeClr val="hlink"/>
                </a:solidFill>
              </a:rPr>
              <a:t>1. Disease Prevention –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/>
              <a:t>Drugs used to prevent disease before they occur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>
                <a:solidFill>
                  <a:schemeClr val="hlink"/>
                </a:solidFill>
              </a:rPr>
              <a:t>	Vaccines –</a:t>
            </a:r>
          </a:p>
          <a:p>
            <a:pPr marL="609600" indent="-609600" eaLnBrk="1" hangingPunct="1">
              <a:lnSpc>
                <a:spcPct val="90000"/>
              </a:lnSpc>
              <a:buSzPct val="90000"/>
              <a:buFont typeface="Wingdings" pitchFamily="2" charset="2"/>
              <a:buChar char="v"/>
              <a:defRPr/>
            </a:pPr>
            <a:r>
              <a:rPr lang="en-US" sz="2400"/>
              <a:t>A preparation, containing weakened or dead pathogens that cause a particular disease, given to prevent someone from contracting that disease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/>
              <a:t>	</a:t>
            </a:r>
            <a:r>
              <a:rPr lang="en-US" sz="2800">
                <a:solidFill>
                  <a:schemeClr val="hlink"/>
                </a:solidFill>
              </a:rPr>
              <a:t>Antitoxins –</a:t>
            </a:r>
          </a:p>
          <a:p>
            <a:pPr marL="609600" indent="-609600" eaLnBrk="1" hangingPunct="1">
              <a:lnSpc>
                <a:spcPct val="90000"/>
              </a:lnSpc>
              <a:buSzPct val="90000"/>
              <a:buFont typeface="Wingdings" pitchFamily="2" charset="2"/>
              <a:buChar char="v"/>
              <a:defRPr/>
            </a:pPr>
            <a:r>
              <a:rPr lang="en-US" sz="2400"/>
              <a:t>Extracts of blood fluids that contain antibodies</a:t>
            </a:r>
          </a:p>
          <a:p>
            <a:pPr marL="609600" indent="-609600" eaLnBrk="1" hangingPunct="1">
              <a:lnSpc>
                <a:spcPct val="90000"/>
              </a:lnSpc>
              <a:buSzPct val="90000"/>
              <a:buFont typeface="Wingdings" pitchFamily="2" charset="2"/>
              <a:buChar char="v"/>
              <a:defRPr/>
            </a:pPr>
            <a:r>
              <a:rPr lang="en-US" sz="2400"/>
              <a:t>Act more quickly than vaccines</a:t>
            </a:r>
          </a:p>
          <a:p>
            <a:pPr marL="609600" indent="-609600" eaLnBrk="1" hangingPunct="1">
              <a:lnSpc>
                <a:spcPct val="90000"/>
              </a:lnSpc>
              <a:buSzPct val="90000"/>
              <a:buFont typeface="Wingdings" pitchFamily="2" charset="2"/>
              <a:buChar char="v"/>
              <a:defRPr/>
            </a:pPr>
            <a:r>
              <a:rPr lang="en-US" sz="2400"/>
              <a:t>Neutralize the effects of toxins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/>
          </a:p>
        </p:txBody>
      </p:sp>
      <p:pic>
        <p:nvPicPr>
          <p:cNvPr id="18435" name="Picture 11" descr="MCj0292556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2590800"/>
            <a:ext cx="17192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5EA3B334-6721-4143-B8DB-051A656FCA03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Classifications of Medicines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>
                <a:solidFill>
                  <a:schemeClr val="hlink"/>
                </a:solidFill>
              </a:rPr>
              <a:t>2. Pathogen Fighters –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/>
              <a:t>Drugs used to fight pathogens after they enter the body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/>
              <a:t>	</a:t>
            </a:r>
            <a:r>
              <a:rPr lang="en-US" sz="2800">
                <a:solidFill>
                  <a:schemeClr val="hlink"/>
                </a:solidFill>
              </a:rPr>
              <a:t>Antibiotics –</a:t>
            </a:r>
          </a:p>
          <a:p>
            <a:pPr eaLnBrk="1" hangingPunct="1">
              <a:buSzPct val="90000"/>
              <a:buFont typeface="Wingdings" pitchFamily="2" charset="2"/>
              <a:buChar char="v"/>
              <a:defRPr/>
            </a:pPr>
            <a:r>
              <a:rPr lang="en-US" sz="2400"/>
              <a:t>Chemical agents that destroy disease-causing microorganisms while leaving the patient unharmed</a:t>
            </a:r>
          </a:p>
          <a:p>
            <a:pPr eaLnBrk="1" hangingPunct="1">
              <a:buSzPct val="90000"/>
              <a:buFont typeface="Wingdings" pitchFamily="2" charset="2"/>
              <a:buChar char="v"/>
              <a:defRPr/>
            </a:pPr>
            <a:r>
              <a:rPr lang="en-US" sz="2400"/>
              <a:t>Effective against bacterial infections</a:t>
            </a:r>
          </a:p>
        </p:txBody>
      </p:sp>
      <p:pic>
        <p:nvPicPr>
          <p:cNvPr id="19459" name="Picture 4" descr="MMj01630000000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4495800"/>
            <a:ext cx="1524000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7EBEF00-09C9-4C52-90C9-48443DF7FF3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Classifications of Medicines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>
                <a:solidFill>
                  <a:schemeClr val="hlink"/>
                </a:solidFill>
              </a:rPr>
              <a:t>3. Pain Relievers –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/>
              <a:t>Drugs used to diminish pain caused by various ailments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/>
              <a:t>	</a:t>
            </a:r>
            <a:r>
              <a:rPr lang="en-US" sz="2800">
                <a:solidFill>
                  <a:schemeClr val="hlink"/>
                </a:solidFill>
              </a:rPr>
              <a:t>Analgesics –</a:t>
            </a:r>
          </a:p>
          <a:p>
            <a:pPr eaLnBrk="1" hangingPunct="1">
              <a:buSzPct val="90000"/>
              <a:buFont typeface="Wingdings" pitchFamily="2" charset="2"/>
              <a:buChar char="v"/>
              <a:defRPr/>
            </a:pPr>
            <a:r>
              <a:rPr lang="en-US" sz="2400"/>
              <a:t>Medication used to reduce or eliminate pain</a:t>
            </a:r>
          </a:p>
        </p:txBody>
      </p:sp>
      <p:pic>
        <p:nvPicPr>
          <p:cNvPr id="20483" name="Picture 5" descr="jmdicarl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4419600"/>
            <a:ext cx="20193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05CCAEB8-DE9A-430A-A211-A4A04E10DFA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Classifications of Medicines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>
                <a:solidFill>
                  <a:schemeClr val="hlink"/>
                </a:solidFill>
              </a:rPr>
              <a:t>4. Chronic Condition Medicine –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/>
              <a:t>Drugs used to maintain or restore health and offer people with chronic diseases a higher level of wellness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/>
          </a:p>
          <a:p>
            <a:pPr eaLnBrk="1" hangingPunct="1">
              <a:buSzPct val="90000"/>
              <a:buFont typeface="Wingdings" pitchFamily="2" charset="2"/>
              <a:buChar char="v"/>
              <a:defRPr/>
            </a:pPr>
            <a:r>
              <a:rPr lang="en-US" sz="2800"/>
              <a:t>	Allergy Medicines</a:t>
            </a:r>
          </a:p>
          <a:p>
            <a:pPr eaLnBrk="1" hangingPunct="1">
              <a:buSzPct val="90000"/>
              <a:buFont typeface="Wingdings" pitchFamily="2" charset="2"/>
              <a:buChar char="v"/>
              <a:defRPr/>
            </a:pPr>
            <a:r>
              <a:rPr lang="en-US" sz="2800"/>
              <a:t>	Body-Regulating Medicines</a:t>
            </a:r>
          </a:p>
          <a:p>
            <a:pPr eaLnBrk="1" hangingPunct="1">
              <a:buSzPct val="90000"/>
              <a:buFont typeface="Wingdings" pitchFamily="2" charset="2"/>
              <a:buChar char="v"/>
              <a:defRPr/>
            </a:pPr>
            <a:r>
              <a:rPr lang="en-US" sz="2800"/>
              <a:t>	Antidepressants/Antipsychotics</a:t>
            </a:r>
          </a:p>
          <a:p>
            <a:pPr eaLnBrk="1" hangingPunct="1">
              <a:buSzPct val="90000"/>
              <a:buFont typeface="Wingdings" pitchFamily="2" charset="2"/>
              <a:buChar char="v"/>
              <a:defRPr/>
            </a:pPr>
            <a:r>
              <a:rPr lang="en-US" sz="2800"/>
              <a:t>	Cancer Treatment Medicines</a:t>
            </a:r>
          </a:p>
        </p:txBody>
      </p:sp>
      <p:pic>
        <p:nvPicPr>
          <p:cNvPr id="21507" name="Picture 4" descr="heart beat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3276600"/>
            <a:ext cx="15875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C1051388-9AF5-4419-9661-7D5CB678E19D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Medicines and the Body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/>
              <a:t>Medicines have different effects / reactions in different people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>
                <a:solidFill>
                  <a:schemeClr val="hlink"/>
                </a:solidFill>
              </a:rPr>
              <a:t>Side effects –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/>
              <a:t>Reactions to medicine other than the one intended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D11D5009-B665-4C39-9A98-147B759381C7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23553" name="Picture 4" descr="ismn22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04800"/>
            <a:ext cx="55626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FC49B62-533F-48A2-9D2A-92998B65D33E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Side effects are influenced by: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SzPct val="90000"/>
              <a:buFont typeface="Wingdings" pitchFamily="2" charset="2"/>
              <a:buChar char="v"/>
              <a:defRPr/>
            </a:pPr>
            <a:r>
              <a:rPr lang="en-US"/>
              <a:t>Body’s chemical make-up</a:t>
            </a:r>
          </a:p>
          <a:p>
            <a:pPr eaLnBrk="1" hangingPunct="1">
              <a:buSzPct val="90000"/>
              <a:buFont typeface="Wingdings" pitchFamily="2" charset="2"/>
              <a:buChar char="v"/>
              <a:defRPr/>
            </a:pPr>
            <a:r>
              <a:rPr lang="en-US"/>
              <a:t>Other medicine in body</a:t>
            </a:r>
          </a:p>
          <a:p>
            <a:pPr eaLnBrk="1" hangingPunct="1">
              <a:buSzPct val="90000"/>
              <a:buFont typeface="Wingdings" pitchFamily="2" charset="2"/>
              <a:buChar char="v"/>
              <a:defRPr/>
            </a:pPr>
            <a:r>
              <a:rPr lang="en-US"/>
              <a:t>Food/Beverage in body</a:t>
            </a:r>
          </a:p>
          <a:p>
            <a:pPr eaLnBrk="1" hangingPunct="1">
              <a:buSzPct val="90000"/>
              <a:buFont typeface="Wingdings" pitchFamily="2" charset="2"/>
              <a:buNone/>
              <a:defRPr/>
            </a:pPr>
            <a:endParaRPr lang="en-US" sz="200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>
                <a:solidFill>
                  <a:schemeClr val="hlink"/>
                </a:solidFill>
              </a:rPr>
              <a:t>These reactions can be harmful</a:t>
            </a:r>
          </a:p>
        </p:txBody>
      </p:sp>
      <p:pic>
        <p:nvPicPr>
          <p:cNvPr id="24579" name="Picture 4" descr="j0186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191000"/>
            <a:ext cx="2365375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iff">
  <a:themeElements>
    <a:clrScheme name="Cliff 2">
      <a:dk1>
        <a:srgbClr val="746354"/>
      </a:dk1>
      <a:lt1>
        <a:srgbClr val="FFFFFF"/>
      </a:lt1>
      <a:dk2>
        <a:srgbClr val="523E26"/>
      </a:dk2>
      <a:lt2>
        <a:srgbClr val="E1DFAF"/>
      </a:lt2>
      <a:accent1>
        <a:srgbClr val="CC9900"/>
      </a:accent1>
      <a:accent2>
        <a:srgbClr val="669900"/>
      </a:accent2>
      <a:accent3>
        <a:srgbClr val="B3AFAC"/>
      </a:accent3>
      <a:accent4>
        <a:srgbClr val="DADADA"/>
      </a:accent4>
      <a:accent5>
        <a:srgbClr val="E2CAAA"/>
      </a:accent5>
      <a:accent6>
        <a:srgbClr val="5C8A00"/>
      </a:accent6>
      <a:hlink>
        <a:srgbClr val="CCCC00"/>
      </a:hlink>
      <a:folHlink>
        <a:srgbClr val="AC7934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343</TotalTime>
  <Words>403</Words>
  <Application>Microsoft Office PowerPoint</Application>
  <PresentationFormat>On-screen Show (4:3)</PresentationFormat>
  <Paragraphs>81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Verdana</vt:lpstr>
      <vt:lpstr>Arial</vt:lpstr>
      <vt:lpstr>Wingdings</vt:lpstr>
      <vt:lpstr>Cliff</vt:lpstr>
      <vt:lpstr>Cliff</vt:lpstr>
      <vt:lpstr>The Role of Medicines</vt:lpstr>
      <vt:lpstr>What are Medicines?</vt:lpstr>
      <vt:lpstr>Classifications of Medicines</vt:lpstr>
      <vt:lpstr>Classifications of Medicines</vt:lpstr>
      <vt:lpstr>Classifications of Medicines</vt:lpstr>
      <vt:lpstr>Classifications of Medicines</vt:lpstr>
      <vt:lpstr>Medicines and the Body</vt:lpstr>
      <vt:lpstr>Slide 8</vt:lpstr>
      <vt:lpstr>Side effects are influenced by:</vt:lpstr>
      <vt:lpstr>Slide 10</vt:lpstr>
      <vt:lpstr>Types of Reactions from Medicines</vt:lpstr>
      <vt:lpstr>Slide 12</vt:lpstr>
      <vt:lpstr>Other Problems</vt:lpstr>
      <vt:lpstr>Other Problems</vt:lpstr>
      <vt:lpstr>Conclusion</vt:lpstr>
      <vt:lpstr>Works Cited</vt:lpstr>
    </vt:vector>
  </TitlesOfParts>
  <Company>Palmerton Area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Medicines</dc:title>
  <dc:creator>Palmerton Administrator</dc:creator>
  <cp:lastModifiedBy>carol r andrews</cp:lastModifiedBy>
  <cp:revision>14</cp:revision>
  <dcterms:created xsi:type="dcterms:W3CDTF">2007-12-19T16:11:52Z</dcterms:created>
  <dcterms:modified xsi:type="dcterms:W3CDTF">2011-10-19T14:26:22Z</dcterms:modified>
</cp:coreProperties>
</file>