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555" r:id="rId2"/>
    <p:sldId id="559" r:id="rId3"/>
    <p:sldId id="560" r:id="rId4"/>
    <p:sldId id="600" r:id="rId5"/>
    <p:sldId id="561" r:id="rId6"/>
    <p:sldId id="599" r:id="rId7"/>
    <p:sldId id="562" r:id="rId8"/>
    <p:sldId id="610" r:id="rId9"/>
    <p:sldId id="601" r:id="rId10"/>
    <p:sldId id="602" r:id="rId11"/>
    <p:sldId id="604" r:id="rId12"/>
    <p:sldId id="605" r:id="rId13"/>
    <p:sldId id="606" r:id="rId14"/>
    <p:sldId id="607" r:id="rId15"/>
    <p:sldId id="564" r:id="rId16"/>
    <p:sldId id="613" r:id="rId17"/>
    <p:sldId id="611" r:id="rId18"/>
    <p:sldId id="689" r:id="rId19"/>
    <p:sldId id="617" r:id="rId20"/>
    <p:sldId id="615" r:id="rId21"/>
    <p:sldId id="616" r:id="rId22"/>
    <p:sldId id="690" r:id="rId23"/>
    <p:sldId id="567" r:id="rId24"/>
    <p:sldId id="684" r:id="rId25"/>
    <p:sldId id="618" r:id="rId26"/>
    <p:sldId id="619" r:id="rId27"/>
    <p:sldId id="627" r:id="rId28"/>
    <p:sldId id="628" r:id="rId29"/>
    <p:sldId id="629" r:id="rId30"/>
    <p:sldId id="630" r:id="rId31"/>
    <p:sldId id="631" r:id="rId32"/>
    <p:sldId id="632" r:id="rId33"/>
    <p:sldId id="568" r:id="rId34"/>
    <p:sldId id="620" r:id="rId35"/>
    <p:sldId id="569" r:id="rId36"/>
    <p:sldId id="622" r:id="rId37"/>
    <p:sldId id="685" r:id="rId38"/>
    <p:sldId id="621" r:id="rId39"/>
    <p:sldId id="623" r:id="rId40"/>
    <p:sldId id="624" r:id="rId41"/>
    <p:sldId id="633" r:id="rId42"/>
    <p:sldId id="570" r:id="rId43"/>
    <p:sldId id="625" r:id="rId44"/>
    <p:sldId id="626" r:id="rId45"/>
    <p:sldId id="634" r:id="rId46"/>
    <p:sldId id="635" r:id="rId47"/>
    <p:sldId id="636" r:id="rId48"/>
    <p:sldId id="637" r:id="rId49"/>
    <p:sldId id="686" r:id="rId50"/>
    <p:sldId id="638" r:id="rId51"/>
    <p:sldId id="571" r:id="rId52"/>
    <p:sldId id="639" r:id="rId53"/>
    <p:sldId id="691" r:id="rId54"/>
    <p:sldId id="573" r:id="rId55"/>
    <p:sldId id="574" r:id="rId56"/>
    <p:sldId id="575" r:id="rId57"/>
    <p:sldId id="693" r:id="rId58"/>
    <p:sldId id="643" r:id="rId59"/>
    <p:sldId id="692" r:id="rId60"/>
    <p:sldId id="577" r:id="rId61"/>
    <p:sldId id="644" r:id="rId62"/>
    <p:sldId id="645" r:id="rId63"/>
    <p:sldId id="578" r:id="rId64"/>
    <p:sldId id="647" r:id="rId65"/>
    <p:sldId id="648" r:id="rId66"/>
    <p:sldId id="649" r:id="rId67"/>
    <p:sldId id="579" r:id="rId68"/>
    <p:sldId id="650" r:id="rId69"/>
    <p:sldId id="580" r:id="rId70"/>
    <p:sldId id="652" r:id="rId71"/>
    <p:sldId id="653" r:id="rId72"/>
    <p:sldId id="654" r:id="rId73"/>
    <p:sldId id="581" r:id="rId74"/>
    <p:sldId id="655" r:id="rId75"/>
    <p:sldId id="656" r:id="rId76"/>
    <p:sldId id="583" r:id="rId77"/>
    <p:sldId id="657" r:id="rId78"/>
    <p:sldId id="584" r:id="rId79"/>
    <p:sldId id="658" r:id="rId80"/>
    <p:sldId id="659" r:id="rId81"/>
    <p:sldId id="660" r:id="rId82"/>
    <p:sldId id="661" r:id="rId83"/>
    <p:sldId id="662" r:id="rId84"/>
    <p:sldId id="663" r:id="rId85"/>
    <p:sldId id="694" r:id="rId86"/>
    <p:sldId id="586" r:id="rId87"/>
    <p:sldId id="664" r:id="rId88"/>
    <p:sldId id="678" r:id="rId89"/>
    <p:sldId id="587" r:id="rId90"/>
    <p:sldId id="667" r:id="rId91"/>
    <p:sldId id="668" r:id="rId92"/>
    <p:sldId id="669" r:id="rId93"/>
    <p:sldId id="670" r:id="rId94"/>
    <p:sldId id="687" r:id="rId95"/>
    <p:sldId id="671" r:id="rId96"/>
    <p:sldId id="590" r:id="rId97"/>
    <p:sldId id="674" r:id="rId98"/>
    <p:sldId id="675" r:id="rId99"/>
    <p:sldId id="676" r:id="rId100"/>
    <p:sldId id="591" r:id="rId101"/>
    <p:sldId id="677" r:id="rId102"/>
    <p:sldId id="592" r:id="rId103"/>
    <p:sldId id="593" r:id="rId104"/>
    <p:sldId id="679" r:id="rId105"/>
    <p:sldId id="681" r:id="rId106"/>
    <p:sldId id="695" r:id="rId107"/>
    <p:sldId id="596" r:id="rId108"/>
    <p:sldId id="682" r:id="rId109"/>
    <p:sldId id="683" r:id="rId110"/>
    <p:sldId id="557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58" autoAdjust="0"/>
    <p:restoredTop sz="94658" autoAdjust="0"/>
  </p:normalViewPr>
  <p:slideViewPr>
    <p:cSldViewPr>
      <p:cViewPr>
        <p:scale>
          <a:sx n="80" d="100"/>
          <a:sy n="80" d="100"/>
        </p:scale>
        <p:origin x="-558" y="6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5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053B3D-5A9A-4EFE-B8C7-0765C7B02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75112-A509-44D3-8F22-6E621A193BFD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i="1" dirty="0">
                <a:cs typeface="+mn-cs"/>
              </a:rPr>
              <a:t>Principles of Human Anatomy and Physiology, 11e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76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DFD3436-ED71-451E-B83B-B1010CC79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CD20-C564-4051-BA8B-32579E632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1EF1-B225-456E-BE34-FF64A2725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5E7BD-6A42-4EDA-8A33-7AFCDBAE3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2B4C-6389-4C7F-8148-C53D0FC71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76200"/>
            <a:ext cx="86868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566D-1EBC-431F-9034-FBB1BBBAE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67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267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F587-E98C-4234-BBFA-95A5F5CF6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67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810000"/>
            <a:ext cx="4267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5D10-ED95-45EF-9CD2-4D85C249A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8100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AFEB-EC36-4702-BB30-9A7C31CDE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609D-287B-4E55-93D7-A99968600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AC36-C573-4347-8407-05E9D5932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7F95-0EE3-4217-B8A6-2D95C8B65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26FE-62EB-4329-AA68-7B3D6E79B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D848-5F02-43C9-8A71-50442F79D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A976-C0D3-4724-8D32-1BFE9E475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EBC8-1355-49AB-91F4-6EB5F39B2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1496-C294-4DD8-ACF8-3697C1ED9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Principles of Human Anatomy and Physiology, 11e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1">
                <a:cs typeface="+mn-cs"/>
              </a:defRPr>
            </a:lvl1pPr>
          </a:lstStyle>
          <a:p>
            <a:pPr>
              <a:defRPr/>
            </a:pPr>
            <a:fld id="{4D182F55-8015-4330-8187-AA6144006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3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501BB0-6DD1-4F34-8111-85F78453C666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4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Tissue Level of Organization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940557-C116-4348-8999-3E639E9FEFFF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Tight Junctions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Watertight seal between cells</a:t>
            </a:r>
          </a:p>
          <a:p>
            <a:pPr eaLnBrk="1" hangingPunct="1"/>
            <a:r>
              <a:rPr lang="en-US" sz="2000" smtClean="0"/>
              <a:t>Plasma membranes fused with a strip of proteins</a:t>
            </a:r>
          </a:p>
          <a:p>
            <a:pPr eaLnBrk="1" hangingPunct="1"/>
            <a:r>
              <a:rPr lang="en-US" sz="2000" smtClean="0"/>
              <a:t>They are formed by weblike strands of transmembrane proteins </a:t>
            </a:r>
            <a:r>
              <a:rPr lang="en-US" sz="2000" u="sng" smtClean="0"/>
              <a:t>that hold adjacent membranes together.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000" u="sng" smtClean="0"/>
              <a:t>They are common between cells that line GI and bladder.</a:t>
            </a:r>
          </a:p>
        </p:txBody>
      </p:sp>
      <p:pic>
        <p:nvPicPr>
          <p:cNvPr id="12293" name="Picture 4" descr="w0091-nc"/>
          <p:cNvPicPr>
            <a:picLocks noChangeAspect="1" noChangeArrowheads="1"/>
          </p:cNvPicPr>
          <p:nvPr/>
        </p:nvPicPr>
        <p:blipFill>
          <a:blip r:embed="rId2" cstate="print"/>
          <a:srcRect l="70085" b="53993"/>
          <a:stretch>
            <a:fillRect/>
          </a:stretch>
        </p:blipFill>
        <p:spPr bwMode="auto">
          <a:xfrm>
            <a:off x="300038" y="990600"/>
            <a:ext cx="41957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B2B4AE-55B2-4FB7-A313-7521A170DDBE}" type="slidenum">
              <a:rPr lang="en-US" smtClean="0">
                <a:cs typeface="Arial" charset="0"/>
              </a:rPr>
              <a:pPr/>
              <a:t>100</a:t>
            </a:fld>
            <a:endParaRPr lang="en-US" smtClean="0">
              <a:cs typeface="Arial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NERVOUS TISSUE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nervous system is composed of only two principal kinds of cells: </a:t>
            </a:r>
          </a:p>
          <a:p>
            <a:pPr lvl="1" eaLnBrk="1" hangingPunct="1"/>
            <a:r>
              <a:rPr lang="en-US" i="1" u="sng" dirty="0" smtClean="0"/>
              <a:t>neurons</a:t>
            </a:r>
            <a:r>
              <a:rPr lang="en-US" i="1" dirty="0" smtClean="0"/>
              <a:t> </a:t>
            </a:r>
            <a:r>
              <a:rPr lang="en-US" dirty="0" smtClean="0"/>
              <a:t>(nerve cells)</a:t>
            </a:r>
          </a:p>
          <a:p>
            <a:pPr lvl="1" eaLnBrk="1" hangingPunct="1"/>
            <a:r>
              <a:rPr lang="en-US" i="1" u="sng" dirty="0" smtClean="0"/>
              <a:t>neuroglia</a:t>
            </a:r>
            <a:r>
              <a:rPr lang="en-US" dirty="0" smtClean="0"/>
              <a:t> (protective and supporting cells).</a:t>
            </a:r>
          </a:p>
          <a:p>
            <a:pPr eaLnBrk="1" hangingPunct="1"/>
            <a:r>
              <a:rPr lang="en-US" dirty="0" smtClean="0"/>
              <a:t>Most neurons consist of a </a:t>
            </a:r>
            <a:r>
              <a:rPr lang="en-US" i="1" u="sng" dirty="0" smtClean="0"/>
              <a:t>cell body</a:t>
            </a:r>
            <a:r>
              <a:rPr lang="en-US" dirty="0" smtClean="0"/>
              <a:t> and two types of processes called </a:t>
            </a:r>
            <a:r>
              <a:rPr lang="en-US" i="1" u="sng" dirty="0" smtClean="0"/>
              <a:t>dendrites</a:t>
            </a:r>
            <a:r>
              <a:rPr lang="en-US" u="sng" dirty="0" smtClean="0"/>
              <a:t> and </a:t>
            </a:r>
            <a:r>
              <a:rPr lang="en-US" i="1" u="sng" dirty="0" smtClean="0"/>
              <a:t>axons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Neurons are sensitive to </a:t>
            </a:r>
            <a:r>
              <a:rPr lang="en-US" u="sng" dirty="0" smtClean="0"/>
              <a:t>stimuli, convert stimuli into nerve impulses, and conduct nerve impulses to other neurons, muscle fibers, or glands.</a:t>
            </a:r>
          </a:p>
          <a:p>
            <a:pPr eaLnBrk="1" hangingPunct="1"/>
            <a:r>
              <a:rPr lang="en-US" i="1" dirty="0" smtClean="0"/>
              <a:t>Neuroglia</a:t>
            </a:r>
            <a:r>
              <a:rPr lang="en-US" dirty="0" smtClean="0"/>
              <a:t> </a:t>
            </a:r>
            <a:r>
              <a:rPr lang="en-US" u="sng" dirty="0" smtClean="0"/>
              <a:t>protect and support</a:t>
            </a:r>
            <a:r>
              <a:rPr lang="en-US" dirty="0" smtClean="0"/>
              <a:t> neurons and are often the sites of </a:t>
            </a:r>
            <a:r>
              <a:rPr lang="en-US" u="sng" dirty="0" smtClean="0"/>
              <a:t>tumors of the nervous system.</a:t>
            </a:r>
          </a:p>
        </p:txBody>
      </p:sp>
    </p:spTree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E2B638-AE1B-4DEE-AA99-4CE2FD706D5A}" type="slidenum">
              <a:rPr lang="en-US" smtClean="0">
                <a:cs typeface="Arial" charset="0"/>
              </a:rPr>
              <a:pPr/>
              <a:t>101</a:t>
            </a:fld>
            <a:endParaRPr lang="en-US" smtClean="0">
              <a:cs typeface="Arial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Nerve Tissue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572000"/>
            <a:ext cx="8915400" cy="2362200"/>
          </a:xfrm>
        </p:spPr>
        <p:txBody>
          <a:bodyPr/>
          <a:lstStyle/>
          <a:p>
            <a:pPr eaLnBrk="1" hangingPunct="1"/>
            <a:r>
              <a:rPr lang="en-US" sz="2000" smtClean="0"/>
              <a:t> Cell types -- nerve cells and neuroglial (supporting) cells</a:t>
            </a:r>
          </a:p>
          <a:p>
            <a:pPr eaLnBrk="1" hangingPunct="1"/>
            <a:r>
              <a:rPr lang="en-US" sz="2000" smtClean="0"/>
              <a:t> Nerve cell structure</a:t>
            </a:r>
          </a:p>
          <a:p>
            <a:pPr lvl="1" eaLnBrk="1" hangingPunct="1"/>
            <a:r>
              <a:rPr lang="en-US" sz="2000" smtClean="0"/>
              <a:t>nucleus &amp;  long cell processes conduct nerve signals</a:t>
            </a:r>
          </a:p>
          <a:p>
            <a:pPr lvl="2" eaLnBrk="1" hangingPunct="1"/>
            <a:r>
              <a:rPr lang="en-US" sz="2000" smtClean="0"/>
              <a:t>dendrite(s) --- signal travels toward the cell body </a:t>
            </a:r>
          </a:p>
          <a:p>
            <a:pPr lvl="2" eaLnBrk="1" hangingPunct="1"/>
            <a:r>
              <a:rPr lang="en-US" sz="2000" smtClean="0"/>
              <a:t>axon ---- signal travels away from cell body</a:t>
            </a:r>
          </a:p>
        </p:txBody>
      </p:sp>
      <p:pic>
        <p:nvPicPr>
          <p:cNvPr id="102405" name="Picture 4" descr="w0113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4800"/>
            <a:ext cx="9144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17FAB7-7FED-4118-BAFE-2830A63E6A22}" type="slidenum">
              <a:rPr lang="en-US" smtClean="0">
                <a:cs typeface="Arial" charset="0"/>
              </a:rPr>
              <a:pPr/>
              <a:t>102</a:t>
            </a:fld>
            <a:endParaRPr lang="en-US" smtClean="0">
              <a:cs typeface="Arial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EXCITABLE CELLS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Neurons and muscle fibers are excitable cells </a:t>
            </a:r>
          </a:p>
          <a:p>
            <a:pPr lvl="1" eaLnBrk="1" hangingPunct="1"/>
            <a:r>
              <a:rPr lang="en-US" dirty="0" smtClean="0"/>
              <a:t>they </a:t>
            </a:r>
            <a:r>
              <a:rPr lang="en-US" u="sng" dirty="0" smtClean="0"/>
              <a:t>show electrical excitability</a:t>
            </a:r>
            <a:r>
              <a:rPr lang="en-US" dirty="0" smtClean="0"/>
              <a:t> (action potentials).</a:t>
            </a:r>
          </a:p>
        </p:txBody>
      </p:sp>
    </p:spTree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F57FC1-E137-4E42-801D-98114A7B832D}" type="slidenum">
              <a:rPr lang="en-US" smtClean="0">
                <a:cs typeface="Arial" charset="0"/>
              </a:rPr>
              <a:pPr/>
              <a:t>103</a:t>
            </a:fld>
            <a:endParaRPr lang="en-US" smtClean="0">
              <a:cs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TISSUE REPAIR: RESTORE HOMEOSTASIS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Tissue repair is the process that replaces </a:t>
            </a:r>
            <a:r>
              <a:rPr lang="en-US" u="sng" dirty="0" smtClean="0"/>
              <a:t>worn out, damaged, or dead cells.</a:t>
            </a:r>
          </a:p>
          <a:p>
            <a:pPr eaLnBrk="1" hangingPunct="1"/>
            <a:r>
              <a:rPr lang="en-US" dirty="0" smtClean="0"/>
              <a:t>Each of the four classes of tissues has a </a:t>
            </a:r>
            <a:r>
              <a:rPr lang="en-US" u="sng" dirty="0" smtClean="0"/>
              <a:t>different capacity to replenish its parenchymal cells.</a:t>
            </a:r>
          </a:p>
          <a:p>
            <a:pPr lvl="1" eaLnBrk="1" hangingPunct="1"/>
            <a:r>
              <a:rPr lang="en-US" dirty="0" smtClean="0"/>
              <a:t>Epithelial cells are replaced by the division of </a:t>
            </a:r>
            <a:r>
              <a:rPr lang="en-US" u="sng" dirty="0" smtClean="0"/>
              <a:t>stem cells or by division of undifferentiated cells.</a:t>
            </a:r>
          </a:p>
          <a:p>
            <a:pPr lvl="1" eaLnBrk="1" hangingPunct="1"/>
            <a:r>
              <a:rPr lang="en-US" dirty="0" smtClean="0"/>
              <a:t>Some connective tissues such as bone has a </a:t>
            </a:r>
            <a:r>
              <a:rPr lang="en-US" u="sng" dirty="0" smtClean="0"/>
              <a:t>continuous capacity for renewal</a:t>
            </a:r>
            <a:r>
              <a:rPr lang="en-US" dirty="0" smtClean="0"/>
              <a:t> whereas cartilage replenishes cells </a:t>
            </a:r>
            <a:r>
              <a:rPr lang="en-US" u="sng" dirty="0" smtClean="0"/>
              <a:t>less readily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Muscle cells have a </a:t>
            </a:r>
            <a:r>
              <a:rPr lang="en-US" u="sng" dirty="0" smtClean="0"/>
              <a:t>poor capacity</a:t>
            </a:r>
            <a:r>
              <a:rPr lang="en-US" dirty="0" smtClean="0"/>
              <a:t> for renewal.</a:t>
            </a:r>
          </a:p>
          <a:p>
            <a:pPr lvl="1" eaLnBrk="1" hangingPunct="1"/>
            <a:r>
              <a:rPr lang="en-US" dirty="0" smtClean="0"/>
              <a:t>Nervous tissue has the </a:t>
            </a:r>
            <a:r>
              <a:rPr lang="en-US" u="sng" dirty="0" smtClean="0"/>
              <a:t>poorest capacity</a:t>
            </a:r>
            <a:r>
              <a:rPr lang="en-US" dirty="0" smtClean="0"/>
              <a:t> for renewal</a:t>
            </a:r>
          </a:p>
        </p:txBody>
      </p:sp>
    </p:spTree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0E2EAB-4388-4DC2-9392-6E74676B4CC3}" type="slidenum">
              <a:rPr lang="en-US" smtClean="0">
                <a:cs typeface="Arial" charset="0"/>
              </a:rPr>
              <a:pPr/>
              <a:t>104</a:t>
            </a:fld>
            <a:endParaRPr lang="en-US" smtClean="0">
              <a:cs typeface="Arial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Tissue Repair: Restoring Homeostasis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Worn-out, damaged tissue must be replaced</a:t>
            </a:r>
          </a:p>
          <a:p>
            <a:pPr eaLnBrk="1" hangingPunct="1"/>
            <a:r>
              <a:rPr lang="en-US" dirty="0" smtClean="0"/>
              <a:t>Fibrosis is the process of </a:t>
            </a:r>
            <a:r>
              <a:rPr lang="en-US" u="sng" dirty="0" smtClean="0"/>
              <a:t>scar formation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If the injury is extensive granulation tissue (</a:t>
            </a:r>
            <a:r>
              <a:rPr lang="en-US" u="sng" dirty="0" smtClean="0"/>
              <a:t>actively growing connective tissue</a:t>
            </a:r>
            <a:r>
              <a:rPr lang="en-US" dirty="0" smtClean="0"/>
              <a:t>) is formed.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Adhesions</a:t>
            </a:r>
            <a:r>
              <a:rPr lang="en-US" dirty="0" smtClean="0"/>
              <a:t>, </a:t>
            </a:r>
            <a:r>
              <a:rPr lang="en-US" u="sng" dirty="0" smtClean="0"/>
              <a:t>which sometimes result from scar tissue formation</a:t>
            </a:r>
            <a:r>
              <a:rPr lang="en-US" dirty="0" smtClean="0"/>
              <a:t>, cause abnormal joining of adjacent tissues, particularly in the abdomen and sites of previous surgery. These can cause problems such as intestinal obstruction.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34F15D-0FAA-4798-B460-80499DC2C367}" type="slidenum">
              <a:rPr lang="en-US" smtClean="0">
                <a:cs typeface="Arial" charset="0"/>
              </a:rPr>
              <a:pPr/>
              <a:t>105</a:t>
            </a:fld>
            <a:endParaRPr lang="en-US" smtClean="0">
              <a:cs typeface="Arial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Conditions Affecting Tissue Repair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Nutrition is important to tissue repair</a:t>
            </a:r>
          </a:p>
          <a:p>
            <a:pPr lvl="1" eaLnBrk="1" hangingPunct="1"/>
            <a:r>
              <a:rPr lang="en-US" dirty="0" smtClean="0"/>
              <a:t>adequate protein for structural components</a:t>
            </a:r>
          </a:p>
          <a:p>
            <a:pPr lvl="1" eaLnBrk="1" hangingPunct="1"/>
            <a:r>
              <a:rPr lang="en-US" dirty="0" smtClean="0"/>
              <a:t>vitamin C for production of collagen and new blood vessels</a:t>
            </a:r>
          </a:p>
          <a:p>
            <a:pPr eaLnBrk="1" hangingPunct="1"/>
            <a:r>
              <a:rPr lang="en-US" u="sng" dirty="0" smtClean="0"/>
              <a:t>Proper blood circulation is essential in tissue repair</a:t>
            </a:r>
          </a:p>
          <a:p>
            <a:pPr lvl="1" eaLnBrk="1" hangingPunct="1"/>
            <a:r>
              <a:rPr lang="en-US" dirty="0" smtClean="0"/>
              <a:t>delivers O2 &amp; nutrients &amp; removes fluids &amp; bacteria</a:t>
            </a:r>
          </a:p>
          <a:p>
            <a:pPr eaLnBrk="1" hangingPunct="1"/>
            <a:r>
              <a:rPr lang="en-US" dirty="0" smtClean="0"/>
              <a:t>With aging</a:t>
            </a:r>
          </a:p>
          <a:p>
            <a:pPr lvl="1" eaLnBrk="1" hangingPunct="1"/>
            <a:r>
              <a:rPr lang="en-US" dirty="0" smtClean="0"/>
              <a:t> collagen fibers change in quality</a:t>
            </a:r>
          </a:p>
          <a:p>
            <a:pPr lvl="1" eaLnBrk="1" hangingPunct="1"/>
            <a:r>
              <a:rPr lang="en-US" dirty="0" smtClean="0"/>
              <a:t>elastin fibers fragment and abnormally bond to calcium</a:t>
            </a:r>
          </a:p>
          <a:p>
            <a:pPr lvl="1" eaLnBrk="1" hangingPunct="1"/>
            <a:r>
              <a:rPr lang="en-US" dirty="0" smtClean="0"/>
              <a:t>cell division and protein synthesis are slowed</a:t>
            </a:r>
          </a:p>
        </p:txBody>
      </p:sp>
    </p:spTree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tissues of young people </a:t>
            </a:r>
            <a:r>
              <a:rPr lang="en-US" u="sng" dirty="0" smtClean="0"/>
              <a:t>repair </a:t>
            </a:r>
            <a:r>
              <a:rPr lang="en-US" u="sng" dirty="0" err="1" smtClean="0"/>
              <a:t>reaidly</a:t>
            </a:r>
            <a:r>
              <a:rPr lang="en-US" u="sng" dirty="0" smtClean="0"/>
              <a:t> and efficiently;</a:t>
            </a:r>
            <a:r>
              <a:rPr lang="en-US" dirty="0" smtClean="0"/>
              <a:t> the process </a:t>
            </a:r>
            <a:r>
              <a:rPr lang="en-US" u="sng" dirty="0" smtClean="0"/>
              <a:t>slows down with aging.</a:t>
            </a:r>
            <a:endParaRPr lang="en-US" dirty="0" smtClean="0"/>
          </a:p>
          <a:p>
            <a:r>
              <a:rPr lang="en-US" dirty="0" smtClean="0"/>
              <a:t>The younger body is generally in a better </a:t>
            </a:r>
            <a:r>
              <a:rPr lang="en-US" u="sng" dirty="0" smtClean="0"/>
              <a:t>nutritional</a:t>
            </a:r>
            <a:r>
              <a:rPr lang="en-US" dirty="0" smtClean="0"/>
              <a:t> state, its tissues have a better </a:t>
            </a:r>
            <a:r>
              <a:rPr lang="en-US" u="sng" dirty="0" smtClean="0"/>
              <a:t>blood supply,</a:t>
            </a:r>
            <a:r>
              <a:rPr lang="en-US" dirty="0" smtClean="0"/>
              <a:t> and its cells have a </a:t>
            </a:r>
            <a:r>
              <a:rPr lang="en-US" u="sng" dirty="0" smtClean="0"/>
              <a:t>faster metabolic rate.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CF609D-287B-4E55-93D7-A99968600BFC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C2AE07-2412-49C0-B67C-3362E2A0DC7C}" type="slidenum">
              <a:rPr lang="en-US" smtClean="0">
                <a:cs typeface="Arial" charset="0"/>
              </a:rPr>
              <a:pPr/>
              <a:t>107</a:t>
            </a:fld>
            <a:endParaRPr lang="en-US" smtClean="0">
              <a:cs typeface="Arial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DISORDERS: HOMEOSTATIC IMBALANCES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Disorders of epithelial tissues are mainly specific to individual organs, such as </a:t>
            </a:r>
            <a:r>
              <a:rPr lang="en-US" u="sng" dirty="0" smtClean="0"/>
              <a:t>skin cancer </a:t>
            </a:r>
            <a:r>
              <a:rPr lang="en-US" dirty="0" smtClean="0"/>
              <a:t>which involves the epidermis or peptic ulcer disease which involves </a:t>
            </a:r>
            <a:r>
              <a:rPr lang="en-US" u="sng" dirty="0" smtClean="0"/>
              <a:t>the epithelial lining of the stomach or small intestine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 most prevalent disorders of connective tissue are </a:t>
            </a:r>
            <a:r>
              <a:rPr lang="en-US" u="sng" dirty="0" smtClean="0"/>
              <a:t>autoimmune disorders</a:t>
            </a:r>
            <a:r>
              <a:rPr lang="en-US" dirty="0" smtClean="0"/>
              <a:t> which are diseases in which antibodies produced by the immune system fail to distinguish what is foreign from what is self and </a:t>
            </a:r>
            <a:r>
              <a:rPr lang="en-US" u="sng" dirty="0" smtClean="0"/>
              <a:t>attacks the body’s own tissues.</a:t>
            </a:r>
          </a:p>
        </p:txBody>
      </p:sp>
    </p:spTree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9CB286-F6F0-4DCD-B893-F9CF8C6655DA}" type="slidenum">
              <a:rPr lang="en-US" smtClean="0">
                <a:cs typeface="Arial" charset="0"/>
              </a:rPr>
              <a:pPr/>
              <a:t>108</a:t>
            </a:fld>
            <a:endParaRPr lang="en-US" smtClean="0">
              <a:cs typeface="Arial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Sjogren’s Syndrome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Autoimmune disorder inflammation and destruction of e</a:t>
            </a:r>
            <a:r>
              <a:rPr lang="en-US" u="sng" dirty="0" smtClean="0"/>
              <a:t>xocrine</a:t>
            </a:r>
            <a:r>
              <a:rPr lang="en-US" dirty="0" smtClean="0"/>
              <a:t> glands</a:t>
            </a:r>
          </a:p>
          <a:p>
            <a:pPr eaLnBrk="1" hangingPunct="1"/>
            <a:r>
              <a:rPr lang="en-US" dirty="0" smtClean="0"/>
              <a:t>Dryness of mouth and eyes</a:t>
            </a:r>
          </a:p>
          <a:p>
            <a:pPr eaLnBrk="1" hangingPunct="1"/>
            <a:r>
              <a:rPr lang="en-US" dirty="0" smtClean="0"/>
              <a:t>20 % of older adults show some signs</a:t>
            </a:r>
          </a:p>
        </p:txBody>
      </p:sp>
    </p:spTree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CA199E-D0BA-4D38-B679-D3662D6CD255}" type="slidenum">
              <a:rPr lang="en-US" smtClean="0">
                <a:cs typeface="Arial" charset="0"/>
              </a:rPr>
              <a:pPr/>
              <a:t>109</a:t>
            </a:fld>
            <a:endParaRPr lang="en-US" smtClean="0">
              <a:cs typeface="Arial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Systemic Lupus Erythematosus (SLE)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Autoimmune disorder -- causes unknown</a:t>
            </a:r>
          </a:p>
          <a:p>
            <a:pPr eaLnBrk="1" hangingPunct="1"/>
            <a:r>
              <a:rPr lang="en-US" dirty="0" smtClean="0"/>
              <a:t>Chronic inflammation of </a:t>
            </a:r>
            <a:r>
              <a:rPr lang="en-US" u="sng" dirty="0" smtClean="0"/>
              <a:t>connective tissue</a:t>
            </a:r>
          </a:p>
          <a:p>
            <a:pPr eaLnBrk="1" hangingPunct="1"/>
            <a:r>
              <a:rPr lang="en-US" dirty="0" smtClean="0"/>
              <a:t>Nonwhite women during childbearing years</a:t>
            </a:r>
          </a:p>
          <a:p>
            <a:pPr eaLnBrk="1" hangingPunct="1"/>
            <a:r>
              <a:rPr lang="en-US" dirty="0" smtClean="0"/>
              <a:t>Females 9:1 (1 in 2000 individuals)</a:t>
            </a:r>
          </a:p>
          <a:p>
            <a:pPr eaLnBrk="1" hangingPunct="1"/>
            <a:r>
              <a:rPr lang="en-US" dirty="0" smtClean="0"/>
              <a:t>Painful joints, ulcers, loss of hair, fever</a:t>
            </a:r>
          </a:p>
          <a:p>
            <a:pPr eaLnBrk="1" hangingPunct="1"/>
            <a:r>
              <a:rPr lang="en-US" dirty="0" smtClean="0"/>
              <a:t>Life-threatening if inflammation occurs in major organs --- liver, kidney, heart, brain, etc.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5E7838-5F6F-4EA2-8DBE-BBA89572BBCD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Adherens Junctions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495800"/>
          </a:xfrm>
        </p:spPr>
        <p:txBody>
          <a:bodyPr/>
          <a:lstStyle/>
          <a:p>
            <a:pPr eaLnBrk="1" hangingPunct="1"/>
            <a:r>
              <a:rPr lang="en-US" sz="2000" smtClean="0"/>
              <a:t>Holds epithelial cells together</a:t>
            </a:r>
          </a:p>
          <a:p>
            <a:pPr eaLnBrk="1" hangingPunct="1"/>
            <a:r>
              <a:rPr lang="en-US" sz="2000" smtClean="0"/>
              <a:t>Structural components</a:t>
            </a:r>
          </a:p>
          <a:p>
            <a:pPr lvl="1" eaLnBrk="1" hangingPunct="1"/>
            <a:r>
              <a:rPr lang="en-US" sz="2000" u="sng" smtClean="0"/>
              <a:t>plaque</a:t>
            </a:r>
            <a:r>
              <a:rPr lang="en-US" sz="2000" smtClean="0"/>
              <a:t> = dense layer of proteins inside the cell membrane</a:t>
            </a:r>
          </a:p>
          <a:p>
            <a:pPr lvl="1" eaLnBrk="1" hangingPunct="1"/>
            <a:r>
              <a:rPr lang="en-US" sz="2000" u="sng" smtClean="0"/>
              <a:t>microfilaments</a:t>
            </a:r>
            <a:r>
              <a:rPr lang="en-US" sz="2000" smtClean="0"/>
              <a:t> extend into cytoplasm</a:t>
            </a:r>
          </a:p>
          <a:p>
            <a:pPr lvl="1" eaLnBrk="1" hangingPunct="1"/>
            <a:r>
              <a:rPr lang="en-US" sz="2000" smtClean="0"/>
              <a:t>integral membrane proteins connect to membrane of other cell called </a:t>
            </a:r>
            <a:r>
              <a:rPr lang="en-US" sz="2000" u="sng" smtClean="0"/>
              <a:t>cadherins</a:t>
            </a:r>
          </a:p>
          <a:p>
            <a:pPr lvl="1"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pic>
        <p:nvPicPr>
          <p:cNvPr id="13317" name="Picture 4" descr="w0091-nc"/>
          <p:cNvPicPr>
            <a:picLocks noChangeAspect="1" noChangeArrowheads="1"/>
          </p:cNvPicPr>
          <p:nvPr/>
        </p:nvPicPr>
        <p:blipFill>
          <a:blip r:embed="rId2" cstate="print"/>
          <a:srcRect l="70064" t="50000" b="19330"/>
          <a:stretch>
            <a:fillRect/>
          </a:stretch>
        </p:blipFill>
        <p:spPr bwMode="auto">
          <a:xfrm>
            <a:off x="304800" y="1981200"/>
            <a:ext cx="42672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7BF5D1-E998-4D26-A986-6822CA2BB3C0}" type="slidenum">
              <a:rPr lang="en-US" smtClean="0">
                <a:cs typeface="Arial" charset="0"/>
              </a:rPr>
              <a:pPr/>
              <a:t>110</a:t>
            </a:fld>
            <a:endParaRPr lang="en-US" smtClean="0">
              <a:cs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1E71CF-3D1B-4371-8913-6DD5D8A12DC1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pic>
        <p:nvPicPr>
          <p:cNvPr id="14339" name="Picture 2" descr="w0091-nc"/>
          <p:cNvPicPr>
            <a:picLocks noChangeAspect="1" noChangeArrowheads="1"/>
          </p:cNvPicPr>
          <p:nvPr/>
        </p:nvPicPr>
        <p:blipFill>
          <a:blip r:embed="rId2" cstate="print"/>
          <a:srcRect l="36253" t="57668" r="27823" b="2763"/>
          <a:stretch>
            <a:fillRect/>
          </a:stretch>
        </p:blipFill>
        <p:spPr bwMode="auto">
          <a:xfrm>
            <a:off x="3810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Desmosomes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Composed of </a:t>
            </a:r>
            <a:r>
              <a:rPr lang="en-US" sz="2000" u="sng" smtClean="0"/>
              <a:t>plague</a:t>
            </a:r>
          </a:p>
          <a:p>
            <a:pPr eaLnBrk="1" hangingPunct="1"/>
            <a:r>
              <a:rPr lang="en-US" sz="2000" smtClean="0"/>
              <a:t>Resists cellular separation and cell disruption</a:t>
            </a:r>
          </a:p>
          <a:p>
            <a:pPr eaLnBrk="1" hangingPunct="1"/>
            <a:r>
              <a:rPr lang="en-US" sz="2000" smtClean="0"/>
              <a:t>Similar structure to adherens junction except intracellular intermediate filaments cross cytoplasm of cell and link the </a:t>
            </a:r>
            <a:r>
              <a:rPr lang="en-US" sz="2000" u="sng" smtClean="0"/>
              <a:t>cytoskeletons</a:t>
            </a:r>
            <a:r>
              <a:rPr lang="en-US" sz="2000" smtClean="0"/>
              <a:t> of cells together.</a:t>
            </a:r>
          </a:p>
          <a:p>
            <a:pPr eaLnBrk="1" hangingPunct="1"/>
            <a:r>
              <a:rPr lang="en-US" sz="2000" smtClean="0"/>
              <a:t>Common in the cells of the </a:t>
            </a:r>
            <a:r>
              <a:rPr lang="en-US" sz="2000" u="sng" smtClean="0"/>
              <a:t>epidermis and between cardiac muscle fibers in the heart</a:t>
            </a:r>
            <a:r>
              <a:rPr lang="en-US" sz="2000" smtClean="0"/>
              <a:t>.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419600" y="1676400"/>
            <a:ext cx="2286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3F9AED-FCAA-4476-8D7D-1D2B0075D290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Hemidesmosomes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7725" y="1778000"/>
            <a:ext cx="4257675" cy="2514600"/>
          </a:xfrm>
        </p:spPr>
        <p:txBody>
          <a:bodyPr/>
          <a:lstStyle/>
          <a:p>
            <a:pPr eaLnBrk="1" hangingPunct="1"/>
            <a:r>
              <a:rPr lang="en-US" sz="2000" smtClean="0"/>
              <a:t>Half a desmosome</a:t>
            </a:r>
          </a:p>
          <a:p>
            <a:pPr eaLnBrk="1" hangingPunct="1"/>
            <a:r>
              <a:rPr lang="en-US" sz="2000" smtClean="0"/>
              <a:t>Connect cells to </a:t>
            </a:r>
            <a:r>
              <a:rPr lang="en-US" sz="2000" u="sng" smtClean="0"/>
              <a:t>extracellular material</a:t>
            </a:r>
            <a:r>
              <a:rPr lang="en-US" sz="2000" smtClean="0"/>
              <a:t> such as the basement membrane</a:t>
            </a:r>
          </a:p>
        </p:txBody>
      </p:sp>
      <p:pic>
        <p:nvPicPr>
          <p:cNvPr id="15365" name="Picture 4" descr="w0091-nc"/>
          <p:cNvPicPr>
            <a:picLocks noChangeAspect="1" noChangeArrowheads="1"/>
          </p:cNvPicPr>
          <p:nvPr/>
        </p:nvPicPr>
        <p:blipFill>
          <a:blip r:embed="rId2" cstate="print"/>
          <a:srcRect t="56230" r="66190" b="5431"/>
          <a:stretch>
            <a:fillRect/>
          </a:stretch>
        </p:blipFill>
        <p:spPr bwMode="auto">
          <a:xfrm>
            <a:off x="381000" y="1719263"/>
            <a:ext cx="43434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951809-A8FD-40DA-82BC-FEF4F79EC3C2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Gap Junctions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676400"/>
            <a:ext cx="5334000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Tiny space between plasma membranes of 2 cells</a:t>
            </a:r>
          </a:p>
          <a:p>
            <a:pPr eaLnBrk="1" hangingPunct="1"/>
            <a:r>
              <a:rPr lang="en-US" sz="2000" smtClean="0"/>
              <a:t>Crossed by protein channels called connexons forming fluid filled tunnels</a:t>
            </a:r>
          </a:p>
          <a:p>
            <a:pPr eaLnBrk="1" hangingPunct="1"/>
            <a:r>
              <a:rPr lang="en-US" sz="2000" smtClean="0"/>
              <a:t>Allows cells ion a tissue to rapidly communicate through </a:t>
            </a:r>
            <a:r>
              <a:rPr lang="en-US" sz="2000" u="sng" smtClean="0"/>
              <a:t>connexons, transmembrane protein channels</a:t>
            </a:r>
            <a:r>
              <a:rPr lang="en-US" sz="2000" smtClean="0"/>
              <a:t> that connect cells together</a:t>
            </a:r>
          </a:p>
          <a:p>
            <a:pPr eaLnBrk="1" hangingPunct="1"/>
            <a:r>
              <a:rPr lang="en-US" sz="2000" smtClean="0"/>
              <a:t>Muscle and nerve impulses spread from cell to cell</a:t>
            </a:r>
          </a:p>
          <a:p>
            <a:pPr lvl="1" eaLnBrk="1" hangingPunct="1"/>
            <a:r>
              <a:rPr lang="en-US" sz="2000" smtClean="0"/>
              <a:t>heart and smooth muscle of gut 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16389" name="Picture 4" descr="w0091-nc"/>
          <p:cNvPicPr>
            <a:picLocks noChangeAspect="1" noChangeArrowheads="1"/>
          </p:cNvPicPr>
          <p:nvPr/>
        </p:nvPicPr>
        <p:blipFill>
          <a:blip r:embed="rId2" cstate="print"/>
          <a:srcRect t="9105" r="73256" b="55112"/>
          <a:stretch>
            <a:fillRect/>
          </a:stretch>
        </p:blipFill>
        <p:spPr bwMode="auto">
          <a:xfrm>
            <a:off x="115888" y="1676400"/>
            <a:ext cx="32369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A67EB2-4741-42E3-8636-15ABAF39F91B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EPITHELIAL TISSUES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A93265-1DDE-44DD-A428-8BE1636F8379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 Epithelial Tissue --</a:t>
            </a:r>
            <a:r>
              <a:rPr lang="en-US" smtClean="0"/>
              <a:t> General Features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pPr eaLnBrk="1" hangingPunct="1"/>
            <a:r>
              <a:rPr lang="en-US" sz="2000" u="sng" smtClean="0"/>
              <a:t>Are arranged in sheets, either in single or multiple layers</a:t>
            </a:r>
          </a:p>
          <a:p>
            <a:pPr eaLnBrk="1" hangingPunct="1"/>
            <a:r>
              <a:rPr lang="en-US" sz="2000" u="sng" smtClean="0"/>
              <a:t>Consists mostly of closely packed cells with little extracellular material</a:t>
            </a:r>
          </a:p>
          <a:p>
            <a:pPr eaLnBrk="1" hangingPunct="1"/>
            <a:r>
              <a:rPr lang="en-US" sz="2000" u="sng" smtClean="0"/>
              <a:t>Many cell junctions often provide secure attachment</a:t>
            </a:r>
            <a:r>
              <a:rPr lang="en-US" sz="2000" smtClean="0"/>
              <a:t>.</a:t>
            </a:r>
          </a:p>
          <a:p>
            <a:pPr eaLnBrk="1" hangingPunct="1"/>
            <a:r>
              <a:rPr lang="en-US" sz="2000" u="sng" smtClean="0"/>
              <a:t>Has an apicial surface (upper or free surface) and a basal surface attached to a basement membrane</a:t>
            </a:r>
          </a:p>
          <a:p>
            <a:pPr eaLnBrk="1" hangingPunct="1"/>
            <a:r>
              <a:rPr lang="en-US" sz="2000" u="sng" smtClean="0"/>
              <a:t>Adhere firmly to nearby connective tissue via a thin extracellular layer, the basement membrane</a:t>
            </a:r>
          </a:p>
          <a:p>
            <a:pPr eaLnBrk="1" hangingPunct="1"/>
            <a:r>
              <a:rPr lang="en-US" sz="2000" u="sng" smtClean="0"/>
              <a:t>Is avascular (without blood vessels), nutrients and waste must move by diffusion</a:t>
            </a:r>
          </a:p>
          <a:p>
            <a:pPr eaLnBrk="1" hangingPunct="1"/>
            <a:r>
              <a:rPr lang="en-US" sz="2000" u="sng" smtClean="0"/>
              <a:t>Good nerve supply</a:t>
            </a:r>
          </a:p>
          <a:p>
            <a:pPr eaLnBrk="1" hangingPunct="1"/>
            <a:r>
              <a:rPr lang="en-US" sz="2000" u="sng" smtClean="0"/>
              <a:t>Rapid cell division (high mitotic rate)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D104D3-E7F5-4218-8DE4-0615F6084C2E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Basement Membrane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066800"/>
            <a:ext cx="5334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Basal lamina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from epithelial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collagen fibers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Reticular lamina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secreted by connective tissue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reticular fibers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Functions: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guide for cell migration during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become thickened due to increased collagen and laminin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Example:  In diabetes mellitus, the basement membrane of small blood vessels, especially those in the </a:t>
            </a:r>
            <a:r>
              <a:rPr lang="en-US" sz="2000" u="sng" smtClean="0"/>
              <a:t>retina and kidney</a:t>
            </a:r>
            <a:r>
              <a:rPr lang="en-US" sz="2000" smtClean="0"/>
              <a:t>, thickens.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9461" name="Picture 4" descr="w0092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295400"/>
            <a:ext cx="34988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Epithelial Tissue Functions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</a:t>
            </a:r>
          </a:p>
          <a:p>
            <a:pPr lvl="1" eaLnBrk="1" hangingPunct="1"/>
            <a:r>
              <a:rPr lang="en-US" u="sng" smtClean="0"/>
              <a:t>protection </a:t>
            </a:r>
          </a:p>
          <a:p>
            <a:pPr lvl="1" eaLnBrk="1" hangingPunct="1"/>
            <a:r>
              <a:rPr lang="en-US" u="sng" smtClean="0"/>
              <a:t>filtration</a:t>
            </a:r>
          </a:p>
          <a:p>
            <a:pPr lvl="1" eaLnBrk="1" hangingPunct="1"/>
            <a:r>
              <a:rPr lang="en-US" u="sng" smtClean="0"/>
              <a:t>lubrication </a:t>
            </a:r>
          </a:p>
          <a:p>
            <a:pPr lvl="1" eaLnBrk="1" hangingPunct="1"/>
            <a:r>
              <a:rPr lang="en-US" u="sng" smtClean="0"/>
              <a:t>secretion </a:t>
            </a:r>
          </a:p>
          <a:p>
            <a:pPr lvl="1" eaLnBrk="1" hangingPunct="1"/>
            <a:r>
              <a:rPr lang="en-US" u="sng" smtClean="0"/>
              <a:t>digestion</a:t>
            </a:r>
          </a:p>
          <a:p>
            <a:pPr lvl="1" eaLnBrk="1" hangingPunct="1"/>
            <a:r>
              <a:rPr lang="en-US" u="sng" smtClean="0"/>
              <a:t>absorption</a:t>
            </a:r>
          </a:p>
          <a:p>
            <a:pPr lvl="1" eaLnBrk="1" hangingPunct="1"/>
            <a:r>
              <a:rPr lang="en-US" u="sng" smtClean="0"/>
              <a:t>transportation </a:t>
            </a:r>
          </a:p>
          <a:p>
            <a:pPr lvl="1" eaLnBrk="1" hangingPunct="1"/>
            <a:r>
              <a:rPr lang="en-US" u="sng" smtClean="0"/>
              <a:t>excretion</a:t>
            </a:r>
          </a:p>
          <a:p>
            <a:pPr lvl="1" eaLnBrk="1" hangingPunct="1"/>
            <a:r>
              <a:rPr lang="en-US" u="sng" smtClean="0"/>
              <a:t>sensory reception </a:t>
            </a:r>
          </a:p>
          <a:p>
            <a:pPr lvl="1" eaLnBrk="1" hangingPunct="1"/>
            <a:r>
              <a:rPr lang="en-US" u="sng" smtClean="0"/>
              <a:t>reproduction.</a:t>
            </a:r>
          </a:p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879E9B-0D9E-4042-A114-151D97A58332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Epithelium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Covering and lining epithelium</a:t>
            </a:r>
          </a:p>
          <a:p>
            <a:pPr lvl="1" eaLnBrk="1" hangingPunct="1"/>
            <a:r>
              <a:rPr lang="en-US" smtClean="0"/>
              <a:t>epidermis of skin</a:t>
            </a:r>
          </a:p>
          <a:p>
            <a:pPr lvl="1" eaLnBrk="1" hangingPunct="1"/>
            <a:r>
              <a:rPr lang="en-US" smtClean="0"/>
              <a:t>lining of blood vessels and ducts</a:t>
            </a:r>
          </a:p>
          <a:p>
            <a:pPr lvl="1" eaLnBrk="1" hangingPunct="1"/>
            <a:r>
              <a:rPr lang="en-US" smtClean="0"/>
              <a:t>lining respiratory, reproductive, urinary &amp; GI tract</a:t>
            </a:r>
          </a:p>
          <a:p>
            <a:pPr eaLnBrk="1" hangingPunct="1"/>
            <a:r>
              <a:rPr lang="en-US" u="sng" smtClean="0"/>
              <a:t>Glandular epithelium</a:t>
            </a:r>
          </a:p>
          <a:p>
            <a:pPr lvl="1" eaLnBrk="1" hangingPunct="1"/>
            <a:r>
              <a:rPr lang="en-US" smtClean="0"/>
              <a:t>secreting portion of glands</a:t>
            </a:r>
          </a:p>
          <a:p>
            <a:pPr lvl="1" eaLnBrk="1" hangingPunct="1"/>
            <a:r>
              <a:rPr lang="en-US" smtClean="0"/>
              <a:t>thyroid, adrenal, and sweat glands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097CF6-BC2D-48C3-B071-D9087CF83471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i="1" smtClean="0"/>
              <a:t>tissue</a:t>
            </a:r>
            <a:r>
              <a:rPr lang="en-US" smtClean="0"/>
              <a:t> is a group of </a:t>
            </a:r>
            <a:r>
              <a:rPr lang="en-US" u="sng" smtClean="0"/>
              <a:t>similar cells that usually have a similar embryological origin and are specialized for a particular function.</a:t>
            </a:r>
          </a:p>
          <a:p>
            <a:pPr eaLnBrk="1" hangingPunct="1"/>
            <a:r>
              <a:rPr lang="en-US" smtClean="0"/>
              <a:t>The nature of the extracellular material that surrounds the connections between the cells that compose the tissue influence </a:t>
            </a:r>
            <a:r>
              <a:rPr lang="en-US" u="sng" smtClean="0"/>
              <a:t>the structure and properties of a specific tissue.</a:t>
            </a:r>
          </a:p>
          <a:p>
            <a:pPr eaLnBrk="1" hangingPunct="1"/>
            <a:r>
              <a:rPr lang="en-US" smtClean="0"/>
              <a:t>The science that deals with the study of tissues is called </a:t>
            </a:r>
            <a:r>
              <a:rPr lang="en-US" u="sng" smtClean="0"/>
              <a:t>histology</a:t>
            </a:r>
            <a:endParaRPr lang="en-US" smtClean="0"/>
          </a:p>
          <a:p>
            <a:pPr eaLnBrk="1" hangingPunct="1"/>
            <a:r>
              <a:rPr lang="en-US" u="sng" smtClean="0"/>
              <a:t>Pathologists</a:t>
            </a:r>
            <a:r>
              <a:rPr lang="en-US" smtClean="0"/>
              <a:t>, physicians who specialize in laboratory studies of cells and tissues,  aid other physicians in making diagnoses; they also perform </a:t>
            </a:r>
            <a:r>
              <a:rPr lang="en-US" u="sng" smtClean="0"/>
              <a:t>autopsies.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C63A9F-A070-4385-8856-BAC4375BB0A7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Classification of Epithelium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eaLnBrk="1" hangingPunct="1"/>
            <a:r>
              <a:rPr lang="en-US" smtClean="0"/>
              <a:t> Classified </a:t>
            </a:r>
            <a:r>
              <a:rPr lang="en-US" u="sng" smtClean="0"/>
              <a:t>by arrangement of cells into layers</a:t>
            </a:r>
          </a:p>
          <a:p>
            <a:pPr lvl="1" eaLnBrk="1" hangingPunct="1"/>
            <a:r>
              <a:rPr lang="en-US" smtClean="0"/>
              <a:t>simple = </a:t>
            </a:r>
            <a:r>
              <a:rPr lang="en-US" u="sng" smtClean="0"/>
              <a:t>one cell layer thick</a:t>
            </a:r>
          </a:p>
          <a:p>
            <a:pPr lvl="1" eaLnBrk="1" hangingPunct="1"/>
            <a:r>
              <a:rPr lang="en-US" smtClean="0"/>
              <a:t>stratified = </a:t>
            </a:r>
            <a:r>
              <a:rPr lang="en-US" u="sng" smtClean="0"/>
              <a:t>two or more cell layers thick</a:t>
            </a:r>
          </a:p>
          <a:p>
            <a:pPr lvl="1" eaLnBrk="1" hangingPunct="1"/>
            <a:r>
              <a:rPr lang="en-US" smtClean="0"/>
              <a:t>pseudostratified = </a:t>
            </a:r>
            <a:r>
              <a:rPr lang="en-US" u="sng" smtClean="0"/>
              <a:t>one layer that appears as several</a:t>
            </a:r>
          </a:p>
          <a:p>
            <a:pPr lvl="2" eaLnBrk="1" hangingPunct="1"/>
            <a:r>
              <a:rPr lang="en-US" smtClean="0"/>
              <a:t>nuclei are located at multiple levels so it looks multilayered</a:t>
            </a:r>
          </a:p>
          <a:p>
            <a:pPr eaLnBrk="1" hangingPunct="1"/>
            <a:r>
              <a:rPr lang="en-US" smtClean="0"/>
              <a:t>Classified by </a:t>
            </a:r>
            <a:r>
              <a:rPr lang="en-US" u="sng" smtClean="0"/>
              <a:t>shape of </a:t>
            </a:r>
            <a:r>
              <a:rPr lang="en-US" b="1" u="sng" smtClean="0"/>
              <a:t>surface</a:t>
            </a:r>
            <a:r>
              <a:rPr lang="en-US" u="sng" smtClean="0"/>
              <a:t> cells</a:t>
            </a:r>
          </a:p>
          <a:p>
            <a:pPr lvl="1" eaLnBrk="1" hangingPunct="1"/>
            <a:r>
              <a:rPr lang="en-US" smtClean="0"/>
              <a:t>squamous =</a:t>
            </a:r>
            <a:r>
              <a:rPr lang="en-US" u="sng" smtClean="0"/>
              <a:t>flat</a:t>
            </a:r>
          </a:p>
          <a:p>
            <a:pPr lvl="1" eaLnBrk="1" hangingPunct="1"/>
            <a:r>
              <a:rPr lang="en-US" smtClean="0"/>
              <a:t>cuboidal = </a:t>
            </a:r>
            <a:r>
              <a:rPr lang="en-US" u="sng" smtClean="0"/>
              <a:t>cube-shaped</a:t>
            </a:r>
          </a:p>
          <a:p>
            <a:pPr lvl="1" eaLnBrk="1" hangingPunct="1"/>
            <a:r>
              <a:rPr lang="en-US" smtClean="0"/>
              <a:t>columnar = </a:t>
            </a:r>
            <a:r>
              <a:rPr lang="en-US" u="sng" smtClean="0"/>
              <a:t>tall column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transitional = </a:t>
            </a:r>
            <a:r>
              <a:rPr lang="en-US" u="sng" smtClean="0"/>
              <a:t>shape varies with tissue stretching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86713D-0C25-4A9E-82D3-E38548118079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Epithelium</a:t>
            </a:r>
          </a:p>
        </p:txBody>
      </p:sp>
      <p:pic>
        <p:nvPicPr>
          <p:cNvPr id="23556" name="Picture 3" descr="w0093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Epithelial Tissue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Covering and lining epithelia may be classified as a </a:t>
            </a:r>
            <a:r>
              <a:rPr lang="en-US" u="sng" smtClean="0"/>
              <a:t>combination of arrangement of layers and shapes of cells</a:t>
            </a:r>
            <a:r>
              <a:rPr lang="en-US" smtClean="0"/>
              <a:t>.  The name of the specific type of stratified epithelium depends on the shape of the surface cells.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BBA304-2460-4426-9B3C-D403278FB873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Epithelium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Simple squamous epithelium</a:t>
            </a:r>
            <a:r>
              <a:rPr lang="en-US" smtClean="0"/>
              <a:t> consists of </a:t>
            </a:r>
            <a:r>
              <a:rPr lang="en-US" u="sng" smtClean="0"/>
              <a:t>a single layer of flat, scale-like cells </a:t>
            </a:r>
          </a:p>
          <a:p>
            <a:pPr lvl="1" eaLnBrk="1" hangingPunct="1"/>
            <a:r>
              <a:rPr lang="en-US" smtClean="0"/>
              <a:t>adapted for diffusion and filtration and is found </a:t>
            </a:r>
            <a:r>
              <a:rPr lang="en-US" u="sng" smtClean="0"/>
              <a:t>in lungs and kidneys</a:t>
            </a:r>
          </a:p>
          <a:p>
            <a:pPr lvl="1" eaLnBrk="1" hangingPunct="1"/>
            <a:r>
              <a:rPr lang="en-US" smtClean="0"/>
              <a:t>It is not found in parts of the body that are subject to </a:t>
            </a:r>
            <a:r>
              <a:rPr lang="en-US" u="sng" smtClean="0"/>
              <a:t>little wear and tear.</a:t>
            </a:r>
          </a:p>
          <a:p>
            <a:pPr lvl="1" eaLnBrk="1" hangingPunct="1"/>
            <a:r>
              <a:rPr lang="en-US" i="1" smtClean="0"/>
              <a:t>Endothelium</a:t>
            </a:r>
            <a:r>
              <a:rPr lang="en-US" smtClean="0"/>
              <a:t> lines the </a:t>
            </a:r>
            <a:r>
              <a:rPr lang="en-US" u="sng" smtClean="0"/>
              <a:t>heart and blood vessels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i="1" smtClean="0"/>
              <a:t>Mesothelium</a:t>
            </a:r>
            <a:r>
              <a:rPr lang="en-US" smtClean="0"/>
              <a:t> lines the </a:t>
            </a:r>
            <a:r>
              <a:rPr lang="en-US" u="sng" smtClean="0"/>
              <a:t>thoracic and abdominopelvic cavities and covers the organs within them.</a:t>
            </a:r>
          </a:p>
          <a:p>
            <a:pPr eaLnBrk="1" hangingPunct="1"/>
            <a:r>
              <a:rPr lang="en-US" i="1" smtClean="0"/>
              <a:t>Simple cuboidal</a:t>
            </a:r>
            <a:r>
              <a:rPr lang="en-US" smtClean="0"/>
              <a:t> </a:t>
            </a:r>
            <a:r>
              <a:rPr lang="en-US" i="1" smtClean="0"/>
              <a:t>epithelium</a:t>
            </a:r>
            <a:r>
              <a:rPr lang="en-US" smtClean="0"/>
              <a:t> consists of a simple layer of cube-shaped cells </a:t>
            </a:r>
          </a:p>
          <a:p>
            <a:pPr lvl="1" eaLnBrk="1" hangingPunct="1"/>
            <a:r>
              <a:rPr lang="en-US" smtClean="0"/>
              <a:t>adapted for </a:t>
            </a:r>
            <a:r>
              <a:rPr lang="en-US" u="sng" smtClean="0"/>
              <a:t>secretion and absorption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C29499-4F12-41C4-80A8-C88C032CA968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Epithelium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Simple columnar epithelium</a:t>
            </a:r>
            <a:r>
              <a:rPr lang="en-US" smtClean="0"/>
              <a:t> consists of a single layer of rectangular cells and can exist in two forms</a:t>
            </a:r>
          </a:p>
          <a:p>
            <a:pPr lvl="1" eaLnBrk="1" hangingPunct="1"/>
            <a:r>
              <a:rPr lang="en-US" i="1" u="sng" smtClean="0"/>
              <a:t>Nonciliated </a:t>
            </a:r>
            <a:r>
              <a:rPr lang="en-US" i="1" smtClean="0"/>
              <a:t>simple columnar epithelium</a:t>
            </a:r>
            <a:r>
              <a:rPr lang="en-US" smtClean="0"/>
              <a:t>  contains microvilli </a:t>
            </a:r>
          </a:p>
          <a:p>
            <a:pPr lvl="2" eaLnBrk="1" hangingPunct="1"/>
            <a:r>
              <a:rPr lang="en-US" u="sng" smtClean="0"/>
              <a:t>increase surface  are and the rate of absorption</a:t>
            </a:r>
          </a:p>
          <a:p>
            <a:pPr lvl="2" eaLnBrk="1" hangingPunct="1"/>
            <a:r>
              <a:rPr lang="en-US" u="sng" smtClean="0"/>
              <a:t>goblet cells secrete mucus </a:t>
            </a:r>
          </a:p>
          <a:p>
            <a:pPr lvl="1" eaLnBrk="1" hangingPunct="1"/>
            <a:r>
              <a:rPr lang="en-US" i="1" u="sng" smtClean="0"/>
              <a:t>Ciliated</a:t>
            </a:r>
            <a:r>
              <a:rPr lang="en-US" i="1" smtClean="0"/>
              <a:t> simple columnar epithelium</a:t>
            </a:r>
            <a:r>
              <a:rPr lang="en-US" smtClean="0"/>
              <a:t> contains cells with hair-like processes called cilia</a:t>
            </a:r>
          </a:p>
          <a:p>
            <a:pPr lvl="2" eaLnBrk="1" hangingPunct="1"/>
            <a:r>
              <a:rPr lang="en-US" u="sng" smtClean="0"/>
              <a:t>provides motility and helps to move fluids or particles along a surface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CED3FC-4BDD-4E04-9CAF-7B4969CBAD1F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Simple Squamous Epithelium</a:t>
            </a:r>
            <a:endParaRPr lang="en-US" b="1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038600"/>
            <a:ext cx="8305800" cy="2286000"/>
          </a:xfrm>
        </p:spPr>
        <p:txBody>
          <a:bodyPr/>
          <a:lstStyle/>
          <a:p>
            <a:pPr eaLnBrk="1" hangingPunct="1"/>
            <a:r>
              <a:rPr lang="en-US" sz="2000" smtClean="0"/>
              <a:t>Single layer of flat cells</a:t>
            </a:r>
          </a:p>
          <a:p>
            <a:pPr lvl="1" eaLnBrk="1" hangingPunct="1"/>
            <a:r>
              <a:rPr lang="en-US" sz="2000" b="1" smtClean="0"/>
              <a:t>very thin --- controls diffusion, osmosis and filtration</a:t>
            </a:r>
          </a:p>
          <a:p>
            <a:pPr lvl="2" eaLnBrk="1" hangingPunct="1"/>
            <a:r>
              <a:rPr lang="en-US" sz="2000" b="1" smtClean="0"/>
              <a:t>blood vessel lining (endothelium) and lining of body cavities (mesothelium)</a:t>
            </a:r>
          </a:p>
          <a:p>
            <a:pPr lvl="1" eaLnBrk="1" hangingPunct="1"/>
            <a:r>
              <a:rPr lang="en-US" sz="2000" b="1" smtClean="0"/>
              <a:t>nuclei are centrally located</a:t>
            </a:r>
          </a:p>
          <a:p>
            <a:pPr lvl="1" eaLnBrk="1" hangingPunct="1"/>
            <a:r>
              <a:rPr lang="en-US" sz="2000" smtClean="0"/>
              <a:t>Cells are in direct contact with each other.</a:t>
            </a:r>
          </a:p>
        </p:txBody>
      </p:sp>
      <p:pic>
        <p:nvPicPr>
          <p:cNvPr id="27653" name="Picture 4" descr="w0098a-nc"/>
          <p:cNvPicPr>
            <a:picLocks noChangeAspect="1" noChangeArrowheads="1"/>
          </p:cNvPicPr>
          <p:nvPr/>
        </p:nvPicPr>
        <p:blipFill>
          <a:blip r:embed="rId2" cstate="print"/>
          <a:srcRect t="45140"/>
          <a:stretch>
            <a:fillRect/>
          </a:stretch>
        </p:blipFill>
        <p:spPr bwMode="auto">
          <a:xfrm>
            <a:off x="990600" y="890588"/>
            <a:ext cx="70866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3CB4F9-B024-4BAB-AA53-A64A4E419E76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of Simple Squamous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495800"/>
            <a:ext cx="3810000" cy="1905000"/>
          </a:xfrm>
        </p:spPr>
        <p:txBody>
          <a:bodyPr/>
          <a:lstStyle/>
          <a:p>
            <a:pPr eaLnBrk="1" hangingPunct="1"/>
            <a:r>
              <a:rPr lang="en-US" sz="2000" smtClean="0"/>
              <a:t>Section of intestinal showing serosa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9938"/>
            <a:ext cx="4257675" cy="2049462"/>
          </a:xfrm>
        </p:spPr>
        <p:txBody>
          <a:bodyPr/>
          <a:lstStyle/>
          <a:p>
            <a:pPr eaLnBrk="1" hangingPunct="1"/>
            <a:r>
              <a:rPr lang="en-US" sz="2000" smtClean="0"/>
              <a:t>Surface view of lining of peritoneal cavity</a:t>
            </a:r>
          </a:p>
        </p:txBody>
      </p:sp>
      <p:pic>
        <p:nvPicPr>
          <p:cNvPr id="28678" name="Picture 5" descr="w0098a-nc"/>
          <p:cNvPicPr>
            <a:picLocks noChangeAspect="1" noChangeArrowheads="1"/>
          </p:cNvPicPr>
          <p:nvPr/>
        </p:nvPicPr>
        <p:blipFill>
          <a:blip r:embed="rId2" cstate="print"/>
          <a:srcRect r="21086" b="54893"/>
          <a:stretch>
            <a:fillRect/>
          </a:stretch>
        </p:blipFill>
        <p:spPr bwMode="auto">
          <a:xfrm>
            <a:off x="228600" y="1106488"/>
            <a:ext cx="76962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C6CB09-3FC1-4E72-AA55-4AE55FFF008A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Cuboidal Epithelium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8305800" cy="1371600"/>
          </a:xfrm>
        </p:spPr>
        <p:txBody>
          <a:bodyPr/>
          <a:lstStyle/>
          <a:p>
            <a:pPr eaLnBrk="1" hangingPunct="1"/>
            <a:r>
              <a:rPr lang="en-US" sz="2000" smtClean="0"/>
              <a:t>Single layer of cube-shaped cells viewed from the side</a:t>
            </a:r>
          </a:p>
          <a:p>
            <a:pPr lvl="1" eaLnBrk="1" hangingPunct="1"/>
            <a:r>
              <a:rPr lang="en-US" sz="2000" smtClean="0"/>
              <a:t>nuclei are round and centrally located</a:t>
            </a:r>
          </a:p>
          <a:p>
            <a:pPr lvl="1" eaLnBrk="1" hangingPunct="1"/>
            <a:r>
              <a:rPr lang="en-US" sz="2000" smtClean="0"/>
              <a:t>lines tubes of kidney</a:t>
            </a:r>
          </a:p>
          <a:p>
            <a:pPr lvl="1" eaLnBrk="1" hangingPunct="1"/>
            <a:r>
              <a:rPr lang="en-US" sz="2000" smtClean="0"/>
              <a:t>adapted for absorption or secretion</a:t>
            </a:r>
          </a:p>
        </p:txBody>
      </p:sp>
      <p:pic>
        <p:nvPicPr>
          <p:cNvPr id="29701" name="Picture 4" descr="w0098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CC5B6C-13BB-4FF2-A9BA-0DFD0FF153C3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pic>
        <p:nvPicPr>
          <p:cNvPr id="30723" name="Picture 2" descr="simplecuboi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/>
              <a:t>Example of Simple Cuboidal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5791200"/>
            <a:ext cx="7620000" cy="609600"/>
          </a:xfrm>
        </p:spPr>
        <p:txBody>
          <a:bodyPr/>
          <a:lstStyle/>
          <a:p>
            <a:pPr eaLnBrk="1" hangingPunct="1"/>
            <a:r>
              <a:rPr lang="en-US" sz="2000" smtClean="0"/>
              <a:t>X-Sectional view of kidney tubules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F3C09E-975D-4B15-9BCE-69B2DF2AFE41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Nonciliated Simple Columnar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91000"/>
            <a:ext cx="8458200" cy="1981200"/>
          </a:xfrm>
        </p:spPr>
        <p:txBody>
          <a:bodyPr/>
          <a:lstStyle/>
          <a:p>
            <a:pPr eaLnBrk="1" hangingPunct="1"/>
            <a:r>
              <a:rPr lang="en-US" sz="2000" smtClean="0"/>
              <a:t>Single layer rectangular cells</a:t>
            </a:r>
          </a:p>
          <a:p>
            <a:pPr eaLnBrk="1" hangingPunct="1"/>
            <a:r>
              <a:rPr lang="en-US" sz="2000" smtClean="0"/>
              <a:t>Unicellular glands (goblet cells) secrete mucus</a:t>
            </a:r>
          </a:p>
          <a:p>
            <a:pPr lvl="1" eaLnBrk="1" hangingPunct="1"/>
            <a:r>
              <a:rPr lang="en-US" sz="2000" smtClean="0"/>
              <a:t>lubricate GI, respiratory, reproductive and urinary systems</a:t>
            </a:r>
          </a:p>
          <a:p>
            <a:pPr eaLnBrk="1" hangingPunct="1"/>
            <a:r>
              <a:rPr lang="en-US" sz="2000" smtClean="0"/>
              <a:t>Microvilli (non-motile, fingerlike membrane projections)</a:t>
            </a:r>
          </a:p>
          <a:p>
            <a:pPr lvl="1" eaLnBrk="1" hangingPunct="1"/>
            <a:r>
              <a:rPr lang="en-US" sz="2000" b="1" smtClean="0"/>
              <a:t>adapted for absorption in GI tract (stomach to rectum)</a:t>
            </a:r>
          </a:p>
        </p:txBody>
      </p:sp>
      <p:pic>
        <p:nvPicPr>
          <p:cNvPr id="31749" name="Picture 4" descr="w0099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2188"/>
            <a:ext cx="906780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9337C4-104D-445C-9E2D-D7F9FC265BB5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TISSUES AND THEIR ORIGINS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Four principal types based on function and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i="1" u="sng" smtClean="0"/>
              <a:t>Epithelial tissue</a:t>
            </a:r>
            <a:r>
              <a:rPr lang="en-US" u="sng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covers body surfaces, lines hollow organs, body cavities, and ducts; and forms glands.</a:t>
            </a:r>
          </a:p>
          <a:p>
            <a:pPr eaLnBrk="1" hangingPunct="1">
              <a:lnSpc>
                <a:spcPct val="90000"/>
              </a:lnSpc>
            </a:pPr>
            <a:r>
              <a:rPr lang="en-US" i="1" u="sng" smtClean="0"/>
              <a:t>Connective tissue</a:t>
            </a:r>
            <a:r>
              <a:rPr lang="en-US" u="sng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protects and supports the body and its organs, binds organs together, stores energy reserves as fat, and provides immunity.</a:t>
            </a:r>
          </a:p>
          <a:p>
            <a:pPr eaLnBrk="1" hangingPunct="1">
              <a:lnSpc>
                <a:spcPct val="90000"/>
              </a:lnSpc>
            </a:pPr>
            <a:r>
              <a:rPr lang="en-US" i="1" u="sng" smtClean="0"/>
              <a:t>Muscle tissue</a:t>
            </a:r>
            <a:r>
              <a:rPr lang="en-US" u="sng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is responsible for movement and generation of force.</a:t>
            </a:r>
          </a:p>
          <a:p>
            <a:pPr eaLnBrk="1" hangingPunct="1">
              <a:lnSpc>
                <a:spcPct val="90000"/>
              </a:lnSpc>
            </a:pPr>
            <a:r>
              <a:rPr lang="en-US" i="1" u="sng" smtClean="0"/>
              <a:t>Nervous tissue</a:t>
            </a:r>
            <a:r>
              <a:rPr lang="en-US" u="sng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initiates and transmits action potentials (nerve impulses) that help coordinate body activities.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957CBE-8582-48CA-81B1-A1E6444445A8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pic>
        <p:nvPicPr>
          <p:cNvPr id="32771" name="Picture 2" descr="simple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Ex.  Nonciliated Simple Columnar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5486400"/>
            <a:ext cx="5867400" cy="685800"/>
          </a:xfrm>
        </p:spPr>
        <p:txBody>
          <a:bodyPr/>
          <a:lstStyle/>
          <a:p>
            <a:pPr eaLnBrk="1" hangingPunct="1"/>
            <a:r>
              <a:rPr lang="en-US" sz="2000" smtClean="0"/>
              <a:t>Section from small intestine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791F6A-00A9-4167-B2B8-68A8AC0FC28F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Ciliated Simple Columnar Epithelium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724400"/>
            <a:ext cx="7772400" cy="1524000"/>
          </a:xfrm>
        </p:spPr>
        <p:txBody>
          <a:bodyPr/>
          <a:lstStyle/>
          <a:p>
            <a:pPr eaLnBrk="1" hangingPunct="1"/>
            <a:r>
              <a:rPr lang="en-US" sz="2000" smtClean="0"/>
              <a:t>Single layer rectangular cells with cilia</a:t>
            </a:r>
          </a:p>
          <a:p>
            <a:pPr eaLnBrk="1" hangingPunct="1"/>
            <a:r>
              <a:rPr lang="en-US" sz="2000" smtClean="0"/>
              <a:t>Unicellular glands (goblet cells) secrete mucus</a:t>
            </a:r>
          </a:p>
          <a:p>
            <a:pPr eaLnBrk="1" hangingPunct="1"/>
            <a:r>
              <a:rPr lang="en-US" sz="2000" smtClean="0"/>
              <a:t>Cilia (motile membrane extensions) move mucous</a:t>
            </a:r>
          </a:p>
          <a:p>
            <a:pPr lvl="1" eaLnBrk="1" hangingPunct="1"/>
            <a:r>
              <a:rPr lang="en-US" sz="2000" smtClean="0"/>
              <a:t>found in respiratory system and in uterine tubes</a:t>
            </a:r>
          </a:p>
        </p:txBody>
      </p:sp>
      <p:pic>
        <p:nvPicPr>
          <p:cNvPr id="33797" name="Picture 4" descr="w0099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21C0FA-A54A-4F79-B1BD-C5F50742940A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pic>
        <p:nvPicPr>
          <p:cNvPr id="34819" name="Picture 2" descr="simple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990600"/>
            <a:ext cx="71151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Ex. Ciliated Simple Columnar</a:t>
            </a:r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7150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Section of uterine tube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3F1165-6010-47B2-9F34-37673D323BD1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Pseudostratified Epithelium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Pseudostratified epithelium</a:t>
            </a:r>
            <a:r>
              <a:rPr lang="en-US" smtClean="0"/>
              <a:t> appears to have several layers because the nuclei are </a:t>
            </a:r>
            <a:r>
              <a:rPr lang="en-US" u="sng" smtClean="0"/>
              <a:t>at various levels.</a:t>
            </a:r>
          </a:p>
          <a:p>
            <a:pPr eaLnBrk="1" hangingPunct="1"/>
            <a:r>
              <a:rPr lang="en-US" smtClean="0"/>
              <a:t>All cells are attached to the </a:t>
            </a:r>
            <a:r>
              <a:rPr lang="en-US" u="sng" smtClean="0"/>
              <a:t>basement membrane </a:t>
            </a:r>
            <a:r>
              <a:rPr lang="en-US" smtClean="0"/>
              <a:t>but  some do not reach the apical surface.</a:t>
            </a:r>
          </a:p>
          <a:p>
            <a:pPr eaLnBrk="1" hangingPunct="1"/>
            <a:r>
              <a:rPr lang="en-US" smtClean="0"/>
              <a:t>In </a:t>
            </a:r>
            <a:r>
              <a:rPr lang="en-US" i="1" smtClean="0"/>
              <a:t>pseudostratified ciliated columnar epithelium</a:t>
            </a:r>
            <a:r>
              <a:rPr lang="en-US" smtClean="0"/>
              <a:t>, the cells that reach the surface either </a:t>
            </a:r>
            <a:r>
              <a:rPr lang="en-US" u="sng" smtClean="0"/>
              <a:t>secrete mucus </a:t>
            </a:r>
            <a:r>
              <a:rPr lang="en-US" smtClean="0"/>
              <a:t>(goblet cells) or bear cilia </a:t>
            </a:r>
            <a:r>
              <a:rPr lang="en-US" u="sng" smtClean="0"/>
              <a:t>that sweep away mucus and trapped foreign particles.</a:t>
            </a:r>
          </a:p>
          <a:p>
            <a:pPr eaLnBrk="1" hangingPunct="1"/>
            <a:r>
              <a:rPr lang="en-US" smtClean="0"/>
              <a:t>Pseudostratified nonciliated columnar epithelium contains </a:t>
            </a:r>
            <a:r>
              <a:rPr lang="en-US" u="sng" smtClean="0"/>
              <a:t>no cilia or goblet cells.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B5B926-51FA-47DD-903C-056D8DE91663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4343400"/>
            <a:ext cx="8458200" cy="2209800"/>
          </a:xfrm>
        </p:spPr>
        <p:txBody>
          <a:bodyPr/>
          <a:lstStyle/>
          <a:p>
            <a:pPr eaLnBrk="1" hangingPunct="1"/>
            <a:r>
              <a:rPr lang="en-US" sz="2000" smtClean="0"/>
              <a:t>Single cell layer of cells of variable height</a:t>
            </a:r>
          </a:p>
          <a:p>
            <a:pPr lvl="1" eaLnBrk="1" hangingPunct="1"/>
            <a:r>
              <a:rPr lang="en-US" sz="2000" smtClean="0"/>
              <a:t>Nuclei are located at varying depths (appear layered.)</a:t>
            </a:r>
          </a:p>
          <a:p>
            <a:pPr lvl="1" eaLnBrk="1" hangingPunct="1"/>
            <a:r>
              <a:rPr lang="en-US" sz="2000" smtClean="0"/>
              <a:t>Found in respiratory system, male urethra &amp; epididymis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eaLnBrk="1" hangingPunct="1"/>
            <a:r>
              <a:rPr lang="en-US" smtClean="0"/>
              <a:t> Pseudostratified Ciliated Columnar Epithelium</a:t>
            </a:r>
            <a:endParaRPr lang="en-US" b="1" smtClean="0"/>
          </a:p>
        </p:txBody>
      </p:sp>
      <p:pic>
        <p:nvPicPr>
          <p:cNvPr id="36869" name="Picture 4" descr="w0100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60388"/>
            <a:ext cx="79248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bldLvl="3"/>
      <p:bldP spid="532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701093-7321-4A46-BCE8-74BF2281F02B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Stratified</a:t>
            </a:r>
            <a:r>
              <a:rPr lang="en-US" smtClean="0"/>
              <a:t> Epithelium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Epithelia have at least </a:t>
            </a:r>
            <a:r>
              <a:rPr lang="en-US" u="sng" smtClean="0"/>
              <a:t>two layers </a:t>
            </a:r>
            <a:r>
              <a:rPr lang="en-US" smtClean="0"/>
              <a:t>of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more durable and protective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name depends on the </a:t>
            </a:r>
            <a:r>
              <a:rPr lang="en-US" u="sng" smtClean="0"/>
              <a:t>shape of the </a:t>
            </a:r>
            <a:r>
              <a:rPr lang="en-US" b="1" u="sng" smtClean="0"/>
              <a:t>surface</a:t>
            </a:r>
            <a:r>
              <a:rPr lang="en-US" u="sng" smtClean="0"/>
              <a:t> (apical) cells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Stratified squamous epithelium</a:t>
            </a:r>
            <a:r>
              <a:rPr lang="en-US" smtClean="0"/>
              <a:t> consists of several layers 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top layer of cells is flat and deeper layers of cells vary in shape fromcuboidal to columnar</a:t>
            </a:r>
            <a:r>
              <a:rPr lang="en-US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basal cells replicate by </a:t>
            </a:r>
            <a:r>
              <a:rPr lang="en-US" u="sng" smtClean="0"/>
              <a:t>mitosis and ultimately work their way to the surface.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Keratinized stratified squamous epithelium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tough layer of keratin (</a:t>
            </a:r>
            <a:r>
              <a:rPr lang="en-US" u="sng" smtClean="0"/>
              <a:t>a protein resistant to friction and repels bacteria</a:t>
            </a:r>
            <a:r>
              <a:rPr lang="en-US" smtClean="0"/>
              <a:t>) is deposited in the surface cells.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Nonkeratinized epithelium </a:t>
            </a:r>
            <a:r>
              <a:rPr lang="en-US" u="sng" smtClean="0"/>
              <a:t>remains moist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4C849D-BB84-4C2D-919D-6706F9C3E9FE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Papanicolaou Smear (</a:t>
            </a:r>
            <a:r>
              <a:rPr lang="en-US" u="sng" smtClean="0"/>
              <a:t>Pap smear</a:t>
            </a:r>
            <a:r>
              <a:rPr lang="en-US" smtClean="0"/>
              <a:t>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Collect sloughed off cells of uterus and vaginal walls</a:t>
            </a:r>
          </a:p>
          <a:p>
            <a:pPr eaLnBrk="1" hangingPunct="1"/>
            <a:r>
              <a:rPr lang="en-US" smtClean="0"/>
              <a:t>Might indicate </a:t>
            </a:r>
            <a:r>
              <a:rPr lang="en-US" u="sng" smtClean="0"/>
              <a:t>cancer or precancerous cells</a:t>
            </a:r>
          </a:p>
          <a:p>
            <a:pPr eaLnBrk="1" hangingPunct="1"/>
            <a:r>
              <a:rPr lang="en-US" smtClean="0"/>
              <a:t>Recommended annually for women over 18 or if sexually active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562EB1-FA7E-4794-A78E-D7B31A926EC1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Stratified</a:t>
            </a:r>
            <a:r>
              <a:rPr lang="en-US" smtClean="0"/>
              <a:t> Epithelium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 eaLnBrk="1" hangingPunct="1"/>
            <a:r>
              <a:rPr lang="en-US" i="1" smtClean="0"/>
              <a:t>Stratified cuboidal epithelium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rare tissue consisting of two or more layers of cube-shaped cells whose function </a:t>
            </a:r>
            <a:r>
              <a:rPr lang="en-US" u="sng" smtClean="0"/>
              <a:t>is mainly protective</a:t>
            </a:r>
            <a:r>
              <a:rPr lang="en-US" smtClean="0"/>
              <a:t>.</a:t>
            </a:r>
          </a:p>
          <a:p>
            <a:pPr eaLnBrk="1" hangingPunct="1"/>
            <a:r>
              <a:rPr lang="en-US" i="1" smtClean="0"/>
              <a:t>Stratified columnar epithelium</a:t>
            </a:r>
            <a:r>
              <a:rPr lang="en-US" smtClean="0"/>
              <a:t> consists of  layers of cells </a:t>
            </a:r>
          </a:p>
          <a:p>
            <a:pPr lvl="1" eaLnBrk="1" hangingPunct="1"/>
            <a:r>
              <a:rPr lang="en-US" smtClean="0"/>
              <a:t>top layer is  columnar</a:t>
            </a:r>
          </a:p>
          <a:p>
            <a:pPr lvl="1" eaLnBrk="1" hangingPunct="1"/>
            <a:r>
              <a:rPr lang="en-US" smtClean="0"/>
              <a:t>somewhat </a:t>
            </a:r>
            <a:r>
              <a:rPr lang="en-US" u="sng" smtClean="0"/>
              <a:t>rare and functions in protection and secretion</a:t>
            </a:r>
          </a:p>
          <a:p>
            <a:pPr eaLnBrk="1" hangingPunct="1"/>
            <a:r>
              <a:rPr lang="en-US" i="1" smtClean="0"/>
              <a:t>Transitional epithelium</a:t>
            </a:r>
            <a:r>
              <a:rPr lang="en-US" smtClean="0"/>
              <a:t> consists of several layers of </a:t>
            </a:r>
            <a:r>
              <a:rPr lang="en-US" i="1" smtClean="0"/>
              <a:t>variable shape.</a:t>
            </a:r>
            <a:endParaRPr lang="en-US" smtClean="0"/>
          </a:p>
          <a:p>
            <a:pPr lvl="1" eaLnBrk="1" hangingPunct="1"/>
            <a:r>
              <a:rPr lang="en-US" u="sng" smtClean="0"/>
              <a:t>capable of stretching / permits distention of an organ</a:t>
            </a:r>
          </a:p>
          <a:p>
            <a:pPr lvl="1" eaLnBrk="1" hangingPunct="1"/>
            <a:r>
              <a:rPr lang="en-US" smtClean="0"/>
              <a:t>lines the urinary bladder</a:t>
            </a:r>
          </a:p>
          <a:p>
            <a:pPr lvl="1" eaLnBrk="1" hangingPunct="1"/>
            <a:r>
              <a:rPr lang="en-US" smtClean="0"/>
              <a:t>lines portions of the  ureters and the urethra.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43F53A-A8A4-41C4-9F06-CFD2A5D396E2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Stratified Squamous Epithelium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79248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Several cell layers thick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flat surface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Keratinized = surface cells dead and filled with keratin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/>
              <a:t>skin (epidermis)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Nonkeratinized  = no keratin in moist living cells at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/>
              <a:t>mouth, vagina</a:t>
            </a:r>
            <a:r>
              <a:rPr lang="en-US" sz="2000" smtClean="0"/>
              <a:t> </a:t>
            </a:r>
          </a:p>
        </p:txBody>
      </p:sp>
      <p:pic>
        <p:nvPicPr>
          <p:cNvPr id="40965" name="Picture 4" descr="w0101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990600"/>
            <a:ext cx="7670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AA6B49-976B-46B9-BF5A-965337D39555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Stratified Cuboidal Epithelium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181600" y="4038600"/>
            <a:ext cx="3886200" cy="2286000"/>
          </a:xfrm>
        </p:spPr>
        <p:txBody>
          <a:bodyPr/>
          <a:lstStyle/>
          <a:p>
            <a:pPr eaLnBrk="1" hangingPunct="1"/>
            <a:r>
              <a:rPr lang="en-US" smtClean="0"/>
              <a:t>Multilayered</a:t>
            </a:r>
          </a:p>
          <a:p>
            <a:pPr eaLnBrk="1" hangingPunct="1"/>
            <a:r>
              <a:rPr lang="en-US" smtClean="0"/>
              <a:t>Surface cells cuboidal</a:t>
            </a:r>
          </a:p>
          <a:p>
            <a:pPr lvl="1" eaLnBrk="1" hangingPunct="1"/>
            <a:r>
              <a:rPr lang="en-US" smtClean="0"/>
              <a:t> rare </a:t>
            </a:r>
          </a:p>
          <a:p>
            <a:pPr lvl="1" eaLnBrk="1" hangingPunct="1"/>
            <a:r>
              <a:rPr lang="en-US" smtClean="0"/>
              <a:t>sweat gland ducts</a:t>
            </a:r>
          </a:p>
          <a:p>
            <a:pPr lvl="1" eaLnBrk="1" hangingPunct="1"/>
            <a:r>
              <a:rPr lang="en-US" smtClean="0"/>
              <a:t>male urethra</a:t>
            </a:r>
          </a:p>
        </p:txBody>
      </p:sp>
      <p:pic>
        <p:nvPicPr>
          <p:cNvPr id="41989" name="Picture 4" descr="stratcuboi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67150"/>
            <a:ext cx="4800600" cy="2687638"/>
          </a:xfrm>
        </p:spPr>
      </p:pic>
      <p:pic>
        <p:nvPicPr>
          <p:cNvPr id="41990" name="Picture 5" descr="170343"/>
          <p:cNvPicPr>
            <a:picLocks noChangeAspect="1" noChangeArrowheads="1"/>
          </p:cNvPicPr>
          <p:nvPr/>
        </p:nvPicPr>
        <p:blipFill>
          <a:blip r:embed="rId3" cstate="print"/>
          <a:srcRect b="26569"/>
          <a:stretch>
            <a:fillRect/>
          </a:stretch>
        </p:blipFill>
        <p:spPr bwMode="auto">
          <a:xfrm>
            <a:off x="762000" y="1447800"/>
            <a:ext cx="7519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729546-FAF0-45C0-8551-544DAF253E86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 of Tissues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/>
              <a:t>Primary germ layers within the embryo</a:t>
            </a:r>
          </a:p>
          <a:p>
            <a:pPr lvl="1" eaLnBrk="1" hangingPunct="1"/>
            <a:r>
              <a:rPr lang="en-US" u="sng" smtClean="0"/>
              <a:t>endoderm</a:t>
            </a:r>
          </a:p>
          <a:p>
            <a:pPr lvl="1" eaLnBrk="1" hangingPunct="1"/>
            <a:r>
              <a:rPr lang="en-US" u="sng" smtClean="0"/>
              <a:t>mesoderm</a:t>
            </a:r>
          </a:p>
          <a:p>
            <a:pPr lvl="1" eaLnBrk="1" hangingPunct="1"/>
            <a:r>
              <a:rPr lang="en-US" u="sng" smtClean="0"/>
              <a:t>Ectoderm</a:t>
            </a:r>
          </a:p>
          <a:p>
            <a:pPr eaLnBrk="1" hangingPunct="1"/>
            <a:r>
              <a:rPr lang="en-US" smtClean="0"/>
              <a:t>Tissue derivations</a:t>
            </a:r>
          </a:p>
          <a:p>
            <a:pPr lvl="1" eaLnBrk="1" hangingPunct="1"/>
            <a:r>
              <a:rPr lang="en-US" smtClean="0"/>
              <a:t>epithelium from all 3 germ layers</a:t>
            </a:r>
          </a:p>
          <a:p>
            <a:pPr lvl="1" eaLnBrk="1" hangingPunct="1"/>
            <a:r>
              <a:rPr lang="en-US" smtClean="0"/>
              <a:t>connective tissue &amp; muscle from mesoderm</a:t>
            </a:r>
          </a:p>
          <a:p>
            <a:pPr lvl="1" eaLnBrk="1" hangingPunct="1"/>
            <a:r>
              <a:rPr lang="en-US" smtClean="0"/>
              <a:t>nerve tissue from ectoderm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802B54-6664-4907-BA80-984B861472ED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Stratified Columnar Epithelium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219200"/>
            <a:ext cx="7772400" cy="1981200"/>
          </a:xfrm>
        </p:spPr>
        <p:txBody>
          <a:bodyPr/>
          <a:lstStyle/>
          <a:p>
            <a:pPr eaLnBrk="1" hangingPunct="1"/>
            <a:r>
              <a:rPr lang="en-US" smtClean="0"/>
              <a:t>Multilayered</a:t>
            </a:r>
          </a:p>
          <a:p>
            <a:pPr lvl="1" eaLnBrk="1" hangingPunct="1"/>
            <a:r>
              <a:rPr lang="en-US" smtClean="0"/>
              <a:t>columnar surface cells</a:t>
            </a:r>
          </a:p>
          <a:p>
            <a:pPr lvl="1" eaLnBrk="1" hangingPunct="1"/>
            <a:r>
              <a:rPr lang="en-US" smtClean="0"/>
              <a:t>rare </a:t>
            </a:r>
          </a:p>
          <a:p>
            <a:pPr lvl="1" eaLnBrk="1" hangingPunct="1"/>
            <a:r>
              <a:rPr lang="en-US" smtClean="0"/>
              <a:t>very large ducts</a:t>
            </a:r>
          </a:p>
          <a:p>
            <a:pPr lvl="1" eaLnBrk="1" hangingPunct="1"/>
            <a:r>
              <a:rPr lang="en-US" smtClean="0"/>
              <a:t>part of male urethra</a:t>
            </a:r>
          </a:p>
        </p:txBody>
      </p:sp>
      <p:pic>
        <p:nvPicPr>
          <p:cNvPr id="43013" name="Picture 4" descr="stratifcolum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657600"/>
            <a:ext cx="4800600" cy="2357438"/>
          </a:xfrm>
        </p:spPr>
      </p:pic>
      <p:pic>
        <p:nvPicPr>
          <p:cNvPr id="43014" name="Picture 5" descr="170344"/>
          <p:cNvPicPr>
            <a:picLocks noChangeAspect="1" noChangeArrowheads="1"/>
          </p:cNvPicPr>
          <p:nvPr/>
        </p:nvPicPr>
        <p:blipFill>
          <a:blip r:embed="rId3" cstate="print"/>
          <a:srcRect l="39195" b="18248"/>
          <a:stretch>
            <a:fillRect/>
          </a:stretch>
        </p:blipFill>
        <p:spPr bwMode="auto">
          <a:xfrm>
            <a:off x="5537200" y="3657600"/>
            <a:ext cx="307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1377A1-E1DD-44C5-89B2-8B66DAE62D52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962400"/>
            <a:ext cx="8534400" cy="2209800"/>
          </a:xfrm>
        </p:spPr>
        <p:txBody>
          <a:bodyPr/>
          <a:lstStyle/>
          <a:p>
            <a:pPr eaLnBrk="1" hangingPunct="1"/>
            <a:r>
              <a:rPr lang="en-US" smtClean="0"/>
              <a:t>Multilayered </a:t>
            </a:r>
          </a:p>
          <a:p>
            <a:pPr lvl="1" eaLnBrk="1" hangingPunct="1"/>
            <a:r>
              <a:rPr lang="en-US" smtClean="0"/>
              <a:t>surface cells varying in shape</a:t>
            </a:r>
          </a:p>
          <a:p>
            <a:pPr lvl="2" eaLnBrk="1" hangingPunct="1"/>
            <a:r>
              <a:rPr lang="en-US" smtClean="0"/>
              <a:t>round to flat (if stretched)</a:t>
            </a:r>
          </a:p>
          <a:p>
            <a:pPr lvl="1" eaLnBrk="1" hangingPunct="1"/>
            <a:r>
              <a:rPr lang="en-US" smtClean="0"/>
              <a:t>lines hollow organs that expand from within (urinary bladder)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Transitional Epithelium</a:t>
            </a:r>
          </a:p>
        </p:txBody>
      </p:sp>
      <p:pic>
        <p:nvPicPr>
          <p:cNvPr id="60420" name="Picture 4" descr="w0102b-n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14400"/>
            <a:ext cx="7848600" cy="29733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bldLvl="3"/>
      <p:bldP spid="604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EF7944-8502-439D-A72A-68C6D5A84F30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Glandular Epithelium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gland:</a:t>
            </a:r>
          </a:p>
          <a:p>
            <a:pPr lvl="1" eaLnBrk="1" hangingPunct="1"/>
            <a:r>
              <a:rPr lang="en-US" smtClean="0"/>
              <a:t> a </a:t>
            </a:r>
            <a:r>
              <a:rPr lang="en-US" u="sng" smtClean="0"/>
              <a:t>single cell or a mass of epithelial cells adapted for secretion</a:t>
            </a:r>
          </a:p>
          <a:p>
            <a:pPr lvl="1" eaLnBrk="1" hangingPunct="1"/>
            <a:r>
              <a:rPr lang="en-US" smtClean="0"/>
              <a:t>derived from epithelial cells that sank below the surface during development</a:t>
            </a:r>
          </a:p>
          <a:p>
            <a:pPr eaLnBrk="1" hangingPunct="1"/>
            <a:r>
              <a:rPr lang="en-US" i="1" smtClean="0"/>
              <a:t>Endocrine glands</a:t>
            </a:r>
            <a:r>
              <a:rPr lang="en-US" smtClean="0"/>
              <a:t> are </a:t>
            </a:r>
            <a:r>
              <a:rPr lang="en-US" u="sng" smtClean="0"/>
              <a:t>ductless</a:t>
            </a:r>
            <a:r>
              <a:rPr lang="en-US" smtClean="0"/>
              <a:t> and their products enter the </a:t>
            </a:r>
            <a:r>
              <a:rPr lang="en-US" u="sng" smtClean="0"/>
              <a:t>extracellular fluid and diffuse into the blood</a:t>
            </a:r>
            <a:r>
              <a:rPr lang="en-US" smtClean="0"/>
              <a:t>.</a:t>
            </a:r>
          </a:p>
          <a:p>
            <a:pPr eaLnBrk="1" hangingPunct="1"/>
            <a:r>
              <a:rPr lang="en-US" i="1" smtClean="0"/>
              <a:t>Exocrine glands</a:t>
            </a:r>
            <a:r>
              <a:rPr lang="en-US" smtClean="0"/>
              <a:t> (</a:t>
            </a:r>
            <a:r>
              <a:rPr lang="en-US" u="sng" smtClean="0"/>
              <a:t>sweat, oil, and digestive glands</a:t>
            </a:r>
            <a:r>
              <a:rPr lang="en-US" smtClean="0"/>
              <a:t>) secrete their products into ducts that empty at the surface of </a:t>
            </a:r>
            <a:r>
              <a:rPr lang="en-US" u="sng" smtClean="0"/>
              <a:t>covering and lining epithelium or directly onto a free surface.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0EB7F7-9F82-4B4E-B522-B0E6707C2FD5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Glandular Epithelium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114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Exocrine glands</a:t>
            </a:r>
          </a:p>
          <a:p>
            <a:pPr lvl="1" eaLnBrk="1" hangingPunct="1"/>
            <a:r>
              <a:rPr lang="en-US" smtClean="0"/>
              <a:t>cells that secrete---sweat, ear wax, saliva, digestive enzymes onto free surface of epithelial layer</a:t>
            </a:r>
          </a:p>
          <a:p>
            <a:pPr lvl="1" eaLnBrk="1" hangingPunct="1"/>
            <a:r>
              <a:rPr lang="en-US" smtClean="0"/>
              <a:t>connected to the surface by tubes (ducts)</a:t>
            </a:r>
          </a:p>
          <a:p>
            <a:pPr lvl="1" eaLnBrk="1" hangingPunct="1"/>
            <a:r>
              <a:rPr lang="en-US" smtClean="0"/>
              <a:t> unicellular glands or multicellular glands</a:t>
            </a:r>
          </a:p>
          <a:p>
            <a:pPr eaLnBrk="1" hangingPunct="1"/>
            <a:r>
              <a:rPr lang="en-US" smtClean="0"/>
              <a:t>Endocrine glands</a:t>
            </a:r>
          </a:p>
          <a:p>
            <a:pPr lvl="1" eaLnBrk="1" hangingPunct="1"/>
            <a:r>
              <a:rPr lang="en-US" smtClean="0"/>
              <a:t> secrete hormones into the bloodstream</a:t>
            </a:r>
          </a:p>
          <a:p>
            <a:pPr lvl="1" eaLnBrk="1" hangingPunct="1"/>
            <a:r>
              <a:rPr lang="en-US" smtClean="0"/>
              <a:t>hormones help maintain homeostasis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A8ED51-6A3E-424E-B775-8A226E0CA0D9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Cuboidal Epithelium</a:t>
            </a:r>
          </a:p>
        </p:txBody>
      </p:sp>
      <p:pic>
        <p:nvPicPr>
          <p:cNvPr id="47108" name="Picture 3" descr="w0103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5313"/>
            <a:ext cx="9144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2A1604-9C86-4850-A3E4-2DAC3C7F65F4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Structural Classification of Exocrine Glands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Unicellular (</a:t>
            </a:r>
            <a:r>
              <a:rPr lang="en-US" u="sng" smtClean="0"/>
              <a:t>single-celled</a:t>
            </a:r>
            <a:r>
              <a:rPr lang="en-US" smtClean="0"/>
              <a:t>) glands</a:t>
            </a:r>
          </a:p>
          <a:p>
            <a:pPr lvl="1" eaLnBrk="1" hangingPunct="1"/>
            <a:r>
              <a:rPr lang="en-US" smtClean="0"/>
              <a:t>goblet cells</a:t>
            </a:r>
          </a:p>
          <a:p>
            <a:pPr eaLnBrk="1" hangingPunct="1"/>
            <a:r>
              <a:rPr lang="en-US" smtClean="0"/>
              <a:t>Multicellular glands are composed of cells that form a distinctive microscopic structure or macroscopic organ, such as </a:t>
            </a:r>
            <a:r>
              <a:rPr lang="en-US" u="sng" smtClean="0"/>
              <a:t>sweat, oil, and salivary glands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smtClean="0"/>
              <a:t>branched (</a:t>
            </a:r>
            <a:r>
              <a:rPr lang="en-US" u="sng" smtClean="0"/>
              <a:t>compound</a:t>
            </a:r>
            <a:r>
              <a:rPr lang="en-US" smtClean="0"/>
              <a:t>) or unbranched (</a:t>
            </a:r>
            <a:r>
              <a:rPr lang="en-US" u="sng" smtClean="0"/>
              <a:t>simple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u="sng" smtClean="0"/>
              <a:t>tubular or acinar</a:t>
            </a:r>
            <a:r>
              <a:rPr lang="en-US" smtClean="0"/>
              <a:t> (flask-like) shape</a:t>
            </a:r>
          </a:p>
          <a:p>
            <a:pPr lvl="1" eaLnBrk="1" hangingPunct="1"/>
            <a:r>
              <a:rPr lang="en-US" smtClean="0"/>
              <a:t>Combining the shapes of the secretory portion with the degree of branching of the duct gives </a:t>
            </a:r>
            <a:r>
              <a:rPr lang="en-US" u="sng" smtClean="0"/>
              <a:t>the structural classification for multicellular  glands.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0596F9-DE2C-4767-BDE1-DA709C5F7FE2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Simple Glands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5486400"/>
            <a:ext cx="5791200" cy="1066800"/>
          </a:xfrm>
        </p:spPr>
        <p:txBody>
          <a:bodyPr/>
          <a:lstStyle/>
          <a:p>
            <a:pPr eaLnBrk="1" hangingPunct="1"/>
            <a:r>
              <a:rPr lang="en-US" sz="2000" smtClean="0"/>
              <a:t>Unbranched ducts = simple glands</a:t>
            </a:r>
          </a:p>
          <a:p>
            <a:pPr eaLnBrk="1" hangingPunct="1"/>
            <a:r>
              <a:rPr lang="en-US" sz="2000" smtClean="0"/>
              <a:t>Duct areas are blue </a:t>
            </a:r>
          </a:p>
        </p:txBody>
      </p:sp>
      <p:pic>
        <p:nvPicPr>
          <p:cNvPr id="49157" name="Picture 4" descr="w0094-nc"/>
          <p:cNvPicPr>
            <a:picLocks noChangeAspect="1" noChangeArrowheads="1"/>
          </p:cNvPicPr>
          <p:nvPr/>
        </p:nvPicPr>
        <p:blipFill>
          <a:blip r:embed="rId2" cstate="print"/>
          <a:srcRect b="51559"/>
          <a:stretch>
            <a:fillRect/>
          </a:stretch>
        </p:blipFill>
        <p:spPr bwMode="auto">
          <a:xfrm>
            <a:off x="0" y="1828800"/>
            <a:ext cx="91440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C1D108-5AC0-4A70-9823-7BF119362F79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Compound Glands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5562600"/>
            <a:ext cx="6096000" cy="914400"/>
          </a:xfrm>
        </p:spPr>
        <p:txBody>
          <a:bodyPr/>
          <a:lstStyle/>
          <a:p>
            <a:pPr eaLnBrk="1" hangingPunct="1"/>
            <a:r>
              <a:rPr lang="en-US" smtClean="0"/>
              <a:t>Which is acinar?   Which is tubular?</a:t>
            </a:r>
          </a:p>
        </p:txBody>
      </p:sp>
      <p:pic>
        <p:nvPicPr>
          <p:cNvPr id="50181" name="Picture 4" descr="w0094-nc"/>
          <p:cNvPicPr>
            <a:picLocks noChangeAspect="1" noChangeArrowheads="1"/>
          </p:cNvPicPr>
          <p:nvPr/>
        </p:nvPicPr>
        <p:blipFill>
          <a:blip r:embed="rId2" cstate="print"/>
          <a:srcRect t="53430"/>
          <a:stretch>
            <a:fillRect/>
          </a:stretch>
        </p:blipFill>
        <p:spPr bwMode="auto">
          <a:xfrm>
            <a:off x="0" y="1676400"/>
            <a:ext cx="91440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B21FD3-B86B-4BD6-8217-42FC65D6227D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Duct of Multicellular Glands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4800600"/>
            <a:ext cx="6553200" cy="1676400"/>
          </a:xfrm>
        </p:spPr>
        <p:txBody>
          <a:bodyPr/>
          <a:lstStyle/>
          <a:p>
            <a:pPr eaLnBrk="1" hangingPunct="1"/>
            <a:r>
              <a:rPr lang="en-US" smtClean="0"/>
              <a:t>Sweat gland duct</a:t>
            </a:r>
          </a:p>
          <a:p>
            <a:pPr eaLnBrk="1" hangingPunct="1"/>
            <a:r>
              <a:rPr lang="en-US" smtClean="0"/>
              <a:t>Stratified cuboidal epithelium                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05" name="Picture 4" descr="w0103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3300"/>
            <a:ext cx="91440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0C9041-4E43-485B-993B-13C353652FB9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Exocrine Glands – Functional Classification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5334000"/>
          </a:xfrm>
        </p:spPr>
        <p:txBody>
          <a:bodyPr/>
          <a:lstStyle/>
          <a:p>
            <a:pPr eaLnBrk="1" hangingPunct="1"/>
            <a:r>
              <a:rPr lang="en-US" sz="2000" smtClean="0"/>
              <a:t>Functional classification exocrine glands is based on whether </a:t>
            </a:r>
            <a:r>
              <a:rPr lang="en-US" sz="2000" u="sng" smtClean="0"/>
              <a:t>a secretion is a product of a cell or consists of entire or partial glandular cells themselves.</a:t>
            </a:r>
          </a:p>
          <a:p>
            <a:pPr eaLnBrk="1" hangingPunct="1"/>
            <a:r>
              <a:rPr lang="en-US" sz="2000" smtClean="0"/>
              <a:t>Merocrine</a:t>
            </a:r>
            <a:r>
              <a:rPr lang="en-US" sz="2000" i="1" smtClean="0"/>
              <a:t> glands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sz="2000" smtClean="0"/>
              <a:t>form the secretory products and discharge it by </a:t>
            </a:r>
            <a:r>
              <a:rPr lang="en-US" sz="2000" u="sng" smtClean="0"/>
              <a:t>exocytosis</a:t>
            </a:r>
            <a:r>
              <a:rPr lang="en-US" sz="2000" smtClean="0"/>
              <a:t>.</a:t>
            </a:r>
          </a:p>
          <a:p>
            <a:pPr eaLnBrk="1" hangingPunct="1"/>
            <a:r>
              <a:rPr lang="en-US" sz="2000" smtClean="0"/>
              <a:t>Apocrine</a:t>
            </a:r>
            <a:r>
              <a:rPr lang="en-US" sz="2000" i="1" smtClean="0"/>
              <a:t> glands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sz="2000" smtClean="0"/>
              <a:t>accumulate secretary products at the apical surface of the secreting cell; that portion then </a:t>
            </a:r>
            <a:r>
              <a:rPr lang="en-US" sz="2000" u="sng" smtClean="0"/>
              <a:t>pinches off from the rest of the cell to form the secretion with the remaining part of the cell repairing itself and repeating the process.</a:t>
            </a:r>
          </a:p>
          <a:p>
            <a:pPr eaLnBrk="1" hangingPunct="1"/>
            <a:r>
              <a:rPr lang="en-US" sz="2000" smtClean="0"/>
              <a:t>Holocrine</a:t>
            </a:r>
            <a:r>
              <a:rPr lang="en-US" sz="2000" i="1" smtClean="0"/>
              <a:t> glands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sz="2000" smtClean="0"/>
              <a:t>accumulate the secretory product in the cytosol</a:t>
            </a:r>
          </a:p>
          <a:p>
            <a:pPr lvl="1" eaLnBrk="1" hangingPunct="1"/>
            <a:r>
              <a:rPr lang="en-US" sz="2000" smtClean="0"/>
              <a:t>cell dies </a:t>
            </a:r>
            <a:r>
              <a:rPr lang="en-US" sz="2000" u="sng" smtClean="0"/>
              <a:t>it and its products are discharged as the glandular secretion with the discharged cell being replaced by a new one. </a:t>
            </a:r>
          </a:p>
          <a:p>
            <a:pPr eaLnBrk="1" hangingPunct="1"/>
            <a:endParaRPr lang="en-US" sz="2000" u="sng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63E1BC-FA86-417D-B5D5-CBB8AB781D97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Normally, </a:t>
            </a:r>
            <a:r>
              <a:rPr lang="en-US" u="sng" smtClean="0"/>
              <a:t>most cells within a tissue remain in place, anchored to</a:t>
            </a:r>
          </a:p>
          <a:p>
            <a:pPr lvl="1" eaLnBrk="1" hangingPunct="1"/>
            <a:r>
              <a:rPr lang="en-US" u="sng" smtClean="0"/>
              <a:t>other cells</a:t>
            </a:r>
          </a:p>
          <a:p>
            <a:pPr lvl="1" eaLnBrk="1" hangingPunct="1"/>
            <a:r>
              <a:rPr lang="en-US" u="sng" smtClean="0"/>
              <a:t>basement membranes</a:t>
            </a:r>
          </a:p>
          <a:p>
            <a:pPr lvl="1" eaLnBrk="1" hangingPunct="1"/>
            <a:r>
              <a:rPr lang="en-US" u="sng" smtClean="0"/>
              <a:t>connective tissues</a:t>
            </a:r>
            <a:endParaRPr lang="en-US" smtClean="0"/>
          </a:p>
          <a:p>
            <a:pPr eaLnBrk="1" hangingPunct="1"/>
            <a:r>
              <a:rPr lang="en-US" u="sng" smtClean="0"/>
              <a:t>Exceptions include phagocytes and embryonic cells involved in differentiation and growth.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C9895B-C9FA-49B1-89FA-4F6E8AC0925E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295400"/>
            <a:ext cx="5334000" cy="5410200"/>
          </a:xfrm>
        </p:spPr>
        <p:txBody>
          <a:bodyPr/>
          <a:lstStyle/>
          <a:p>
            <a:pPr eaLnBrk="1" hangingPunct="1"/>
            <a:r>
              <a:rPr lang="en-US" smtClean="0"/>
              <a:t>Merocrine -- most glands</a:t>
            </a:r>
          </a:p>
          <a:p>
            <a:pPr lvl="1" eaLnBrk="1" hangingPunct="1"/>
            <a:r>
              <a:rPr lang="en-US" smtClean="0"/>
              <a:t>saliva, digestive enzymes &amp; watery (sudoriferous) sweat</a:t>
            </a:r>
          </a:p>
          <a:p>
            <a:pPr eaLnBrk="1" hangingPunct="1"/>
            <a:r>
              <a:rPr lang="en-US" smtClean="0"/>
              <a:t>Apocrine</a:t>
            </a:r>
          </a:p>
          <a:p>
            <a:pPr lvl="1" eaLnBrk="1" hangingPunct="1"/>
            <a:r>
              <a:rPr lang="en-US" smtClean="0"/>
              <a:t>smelly sweat</a:t>
            </a:r>
          </a:p>
          <a:p>
            <a:pPr eaLnBrk="1" hangingPunct="1"/>
            <a:r>
              <a:rPr lang="en-US" smtClean="0"/>
              <a:t>Holocrine -- oil gland</a:t>
            </a:r>
          </a:p>
          <a:p>
            <a:pPr lvl="1" eaLnBrk="1" hangingPunct="1"/>
            <a:r>
              <a:rPr lang="en-US" smtClean="0"/>
              <a:t>cells die &amp; rupture to release products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Methods of Glandular Secretion</a:t>
            </a:r>
          </a:p>
        </p:txBody>
      </p:sp>
      <p:pic>
        <p:nvPicPr>
          <p:cNvPr id="53253" name="Picture 4" descr="w0095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888"/>
            <a:ext cx="2884488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73AD79-3D6E-433C-A666-7710B0399FC5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CONNECTIVE TISSUE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the</a:t>
            </a:r>
            <a:r>
              <a:rPr lang="en-US" u="sng" smtClean="0"/>
              <a:t> abundant and widely distributed in the body</a:t>
            </a:r>
          </a:p>
          <a:p>
            <a:pPr eaLnBrk="1" hangingPunct="1"/>
            <a:r>
              <a:rPr lang="en-US" smtClean="0"/>
              <a:t>derived from mesoderm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96A42F-C0C9-42AE-A2D0-101BA702C68E}" type="slidenum">
              <a:rPr lang="en-US" smtClean="0">
                <a:cs typeface="Arial" charset="0"/>
              </a:rPr>
              <a:pPr/>
              <a:t>52</a:t>
            </a:fld>
            <a:endParaRPr lang="en-US" smtClean="0">
              <a:cs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/>
              <a:t> Connective Tissues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810000"/>
          </a:xfrm>
        </p:spPr>
        <p:txBody>
          <a:bodyPr/>
          <a:lstStyle/>
          <a:p>
            <a:pPr eaLnBrk="1" hangingPunct="1"/>
            <a:r>
              <a:rPr lang="en-US" smtClean="0"/>
              <a:t>Connective tissue consists of 2 basic elements: </a:t>
            </a:r>
            <a:r>
              <a:rPr lang="en-US" u="sng" smtClean="0"/>
              <a:t>cells and extracellular matrix.</a:t>
            </a:r>
          </a:p>
          <a:p>
            <a:pPr eaLnBrk="1" hangingPunct="1"/>
            <a:r>
              <a:rPr lang="en-US" smtClean="0"/>
              <a:t>Matrix (fibers &amp; ground substance) is secreted by cells</a:t>
            </a:r>
          </a:p>
          <a:p>
            <a:pPr eaLnBrk="1" hangingPunct="1"/>
            <a:r>
              <a:rPr lang="en-US" smtClean="0"/>
              <a:t>Consistency  may be </a:t>
            </a:r>
            <a:r>
              <a:rPr lang="en-US" u="sng" smtClean="0"/>
              <a:t>fluid, semi-fluid, gelatinous, fibrous, or calcified, is usually secreted by the connective tissue cells  and adjacent cells and determines tissue’s qualities. </a:t>
            </a:r>
          </a:p>
          <a:p>
            <a:pPr eaLnBrk="1" hangingPunct="1"/>
            <a:r>
              <a:rPr lang="en-US" smtClean="0"/>
              <a:t>Does not occur on </a:t>
            </a:r>
            <a:r>
              <a:rPr lang="en-US" u="sng" smtClean="0"/>
              <a:t>free surfaces</a:t>
            </a:r>
            <a:endParaRPr lang="en-US" smtClean="0"/>
          </a:p>
          <a:p>
            <a:pPr eaLnBrk="1" hangingPunct="1"/>
            <a:r>
              <a:rPr lang="en-US" smtClean="0"/>
              <a:t>Highly vascular, </a:t>
            </a:r>
            <a:r>
              <a:rPr lang="en-US" u="sng" smtClean="0"/>
              <a:t>except in cartilage &amp; tendons</a:t>
            </a:r>
          </a:p>
          <a:p>
            <a:pPr eaLnBrk="1" hangingPunct="1"/>
            <a:r>
              <a:rPr lang="en-US" smtClean="0"/>
              <a:t>Except for cartilage, connective tissue has a </a:t>
            </a:r>
            <a:r>
              <a:rPr lang="en-US" u="sng" smtClean="0"/>
              <a:t>nerve supply</a:t>
            </a:r>
          </a:p>
        </p:txBody>
      </p:sp>
      <p:pic>
        <p:nvPicPr>
          <p:cNvPr id="55301" name="Picture 4" descr="w0096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657725"/>
            <a:ext cx="6327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Connective Tissue Cells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derived from </a:t>
            </a:r>
            <a:r>
              <a:rPr lang="en-US" i="1" smtClean="0"/>
              <a:t>mesenchyme</a:t>
            </a:r>
            <a:endParaRPr lang="en-US" smtClean="0"/>
          </a:p>
          <a:p>
            <a:pPr lvl="1" eaLnBrk="1" hangingPunct="1"/>
            <a:r>
              <a:rPr lang="en-US" u="sng" smtClean="0"/>
              <a:t>Immature cells</a:t>
            </a:r>
            <a:r>
              <a:rPr lang="en-US" smtClean="0"/>
              <a:t> have names that end in -</a:t>
            </a:r>
            <a:r>
              <a:rPr lang="en-US" i="1" smtClean="0"/>
              <a:t>blast</a:t>
            </a:r>
            <a:r>
              <a:rPr lang="en-US" smtClean="0"/>
              <a:t>( e.g., fibroblast, chondroblast)</a:t>
            </a:r>
          </a:p>
          <a:p>
            <a:pPr lvl="1" eaLnBrk="1" hangingPunct="1"/>
            <a:r>
              <a:rPr lang="en-US" u="sng" smtClean="0"/>
              <a:t>Mature</a:t>
            </a:r>
            <a:r>
              <a:rPr lang="en-US" smtClean="0"/>
              <a:t> cells have names that end in -</a:t>
            </a:r>
            <a:r>
              <a:rPr lang="en-US" i="1" smtClean="0"/>
              <a:t>cyte</a:t>
            </a:r>
            <a:r>
              <a:rPr lang="en-US" smtClean="0"/>
              <a:t> (e.g., osteocyte</a:t>
            </a:r>
          </a:p>
          <a:p>
            <a:pPr lvl="1" eaLnBrk="1" hangingPunct="1"/>
            <a:r>
              <a:rPr lang="en-US" smtClean="0"/>
              <a:t>Most mature cells have a reduced capacity </a:t>
            </a:r>
            <a:r>
              <a:rPr lang="en-US" u="sng" smtClean="0"/>
              <a:t>for cell division and matrix formation and are mostly involved in maintaining the matrix.</a:t>
            </a:r>
          </a:p>
        </p:txBody>
      </p:sp>
      <p:sp>
        <p:nvSpPr>
          <p:cNvPr id="5632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5181600"/>
            <a:ext cx="8305800" cy="10668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B21B19-CD79-4A0C-8248-E827A546E14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4B22FB-7E4A-43BD-8CC9-4FD0FB31D3C2}" type="slidenum">
              <a:rPr lang="en-US" smtClean="0">
                <a:cs typeface="Arial" charset="0"/>
              </a:rPr>
              <a:pPr/>
              <a:t>54</a:t>
            </a:fld>
            <a:endParaRPr lang="en-US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Connective Tissue Cells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i="1" u="sng" smtClean="0"/>
              <a:t>Fibroblasts</a:t>
            </a:r>
            <a:r>
              <a:rPr lang="en-US" smtClean="0"/>
              <a:t> (which secrete fibers and matrix)</a:t>
            </a:r>
          </a:p>
          <a:p>
            <a:pPr lvl="1" eaLnBrk="1" hangingPunct="1"/>
            <a:r>
              <a:rPr lang="en-US" i="1" u="sng" smtClean="0"/>
              <a:t>Adipocytes</a:t>
            </a:r>
            <a:r>
              <a:rPr lang="en-US" smtClean="0"/>
              <a:t> (or fat cells, which store energy in the form of fat)</a:t>
            </a:r>
          </a:p>
          <a:p>
            <a:pPr lvl="1" eaLnBrk="1" hangingPunct="1"/>
            <a:r>
              <a:rPr lang="en-US" i="1" u="sng" smtClean="0"/>
              <a:t>White blood cells</a:t>
            </a:r>
            <a:r>
              <a:rPr lang="en-US" u="sng" smtClean="0"/>
              <a:t> </a:t>
            </a:r>
            <a:r>
              <a:rPr lang="en-US" smtClean="0"/>
              <a:t>(or leukocytes)</a:t>
            </a:r>
          </a:p>
          <a:p>
            <a:pPr lvl="2" eaLnBrk="1" hangingPunct="1"/>
            <a:r>
              <a:rPr lang="en-US" u="sng" smtClean="0"/>
              <a:t>Macrophages</a:t>
            </a:r>
            <a:r>
              <a:rPr lang="en-US" smtClean="0"/>
              <a:t> develop from monocytes</a:t>
            </a:r>
          </a:p>
          <a:p>
            <a:pPr lvl="3" eaLnBrk="1" hangingPunct="1"/>
            <a:r>
              <a:rPr lang="en-US" smtClean="0"/>
              <a:t>engulf bacteria &amp; debris by phagocytosis</a:t>
            </a:r>
          </a:p>
          <a:p>
            <a:pPr lvl="2" eaLnBrk="1" hangingPunct="1"/>
            <a:r>
              <a:rPr lang="en-US" u="sng" smtClean="0"/>
              <a:t>Plasma cells</a:t>
            </a:r>
            <a:r>
              <a:rPr lang="en-US" smtClean="0"/>
              <a:t> develop from B lymphocytes</a:t>
            </a:r>
          </a:p>
          <a:p>
            <a:pPr lvl="3" eaLnBrk="1" hangingPunct="1"/>
            <a:r>
              <a:rPr lang="en-US" smtClean="0"/>
              <a:t>produce antibodies that fight against foreign substances</a:t>
            </a:r>
          </a:p>
          <a:p>
            <a:pPr lvl="2" eaLnBrk="1" hangingPunct="1"/>
            <a:r>
              <a:rPr lang="en-US" u="sng" smtClean="0"/>
              <a:t>Mast cells</a:t>
            </a:r>
            <a:r>
              <a:rPr lang="en-US" smtClean="0"/>
              <a:t> produce histamine that dilate small BV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2D3D83-4CF1-4594-8FDF-C2298A42CADE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Extracellular Matrix: Ground Substance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 Substance</a:t>
            </a:r>
          </a:p>
          <a:p>
            <a:pPr eaLnBrk="1" hangingPunct="1"/>
            <a:r>
              <a:rPr lang="en-US" smtClean="0"/>
              <a:t>The ground substance and fibers, </a:t>
            </a:r>
            <a:r>
              <a:rPr lang="en-US" u="sng" smtClean="0"/>
              <a:t>deposited in the space inbetween the cells</a:t>
            </a:r>
            <a:r>
              <a:rPr lang="en-US" smtClean="0"/>
              <a:t>, comprise the matrix of connective tissue.</a:t>
            </a:r>
          </a:p>
          <a:p>
            <a:pPr lvl="1" eaLnBrk="1" hangingPunct="1"/>
            <a:r>
              <a:rPr lang="en-US" u="sng" smtClean="0"/>
              <a:t>glycosamino glycans </a:t>
            </a:r>
            <a:r>
              <a:rPr lang="en-US" smtClean="0"/>
              <a:t>(GAG’s)  are hyaluronic acid, chondroitin sulfate, dermatan sulfate, and keratan sulfate</a:t>
            </a:r>
          </a:p>
          <a:p>
            <a:pPr lvl="1" eaLnBrk="1" hangingPunct="1"/>
            <a:r>
              <a:rPr lang="en-US" smtClean="0"/>
              <a:t>The function of the ground substance is that it </a:t>
            </a:r>
            <a:r>
              <a:rPr lang="en-US" u="sng" smtClean="0"/>
              <a:t>supports, binds and provides a medium for the exchange of materials between the blood cells, and is active in influencing cell functions.</a:t>
            </a:r>
            <a:endParaRPr lang="en-US" smtClean="0"/>
          </a:p>
          <a:p>
            <a:pPr eaLnBrk="1" hangingPunct="1"/>
            <a:r>
              <a:rPr lang="en-US" smtClean="0"/>
              <a:t>Chondroitin sulfate and glucosamine are used as nutritional supplements to maintain</a:t>
            </a:r>
            <a:r>
              <a:rPr lang="en-US" u="sng" smtClean="0"/>
              <a:t> joint cartilage</a:t>
            </a:r>
            <a:r>
              <a:rPr lang="en-US" smtClean="0"/>
              <a:t>.  It is not known why the supplements benefit some individuals and not others.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5D8C85-8AB5-4400-B921-7EF0782EFEF9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Extracellular Matrix: Fibers 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343400"/>
          </a:xfrm>
        </p:spPr>
        <p:txBody>
          <a:bodyPr/>
          <a:lstStyle/>
          <a:p>
            <a:pPr eaLnBrk="1" hangingPunct="1"/>
            <a:r>
              <a:rPr lang="en-US" i="1" dirty="0" smtClean="0"/>
              <a:t>Fibers in the matrix provide </a:t>
            </a:r>
            <a:r>
              <a:rPr lang="en-US" i="1" u="sng" dirty="0" smtClean="0"/>
              <a:t>strength and support for tissues.</a:t>
            </a:r>
            <a:endParaRPr lang="en-US" i="1" dirty="0" smtClean="0"/>
          </a:p>
          <a:p>
            <a:pPr eaLnBrk="1" hangingPunct="1"/>
            <a:r>
              <a:rPr lang="en-US" i="1" dirty="0" smtClean="0"/>
              <a:t>Collagen fibers</a:t>
            </a:r>
            <a:endParaRPr lang="en-US" dirty="0" smtClean="0"/>
          </a:p>
          <a:p>
            <a:pPr lvl="1" eaLnBrk="1" hangingPunct="1"/>
            <a:r>
              <a:rPr lang="en-US" dirty="0" smtClean="0"/>
              <a:t>composed of the protein collagen</a:t>
            </a:r>
          </a:p>
          <a:p>
            <a:pPr lvl="1" eaLnBrk="1" hangingPunct="1"/>
            <a:r>
              <a:rPr lang="en-US" dirty="0" smtClean="0"/>
              <a:t>tough and resistant to stretching</a:t>
            </a:r>
          </a:p>
          <a:p>
            <a:pPr lvl="1" eaLnBrk="1" hangingPunct="1"/>
            <a:r>
              <a:rPr lang="en-US" dirty="0" smtClean="0"/>
              <a:t>allow some flexibility in tissue</a:t>
            </a:r>
          </a:p>
          <a:p>
            <a:pPr lvl="1" eaLnBrk="1" hangingPunct="1"/>
            <a:r>
              <a:rPr lang="en-US" u="sng" dirty="0" smtClean="0"/>
              <a:t>Found in bone, cartilage, tendons, and ligaments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Elastic fibers</a:t>
            </a:r>
            <a:endParaRPr lang="en-US" dirty="0" smtClean="0"/>
          </a:p>
          <a:p>
            <a:pPr lvl="1" eaLnBrk="1" hangingPunct="1"/>
            <a:r>
              <a:rPr lang="en-US" dirty="0" smtClean="0"/>
              <a:t>composed of the protein elastin surrounded by the glycoprotein fibrillin</a:t>
            </a:r>
          </a:p>
          <a:p>
            <a:pPr lvl="1" eaLnBrk="1" hangingPunct="1"/>
            <a:r>
              <a:rPr lang="en-US" dirty="0" smtClean="0"/>
              <a:t>provide strength and stretching capacity</a:t>
            </a:r>
          </a:p>
          <a:p>
            <a:pPr lvl="1" eaLnBrk="1" hangingPunct="1"/>
            <a:r>
              <a:rPr lang="en-US" u="sng" dirty="0" smtClean="0"/>
              <a:t>Found in skin, blood vessels, and lungs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i="1" dirty="0" smtClean="0"/>
              <a:t>Reticular fibers</a:t>
            </a:r>
          </a:p>
          <a:p>
            <a:pPr lvl="1" eaLnBrk="1" hangingPunct="1"/>
            <a:r>
              <a:rPr lang="en-US" dirty="0" smtClean="0"/>
              <a:t>composed of collagen  and glycoprotein</a:t>
            </a:r>
          </a:p>
          <a:p>
            <a:pPr lvl="1" eaLnBrk="1" hangingPunct="1"/>
            <a:r>
              <a:rPr lang="en-US" dirty="0" smtClean="0"/>
              <a:t>support in the walls of blood vessels, in spleen, in lymph nodes</a:t>
            </a:r>
          </a:p>
          <a:p>
            <a:pPr lvl="1" eaLnBrk="1" hangingPunct="1"/>
            <a:r>
              <a:rPr lang="en-US" dirty="0" smtClean="0"/>
              <a:t>supporting network around </a:t>
            </a:r>
            <a:r>
              <a:rPr lang="en-US" u="sng" dirty="0" smtClean="0"/>
              <a:t>fat cells, nerve fibers, and skeletal and smooth muscle fibers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CF609D-287B-4E55-93D7-A99968600BF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86A5E8-EFC0-4A7A-A866-8D9355B5C2E2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Application: Marfan Syndrome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pPr eaLnBrk="1" hangingPunct="1"/>
            <a:r>
              <a:rPr lang="en-US" smtClean="0"/>
              <a:t>Inherited disorder of fibrillin gene</a:t>
            </a:r>
          </a:p>
          <a:p>
            <a:pPr eaLnBrk="1" hangingPunct="1"/>
            <a:r>
              <a:rPr lang="en-US" u="sng" smtClean="0"/>
              <a:t>Results in abnormal development of elastic fibers</a:t>
            </a:r>
          </a:p>
          <a:p>
            <a:pPr lvl="1" eaLnBrk="1" hangingPunct="1"/>
            <a:r>
              <a:rPr lang="en-US" smtClean="0"/>
              <a:t>Tendency to be tall with very long legs, arms, fingers and toes</a:t>
            </a:r>
          </a:p>
          <a:p>
            <a:pPr lvl="1" eaLnBrk="1" hangingPunct="1"/>
            <a:r>
              <a:rPr lang="en-US" smtClean="0"/>
              <a:t>Life-threatening weakening of aorta may lead to rupture</a:t>
            </a:r>
          </a:p>
          <a:p>
            <a:pPr eaLnBrk="1" hangingPunct="1"/>
            <a:endParaRPr lang="en-US" smtClean="0"/>
          </a:p>
        </p:txBody>
      </p:sp>
      <p:pic>
        <p:nvPicPr>
          <p:cNvPr id="60421" name="Picture 4" descr="marf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4290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a ligament is stretched beyond normal capacity it results in a </a:t>
            </a:r>
            <a:r>
              <a:rPr lang="en-US" u="sng" smtClean="0"/>
              <a:t>sprain (a stretched or torn ligament</a:t>
            </a:r>
            <a:r>
              <a:rPr lang="en-US" smtClean="0"/>
              <a:t>).  </a:t>
            </a:r>
          </a:p>
          <a:p>
            <a:r>
              <a:rPr lang="en-US" smtClean="0"/>
              <a:t>Because they are avascular, ligaments </a:t>
            </a:r>
            <a:r>
              <a:rPr lang="en-US" u="sng" smtClean="0"/>
              <a:t>heal slowly</a:t>
            </a:r>
            <a:r>
              <a:rPr lang="en-US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C21B2-E5DD-45DC-99AE-DC010F192BB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37C4CB-E3DF-4FB8-8766-9A5474F96024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Biopsy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</a:t>
            </a:r>
            <a:r>
              <a:rPr lang="en-US" u="sng" smtClean="0"/>
              <a:t>biopsy</a:t>
            </a:r>
            <a:r>
              <a:rPr lang="en-US" smtClean="0"/>
              <a:t>, samples of living tissue is removed for microscopic examination , is a chief responsibility of a pathologist. </a:t>
            </a:r>
          </a:p>
          <a:p>
            <a:pPr eaLnBrk="1" hangingPunct="1"/>
            <a:r>
              <a:rPr lang="en-US" smtClean="0"/>
              <a:t>Removal of living tissue for microscopic examination</a:t>
            </a:r>
          </a:p>
          <a:p>
            <a:pPr lvl="1" eaLnBrk="1" hangingPunct="1"/>
            <a:r>
              <a:rPr lang="en-US" smtClean="0"/>
              <a:t>surgery</a:t>
            </a:r>
          </a:p>
          <a:p>
            <a:pPr lvl="1" eaLnBrk="1" hangingPunct="1"/>
            <a:r>
              <a:rPr lang="en-US" smtClean="0"/>
              <a:t>needle biopsy</a:t>
            </a:r>
          </a:p>
          <a:p>
            <a:pPr eaLnBrk="1" hangingPunct="1"/>
            <a:r>
              <a:rPr lang="en-US" smtClean="0"/>
              <a:t>Useful for diagnosis, especially cancer</a:t>
            </a:r>
          </a:p>
          <a:p>
            <a:pPr eaLnBrk="1" hangingPunct="1"/>
            <a:r>
              <a:rPr lang="en-US" smtClean="0"/>
              <a:t>Tissue preserved, sectioned and stained before microscopic viewing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4CD74A-00A6-4458-A587-413BC5543B44}" type="slidenum">
              <a:rPr lang="en-US" smtClean="0">
                <a:cs typeface="Arial" charset="0"/>
              </a:rPr>
              <a:pPr/>
              <a:t>60</a:t>
            </a:fld>
            <a:endParaRPr lang="en-US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Embryonic Connective Tissue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Connective tissue that is present primarily in the embryo or fetus is called </a:t>
            </a:r>
            <a:r>
              <a:rPr lang="en-US" i="1" u="sng" smtClean="0"/>
              <a:t>embryonic connective tissue</a:t>
            </a:r>
            <a:r>
              <a:rPr lang="en-US" smtClean="0"/>
              <a:t>.</a:t>
            </a:r>
          </a:p>
          <a:p>
            <a:pPr eaLnBrk="1" hangingPunct="1"/>
            <a:r>
              <a:rPr lang="en-US" i="1" smtClean="0"/>
              <a:t>Mesenchyme</a:t>
            </a:r>
            <a:r>
              <a:rPr lang="en-US" smtClean="0"/>
              <a:t>, found almost exclusively in the embryo, is the tissue form from which </a:t>
            </a:r>
            <a:r>
              <a:rPr lang="en-US" u="sng" smtClean="0"/>
              <a:t>all other connective tissue eventually arises. </a:t>
            </a:r>
          </a:p>
          <a:p>
            <a:pPr eaLnBrk="1" hangingPunct="1"/>
            <a:r>
              <a:rPr lang="en-US" i="1" smtClean="0"/>
              <a:t>Mucous connective tissue</a:t>
            </a:r>
            <a:r>
              <a:rPr lang="en-US" smtClean="0"/>
              <a:t> (</a:t>
            </a:r>
            <a:r>
              <a:rPr lang="en-US" u="sng" smtClean="0"/>
              <a:t>Wharton’s jelly</a:t>
            </a:r>
            <a:r>
              <a:rPr lang="en-US" smtClean="0"/>
              <a:t>) is found in the </a:t>
            </a:r>
            <a:r>
              <a:rPr lang="en-US" u="sng" smtClean="0"/>
              <a:t>umbilical cord of the fetus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9D4F13-AB32-4C8A-832D-A4A96D133CFA}" type="slidenum">
              <a:rPr lang="en-US" smtClean="0">
                <a:cs typeface="Arial" charset="0"/>
              </a:rPr>
              <a:pPr/>
              <a:t>61</a:t>
            </a:fld>
            <a:endParaRPr lang="en-US" smtClean="0">
              <a:cs typeface="Arial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Embryonic Connective Tissue:</a:t>
            </a:r>
            <a:br>
              <a:rPr lang="en-US" smtClean="0"/>
            </a:br>
            <a:r>
              <a:rPr lang="en-US" smtClean="0"/>
              <a:t>Mesenchyme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029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Irregularly shaped cells </a:t>
            </a:r>
          </a:p>
          <a:p>
            <a:pPr eaLnBrk="1" hangingPunct="1"/>
            <a:r>
              <a:rPr lang="en-US" smtClean="0"/>
              <a:t>semifluid ground substance with reticular fibers</a:t>
            </a:r>
          </a:p>
        </p:txBody>
      </p:sp>
      <p:pic>
        <p:nvPicPr>
          <p:cNvPr id="63493" name="Picture 4" descr="w0104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7F1AE9-2F6D-497E-8E01-5E94A5BAB633}" type="slidenum">
              <a:rPr lang="en-US" smtClean="0">
                <a:cs typeface="Arial" charset="0"/>
              </a:rPr>
              <a:pPr/>
              <a:t>62</a:t>
            </a:fld>
            <a:endParaRPr lang="en-US" smtClean="0"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5029200"/>
            <a:ext cx="7772400" cy="1295400"/>
          </a:xfrm>
        </p:spPr>
        <p:txBody>
          <a:bodyPr/>
          <a:lstStyle/>
          <a:p>
            <a:pPr eaLnBrk="1" hangingPunct="1"/>
            <a:r>
              <a:rPr lang="en-US" smtClean="0"/>
              <a:t>Star-shaped cells in jelly-like ground substance</a:t>
            </a:r>
          </a:p>
          <a:p>
            <a:pPr eaLnBrk="1" hangingPunct="1"/>
            <a:r>
              <a:rPr lang="en-US" smtClean="0"/>
              <a:t>Found only in umbilical cord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Embryonic Connective Tissue:</a:t>
            </a:r>
            <a:br>
              <a:rPr lang="en-US" smtClean="0"/>
            </a:br>
            <a:r>
              <a:rPr lang="en-US" smtClean="0"/>
              <a:t>Mucous Connective Tissue</a:t>
            </a:r>
          </a:p>
        </p:txBody>
      </p:sp>
      <p:pic>
        <p:nvPicPr>
          <p:cNvPr id="64517" name="Picture 4" descr="170350"/>
          <p:cNvPicPr>
            <a:picLocks noChangeAspect="1" noChangeArrowheads="1"/>
          </p:cNvPicPr>
          <p:nvPr/>
        </p:nvPicPr>
        <p:blipFill>
          <a:blip r:embed="rId2" cstate="print"/>
          <a:srcRect t="6445" r="5257" b="23843"/>
          <a:stretch>
            <a:fillRect/>
          </a:stretch>
        </p:blipFill>
        <p:spPr bwMode="auto">
          <a:xfrm>
            <a:off x="3733800" y="1558925"/>
            <a:ext cx="492283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 descr="mucousCT"/>
          <p:cNvPicPr>
            <a:picLocks noChangeAspect="1" noChangeArrowheads="1"/>
          </p:cNvPicPr>
          <p:nvPr/>
        </p:nvPicPr>
        <p:blipFill>
          <a:blip r:embed="rId3" cstate="print"/>
          <a:srcRect r="58040"/>
          <a:stretch>
            <a:fillRect/>
          </a:stretch>
        </p:blipFill>
        <p:spPr bwMode="auto">
          <a:xfrm>
            <a:off x="1066800" y="1660525"/>
            <a:ext cx="2133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EA6982-483C-44DE-8265-9D888C0EFE80}" type="slidenum">
              <a:rPr lang="en-US" smtClean="0">
                <a:cs typeface="Arial" charset="0"/>
              </a:rPr>
              <a:pPr/>
              <a:t>63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Mature Connective Tissue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connective tissue proper</a:t>
            </a:r>
          </a:p>
          <a:p>
            <a:pPr lvl="1" eaLnBrk="1" hangingPunct="1"/>
            <a:r>
              <a:rPr lang="en-US" smtClean="0"/>
              <a:t>loose connective tissue</a:t>
            </a:r>
          </a:p>
          <a:p>
            <a:pPr lvl="2" eaLnBrk="1" hangingPunct="1"/>
            <a:r>
              <a:rPr lang="en-US" smtClean="0"/>
              <a:t>consists of all three types of fibers, several types of cells, and a semi-fluid ground substance </a:t>
            </a:r>
          </a:p>
          <a:p>
            <a:pPr lvl="1" eaLnBrk="1" hangingPunct="1"/>
            <a:r>
              <a:rPr lang="en-US" smtClean="0"/>
              <a:t>dense connective tissue</a:t>
            </a:r>
          </a:p>
          <a:p>
            <a:pPr eaLnBrk="1" hangingPunct="1"/>
            <a:r>
              <a:rPr lang="en-US" u="sng" smtClean="0"/>
              <a:t>Cartilage</a:t>
            </a:r>
          </a:p>
          <a:p>
            <a:pPr lvl="1" eaLnBrk="1" hangingPunct="1"/>
            <a:r>
              <a:rPr lang="en-US" smtClean="0"/>
              <a:t>Hyaline, elastic, reticular</a:t>
            </a:r>
          </a:p>
          <a:p>
            <a:pPr eaLnBrk="1" hangingPunct="1"/>
            <a:r>
              <a:rPr lang="en-US" u="sng" smtClean="0"/>
              <a:t>bone tissue</a:t>
            </a:r>
          </a:p>
          <a:p>
            <a:pPr lvl="1" eaLnBrk="1" hangingPunct="1"/>
            <a:r>
              <a:rPr lang="en-US" smtClean="0"/>
              <a:t>compact and trabecular</a:t>
            </a:r>
          </a:p>
          <a:p>
            <a:pPr eaLnBrk="1" hangingPunct="1"/>
            <a:r>
              <a:rPr lang="en-US" u="sng" smtClean="0"/>
              <a:t>Blood and Lymph</a:t>
            </a:r>
          </a:p>
          <a:p>
            <a:pPr eaLnBrk="1" hangingPunct="1"/>
            <a:r>
              <a:rPr lang="en-US" smtClean="0"/>
              <a:t>Subtypes include </a:t>
            </a:r>
            <a:r>
              <a:rPr lang="en-US" u="sng" smtClean="0"/>
              <a:t>loose connective tissue, dense connective tissue, cartilage, bone, and blood.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413C06-8312-4D26-8ABF-2F085DA404F2}" type="slidenum">
              <a:rPr lang="en-US" smtClean="0">
                <a:cs typeface="Arial" charset="0"/>
              </a:rPr>
              <a:pPr/>
              <a:t>64</a:t>
            </a:fld>
            <a:endParaRPr lang="en-US" smtClean="0">
              <a:cs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Loose Connective Tissues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Loose connective tissue consists of all </a:t>
            </a:r>
            <a:r>
              <a:rPr lang="en-US" u="sng" dirty="0" smtClean="0"/>
              <a:t>three types of fibers, several types of cells, and a semifluid ground substance</a:t>
            </a:r>
            <a:endParaRPr lang="en-US" dirty="0" smtClean="0"/>
          </a:p>
          <a:p>
            <a:pPr eaLnBrk="1" hangingPunct="1"/>
            <a:r>
              <a:rPr lang="en-US" dirty="0" smtClean="0"/>
              <a:t>Sub-types of loose connective tissue</a:t>
            </a:r>
          </a:p>
          <a:p>
            <a:pPr lvl="1" eaLnBrk="1" hangingPunct="1"/>
            <a:r>
              <a:rPr lang="en-US" dirty="0" smtClean="0"/>
              <a:t>areolar connective tissue</a:t>
            </a:r>
          </a:p>
          <a:p>
            <a:pPr lvl="1" eaLnBrk="1" hangingPunct="1"/>
            <a:r>
              <a:rPr lang="en-US" dirty="0" smtClean="0"/>
              <a:t>adipose tissue</a:t>
            </a:r>
          </a:p>
          <a:p>
            <a:pPr lvl="1" eaLnBrk="1" hangingPunct="1"/>
            <a:r>
              <a:rPr lang="en-US" dirty="0" smtClean="0"/>
              <a:t>reticular tissue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92170E-E57E-43F9-88A3-1FFAE400DFC1}" type="slidenum">
              <a:rPr lang="en-US" smtClean="0">
                <a:cs typeface="Arial" charset="0"/>
              </a:rPr>
              <a:pPr/>
              <a:t>65</a:t>
            </a:fld>
            <a:endParaRPr lang="en-US" smtClean="0">
              <a:cs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Areolar Connective Tissue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572000"/>
            <a:ext cx="8686800" cy="2133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Prime example of </a:t>
            </a:r>
            <a:r>
              <a:rPr lang="en-US" sz="2000" u="sng" dirty="0" smtClean="0"/>
              <a:t>loose connective tissue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Cell types = fibroblasts, plasma cells, macrophages, mast cells and a few white blood cells</a:t>
            </a:r>
          </a:p>
          <a:p>
            <a:pPr eaLnBrk="1" hangingPunct="1"/>
            <a:r>
              <a:rPr lang="en-US" sz="2000" u="sng" dirty="0" smtClean="0"/>
              <a:t>Has different kinds of cells and all 3 types of fibers present</a:t>
            </a:r>
          </a:p>
          <a:p>
            <a:pPr eaLnBrk="1" hangingPunct="1"/>
            <a:r>
              <a:rPr lang="en-US" sz="2000" dirty="0" smtClean="0"/>
              <a:t>Gelatinous ground substance</a:t>
            </a:r>
          </a:p>
          <a:p>
            <a:pPr eaLnBrk="1" hangingPunct="1"/>
            <a:r>
              <a:rPr lang="en-US" sz="2000" u="sng" dirty="0" smtClean="0"/>
              <a:t>It is found in the subcutaneous layer of the integument </a:t>
            </a:r>
          </a:p>
        </p:txBody>
      </p:sp>
      <p:pic>
        <p:nvPicPr>
          <p:cNvPr id="67589" name="Picture 4" descr="w0096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1238"/>
            <a:ext cx="914400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32DC02-735C-4074-9D95-F498C9005FB1}" type="slidenum">
              <a:rPr lang="en-US" smtClean="0">
                <a:cs typeface="Arial" charset="0"/>
              </a:rPr>
              <a:pPr/>
              <a:t>66</a:t>
            </a:fld>
            <a:endParaRPr lang="en-US" smtClean="0">
              <a:cs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Areolar Connective Tissue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4800600"/>
            <a:ext cx="4876800" cy="1981200"/>
          </a:xfrm>
        </p:spPr>
        <p:txBody>
          <a:bodyPr/>
          <a:lstStyle/>
          <a:p>
            <a:pPr eaLnBrk="1" hangingPunct="1"/>
            <a:r>
              <a:rPr lang="en-US" sz="2000" smtClean="0"/>
              <a:t>Black = elastic fibers,</a:t>
            </a:r>
          </a:p>
          <a:p>
            <a:pPr eaLnBrk="1" hangingPunct="1"/>
            <a:r>
              <a:rPr lang="en-US" sz="2000" smtClean="0"/>
              <a:t>Tan/Pink = collagen fibers</a:t>
            </a:r>
          </a:p>
          <a:p>
            <a:pPr eaLnBrk="1" hangingPunct="1"/>
            <a:r>
              <a:rPr lang="en-US" sz="2000" smtClean="0"/>
              <a:t>Nuclei are mostly fibroblasts</a:t>
            </a:r>
          </a:p>
        </p:txBody>
      </p:sp>
      <p:pic>
        <p:nvPicPr>
          <p:cNvPr id="68613" name="Picture 4" descr="w0105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9713"/>
            <a:ext cx="91440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314826-12F8-4EB5-A66A-B5A989E00737}" type="slidenum">
              <a:rPr lang="en-US" smtClean="0">
                <a:cs typeface="Arial" charset="0"/>
              </a:rPr>
              <a:pPr/>
              <a:t>67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Adipose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Adipose tissue</a:t>
            </a:r>
            <a:r>
              <a:rPr lang="en-US" dirty="0" smtClean="0"/>
              <a:t> consists of adipocytes which are specialized for storage of triglycerides. </a:t>
            </a:r>
          </a:p>
          <a:p>
            <a:pPr lvl="1" eaLnBrk="1" hangingPunct="1"/>
            <a:r>
              <a:rPr lang="en-US" u="sng" dirty="0" smtClean="0"/>
              <a:t>found wherever areolar connective tissue is located.</a:t>
            </a:r>
          </a:p>
          <a:p>
            <a:pPr lvl="1" eaLnBrk="1" hangingPunct="1"/>
            <a:r>
              <a:rPr lang="en-US" u="sng" dirty="0" smtClean="0"/>
              <a:t>reduces heat loss through the skin, serves as an energy reserve, supports, protects, and generates considerable heat to help maintain proper body temperature in newborns (brown fat).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Liposuction</a:t>
            </a:r>
            <a:r>
              <a:rPr lang="en-US" dirty="0" smtClean="0"/>
              <a:t> involves sucking out small amounts of adipose tissue.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56580B-84ED-40A2-A9C9-E464EA3AF7A0}" type="slidenum">
              <a:rPr lang="en-US" smtClean="0">
                <a:cs typeface="Arial" charset="0"/>
              </a:rPr>
              <a:pPr/>
              <a:t>68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/>
              <a:t>Adipose Tissue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267200"/>
            <a:ext cx="8458200" cy="1676400"/>
          </a:xfrm>
        </p:spPr>
        <p:txBody>
          <a:bodyPr/>
          <a:lstStyle/>
          <a:p>
            <a:pPr eaLnBrk="1" hangingPunct="1"/>
            <a:r>
              <a:rPr lang="en-US" sz="2000" smtClean="0"/>
              <a:t>Peripheral nuclei due to large fat storage droplet</a:t>
            </a:r>
          </a:p>
          <a:p>
            <a:pPr eaLnBrk="1" hangingPunct="1"/>
            <a:r>
              <a:rPr lang="en-US" sz="2000" smtClean="0"/>
              <a:t>Deeper layer of skin, organ padding, yellow marrow</a:t>
            </a:r>
          </a:p>
          <a:p>
            <a:pPr eaLnBrk="1" hangingPunct="1"/>
            <a:r>
              <a:rPr lang="en-US" sz="2000" smtClean="0"/>
              <a:t>Brown fat (found in infants) has more blood vessels and mitochondria and is responsible for heat generation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70661" name="Picture 4" descr="w0105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620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9E785B-3AFB-45BB-BA59-0D9620017623}" type="slidenum">
              <a:rPr lang="en-US" smtClean="0">
                <a:cs typeface="Arial" charset="0"/>
              </a:rPr>
              <a:pPr/>
              <a:t>69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Reticular Connective Tissue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Reticular connective tissue</a:t>
            </a:r>
            <a:r>
              <a:rPr lang="en-US" dirty="0" smtClean="0"/>
              <a:t> consists of fine interlacing reticular fibers and reticular cells. </a:t>
            </a:r>
          </a:p>
          <a:p>
            <a:pPr lvl="1" eaLnBrk="1" hangingPunct="1"/>
            <a:r>
              <a:rPr lang="en-US" u="sng" dirty="0" smtClean="0"/>
              <a:t>forms the stroma of certain organs.</a:t>
            </a:r>
          </a:p>
          <a:p>
            <a:pPr lvl="1" eaLnBrk="1" hangingPunct="1"/>
            <a:r>
              <a:rPr lang="en-US" u="sng" dirty="0" smtClean="0"/>
              <a:t>helps to bind together the cells of smooth muscle.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D5EE66-0174-4B15-AAAE-00B4B6CBE057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JUNCTIONS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Cell junctions</a:t>
            </a:r>
            <a:r>
              <a:rPr lang="en-US" smtClean="0"/>
              <a:t> are points of contact between </a:t>
            </a:r>
            <a:r>
              <a:rPr lang="en-US" u="sng" smtClean="0"/>
              <a:t>adjacent plasma membranes.</a:t>
            </a:r>
          </a:p>
          <a:p>
            <a:pPr eaLnBrk="1" hangingPunct="1"/>
            <a:r>
              <a:rPr lang="en-US" smtClean="0"/>
              <a:t>Depending on their structure, cell junctions may serve one of three functions.</a:t>
            </a:r>
          </a:p>
          <a:p>
            <a:pPr lvl="1" eaLnBrk="1" hangingPunct="1"/>
            <a:r>
              <a:rPr lang="en-US" u="sng" smtClean="0"/>
              <a:t>Some cell junctions form fluid-tight seals between cells.</a:t>
            </a:r>
          </a:p>
          <a:p>
            <a:pPr lvl="1" eaLnBrk="1" hangingPunct="1"/>
            <a:r>
              <a:rPr lang="en-US" u="sng" smtClean="0"/>
              <a:t>Other cell junctions anchor cells together or to extracellular material.</a:t>
            </a:r>
          </a:p>
          <a:p>
            <a:pPr lvl="1" eaLnBrk="1" hangingPunct="1"/>
            <a:r>
              <a:rPr lang="en-US" u="sng" smtClean="0"/>
              <a:t>Still others act as channels, which allow ions and molecules to pass from cell to cell within a tissue.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F9AD59-0043-4C35-AE35-88DA57D6B2C0}" type="slidenum">
              <a:rPr lang="en-US" smtClean="0">
                <a:cs typeface="Arial" charset="0"/>
              </a:rPr>
              <a:pPr/>
              <a:t>70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Reticular Connective Tissue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800600"/>
            <a:ext cx="9144000" cy="1981200"/>
          </a:xfrm>
        </p:spPr>
        <p:txBody>
          <a:bodyPr/>
          <a:lstStyle/>
          <a:p>
            <a:pPr eaLnBrk="1" hangingPunct="1"/>
            <a:r>
              <a:rPr lang="en-US" smtClean="0"/>
              <a:t>Network of fibers &amp; cells that produce framework of organ</a:t>
            </a:r>
          </a:p>
          <a:p>
            <a:pPr eaLnBrk="1" hangingPunct="1"/>
            <a:r>
              <a:rPr lang="en-US" smtClean="0"/>
              <a:t>Holds organ together (liver, spleen, lymph nodes, bone marrow)</a:t>
            </a:r>
          </a:p>
          <a:p>
            <a:pPr eaLnBrk="1" hangingPunct="1"/>
            <a:endParaRPr lang="en-US" smtClean="0"/>
          </a:p>
        </p:txBody>
      </p:sp>
      <p:pic>
        <p:nvPicPr>
          <p:cNvPr id="72709" name="Picture 4" descr="w0106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CBDC9F-C8E4-4F38-B961-D46FC65AFC2C}" type="slidenum">
              <a:rPr lang="en-US" smtClean="0">
                <a:cs typeface="Arial" charset="0"/>
              </a:rPr>
              <a:pPr/>
              <a:t>71</a:t>
            </a:fld>
            <a:endParaRPr 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Dense Connective Tissue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64770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mtClean="0"/>
              <a:t>Dense connective tissue contains more numerous, thicker, and dense fibers but considerably fewer cells than loose connective tissue.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mtClean="0"/>
              <a:t>Types of dense connective tissue</a:t>
            </a:r>
          </a:p>
          <a:p>
            <a:pPr lvl="1" eaLnBrk="1" hangingPunct="1"/>
            <a:r>
              <a:rPr lang="en-US" smtClean="0"/>
              <a:t>dense regular connective tissue</a:t>
            </a:r>
          </a:p>
          <a:p>
            <a:pPr lvl="1" eaLnBrk="1" hangingPunct="1"/>
            <a:r>
              <a:rPr lang="en-US" smtClean="0"/>
              <a:t>dense irregular connective tissue</a:t>
            </a:r>
          </a:p>
          <a:p>
            <a:pPr lvl="1" eaLnBrk="1" hangingPunct="1"/>
            <a:r>
              <a:rPr lang="en-US" smtClean="0"/>
              <a:t>elastic connective tissue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BBDB12-7B4B-4FB2-A548-C82EF72BDDB3}" type="slidenum">
              <a:rPr lang="en-US" smtClean="0">
                <a:cs typeface="Arial" charset="0"/>
              </a:rPr>
              <a:pPr/>
              <a:t>72</a:t>
            </a:fld>
            <a:endParaRPr 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Dense Regular Connective Tissue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572000"/>
            <a:ext cx="9144000" cy="2514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Collagen fibers in parallel bundles with fibroblasts between bundles of collagen fibers</a:t>
            </a:r>
          </a:p>
          <a:p>
            <a:pPr eaLnBrk="1" hangingPunct="1"/>
            <a:r>
              <a:rPr lang="en-US" sz="2000" dirty="0" smtClean="0"/>
              <a:t>White, tough and pliable when unstained (forms tendons)</a:t>
            </a:r>
          </a:p>
          <a:p>
            <a:pPr eaLnBrk="1" hangingPunct="1"/>
            <a:r>
              <a:rPr lang="en-US" sz="2000" dirty="0" smtClean="0"/>
              <a:t>Also known as white fibrous connective tissue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74757" name="Picture 4" descr="w0106b-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29BCE8-E0FF-4620-B2B7-30CBE82DC1B1}" type="slidenum">
              <a:rPr lang="en-US" smtClean="0">
                <a:cs typeface="Arial" charset="0"/>
              </a:rPr>
              <a:pPr/>
              <a:t>73</a:t>
            </a:fld>
            <a:endParaRPr 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Dense irregular connective tissue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Dense irregular connective tissue</a:t>
            </a:r>
            <a:r>
              <a:rPr lang="en-US" dirty="0" smtClean="0"/>
              <a:t> contains collagen fibers that are irregularly arranged and is found in parts of the body where tensions are exerted in various directions.</a:t>
            </a:r>
          </a:p>
          <a:p>
            <a:pPr lvl="1" eaLnBrk="1" hangingPunct="1"/>
            <a:r>
              <a:rPr lang="en-US" u="sng" dirty="0" smtClean="0"/>
              <a:t>occurs in sheets, such as the dermis of the skin.</a:t>
            </a:r>
          </a:p>
          <a:p>
            <a:pPr lvl="1" eaLnBrk="1" hangingPunct="1"/>
            <a:r>
              <a:rPr lang="en-US" u="sng" dirty="0" smtClean="0"/>
              <a:t>found in heart valves, the perichondrium, the tissue surrounding cartilage, and the periosteum.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DA6EDD-C1EE-4E21-A7B2-8514B2AC7E50}" type="slidenum">
              <a:rPr lang="en-US" smtClean="0">
                <a:cs typeface="Arial" charset="0"/>
              </a:rPr>
              <a:pPr/>
              <a:t>74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Dense Irregular Connective Tissue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648200"/>
            <a:ext cx="8382000" cy="1981200"/>
          </a:xfrm>
        </p:spPr>
        <p:txBody>
          <a:bodyPr/>
          <a:lstStyle/>
          <a:p>
            <a:pPr eaLnBrk="1" hangingPunct="1"/>
            <a:r>
              <a:rPr lang="en-US" sz="2000" smtClean="0"/>
              <a:t>Collagen fibers are irregularly arranged (interwoven</a:t>
            </a:r>
            <a:r>
              <a:rPr lang="en-US" sz="2000" u="sng" smtClean="0"/>
              <a:t>)</a:t>
            </a:r>
            <a:endParaRPr lang="en-US" sz="2000" smtClean="0"/>
          </a:p>
          <a:p>
            <a:pPr eaLnBrk="1" hangingPunct="1"/>
            <a:r>
              <a:rPr lang="en-US" sz="2000" smtClean="0"/>
              <a:t>Tissue can resist tension from any direction</a:t>
            </a:r>
          </a:p>
          <a:p>
            <a:pPr eaLnBrk="1" hangingPunct="1"/>
            <a:r>
              <a:rPr lang="en-US" sz="2000" smtClean="0"/>
              <a:t>Very tough tissue -- white of eyeball, dermis of skin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76805" name="Picture 4" descr="w0107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3525"/>
            <a:ext cx="9144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1D37A0-341C-47AC-9D30-95F3E6D29B52}" type="slidenum">
              <a:rPr lang="en-US" smtClean="0">
                <a:cs typeface="Arial" charset="0"/>
              </a:rPr>
              <a:pPr/>
              <a:t>75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Elastic Connective Tissue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76800"/>
            <a:ext cx="8458200" cy="1371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Branching elastic fibers and fibroblasts</a:t>
            </a:r>
          </a:p>
          <a:p>
            <a:pPr eaLnBrk="1" hangingPunct="1"/>
            <a:r>
              <a:rPr lang="en-US" sz="2000" u="sng" dirty="0" smtClean="0"/>
              <a:t>It is quite strong and can recoil back to its original shape after being stretched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smtClean="0"/>
              <a:t>Found in </a:t>
            </a:r>
            <a:r>
              <a:rPr lang="en-US" sz="2000" u="sng" dirty="0" smtClean="0"/>
              <a:t>lung tissue, vocal cords, elastic arteries, ligament between vertebrae</a:t>
            </a:r>
          </a:p>
        </p:txBody>
      </p:sp>
      <p:pic>
        <p:nvPicPr>
          <p:cNvPr id="77829" name="Picture 4" descr="w0107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0825"/>
            <a:ext cx="9144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01AD8C-9ECC-4793-BBB7-E21E85C53E23}" type="slidenum">
              <a:rPr lang="en-US" smtClean="0">
                <a:cs typeface="Arial" charset="0"/>
              </a:rPr>
              <a:pPr/>
              <a:t>76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Cartilage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Cartilage</a:t>
            </a:r>
            <a:r>
              <a:rPr lang="en-US" dirty="0" smtClean="0"/>
              <a:t> consists of a dense network of collagen fibers and elastic fibers embedded in chondroitin sulfate.</a:t>
            </a:r>
          </a:p>
          <a:p>
            <a:pPr lvl="1" eaLnBrk="1" hangingPunct="1"/>
            <a:r>
              <a:rPr lang="en-US" u="sng" dirty="0" smtClean="0"/>
              <a:t>strength is due to its collagen fibers and its resilience is due to the chondroitin sulfate</a:t>
            </a:r>
          </a:p>
          <a:p>
            <a:pPr lvl="1" eaLnBrk="1" hangingPunct="1"/>
            <a:r>
              <a:rPr lang="en-US" dirty="0" smtClean="0"/>
              <a:t>Chondrocytes occur with spaces called lacunae in the matrix.</a:t>
            </a:r>
          </a:p>
          <a:p>
            <a:pPr eaLnBrk="1" hangingPunct="1"/>
            <a:r>
              <a:rPr lang="en-US" dirty="0" smtClean="0"/>
              <a:t>It is surrounded by a dense irregular connective tissue membrane called the </a:t>
            </a:r>
            <a:r>
              <a:rPr lang="en-US" i="1" u="sng" dirty="0" smtClean="0"/>
              <a:t>perichondrium</a:t>
            </a:r>
            <a:r>
              <a:rPr lang="en-US" i="1" dirty="0" smtClean="0"/>
              <a:t>.</a:t>
            </a:r>
            <a:endParaRPr lang="en-US" dirty="0" smtClean="0"/>
          </a:p>
          <a:p>
            <a:pPr eaLnBrk="1" hangingPunct="1"/>
            <a:r>
              <a:rPr lang="en-US" dirty="0" smtClean="0"/>
              <a:t>Unlike other connective tissues, </a:t>
            </a:r>
            <a:r>
              <a:rPr lang="en-US" u="sng" dirty="0" smtClean="0"/>
              <a:t>cartilage has no blood vessels or nerves</a:t>
            </a:r>
            <a:r>
              <a:rPr lang="en-US" dirty="0" smtClean="0"/>
              <a:t> (except in the perichondrium).</a:t>
            </a: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889E4B-7CA0-4ED0-8421-29444C429DA7}" type="slidenum">
              <a:rPr lang="en-US" smtClean="0">
                <a:cs typeface="Arial" charset="0"/>
              </a:rPr>
              <a:pPr/>
              <a:t>77</a:t>
            </a:fld>
            <a:endParaRPr lang="en-US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 Cartilage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114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3 major types of cartilage</a:t>
            </a:r>
          </a:p>
          <a:p>
            <a:pPr lvl="1" eaLnBrk="1" hangingPunct="1"/>
            <a:r>
              <a:rPr lang="en-US" dirty="0" smtClean="0"/>
              <a:t>hyaline cartilage</a:t>
            </a:r>
          </a:p>
          <a:p>
            <a:pPr lvl="1" eaLnBrk="1" hangingPunct="1"/>
            <a:r>
              <a:rPr lang="en-US" dirty="0" smtClean="0"/>
              <a:t>fibrocartilage</a:t>
            </a:r>
          </a:p>
          <a:p>
            <a:pPr lvl="1" eaLnBrk="1" hangingPunct="1"/>
            <a:r>
              <a:rPr lang="en-US" dirty="0" smtClean="0"/>
              <a:t>elastic cartilage</a:t>
            </a:r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F2D44F-AEAA-4964-9EA5-5EB9B8B66D74}" type="slidenum">
              <a:rPr lang="en-US" smtClean="0">
                <a:cs typeface="Arial" charset="0"/>
              </a:rPr>
              <a:pPr/>
              <a:t>78</a:t>
            </a:fld>
            <a:endParaRPr lang="en-US" dirty="0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0"/>
            <a:ext cx="2209800" cy="990600"/>
          </a:xfrm>
        </p:spPr>
        <p:txBody>
          <a:bodyPr/>
          <a:lstStyle/>
          <a:p>
            <a:pPr eaLnBrk="1" hangingPunct="1"/>
            <a:r>
              <a:rPr lang="en-US" smtClean="0"/>
              <a:t>Three types of cartilage.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029200"/>
          </a:xfrm>
        </p:spPr>
        <p:txBody>
          <a:bodyPr/>
          <a:lstStyle/>
          <a:p>
            <a:pPr eaLnBrk="1" hangingPunct="1"/>
            <a:r>
              <a:rPr lang="en-US" i="1" dirty="0" smtClean="0"/>
              <a:t>Hyaline cartilage</a:t>
            </a:r>
            <a:endParaRPr lang="en-US" dirty="0" smtClean="0"/>
          </a:p>
          <a:p>
            <a:pPr lvl="1" eaLnBrk="1" hangingPunct="1"/>
            <a:r>
              <a:rPr lang="en-US" dirty="0" smtClean="0"/>
              <a:t>most abundant, but weakest</a:t>
            </a:r>
          </a:p>
          <a:p>
            <a:pPr lvl="1" eaLnBrk="1" hangingPunct="1"/>
            <a:r>
              <a:rPr lang="en-US" dirty="0" smtClean="0"/>
              <a:t>has fine collagen fibers embedded in a gel-type matrix</a:t>
            </a:r>
          </a:p>
          <a:p>
            <a:pPr lvl="1" eaLnBrk="1" hangingPunct="1"/>
            <a:r>
              <a:rPr lang="en-US" dirty="0" smtClean="0"/>
              <a:t>affords </a:t>
            </a:r>
            <a:r>
              <a:rPr lang="en-US" u="sng" dirty="0" smtClean="0"/>
              <a:t>flexibility and support and at joints, reduces friction and absorbs shock</a:t>
            </a:r>
          </a:p>
          <a:p>
            <a:pPr eaLnBrk="1" hangingPunct="1"/>
            <a:r>
              <a:rPr lang="en-US" i="1" dirty="0" smtClean="0"/>
              <a:t>Fibrocartilage 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contains bundles of collagen fibers in its matrix</a:t>
            </a:r>
          </a:p>
          <a:p>
            <a:pPr lvl="1" eaLnBrk="1" hangingPunct="1"/>
            <a:r>
              <a:rPr lang="en-US" dirty="0" smtClean="0"/>
              <a:t>lacks perichondrium</a:t>
            </a:r>
          </a:p>
          <a:p>
            <a:pPr lvl="1" eaLnBrk="1" hangingPunct="1"/>
            <a:r>
              <a:rPr lang="en-US" dirty="0" smtClean="0"/>
              <a:t>Combining </a:t>
            </a:r>
            <a:r>
              <a:rPr lang="en-US" u="sng" dirty="0" smtClean="0"/>
              <a:t>strength and rigidity, it is the strongest of the three types of cartilage</a:t>
            </a:r>
          </a:p>
          <a:p>
            <a:pPr eaLnBrk="1" hangingPunct="1"/>
            <a:r>
              <a:rPr lang="en-US" i="1" dirty="0" smtClean="0"/>
              <a:t>Elastic cartilage</a:t>
            </a:r>
            <a:endParaRPr lang="en-US" dirty="0" smtClean="0"/>
          </a:p>
          <a:p>
            <a:pPr lvl="1" eaLnBrk="1" hangingPunct="1"/>
            <a:r>
              <a:rPr lang="en-US" dirty="0" smtClean="0"/>
              <a:t>contains a threadlike network of elastic fibers</a:t>
            </a:r>
          </a:p>
          <a:p>
            <a:pPr lvl="1" eaLnBrk="1" hangingPunct="1"/>
            <a:r>
              <a:rPr lang="en-US" dirty="0" smtClean="0"/>
              <a:t>perichondrium is present</a:t>
            </a:r>
          </a:p>
          <a:p>
            <a:pPr lvl="1" eaLnBrk="1" hangingPunct="1"/>
            <a:r>
              <a:rPr lang="en-US" dirty="0" smtClean="0"/>
              <a:t>provides </a:t>
            </a:r>
            <a:r>
              <a:rPr lang="en-US" u="sng" dirty="0" smtClean="0"/>
              <a:t>strength and elasticity maintains the shape of certain organs</a:t>
            </a:r>
          </a:p>
        </p:txBody>
      </p:sp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EF1CC9-F2B4-4823-8F07-77E994DF5B6F}" type="slidenum">
              <a:rPr lang="en-US" smtClean="0">
                <a:cs typeface="Arial" charset="0"/>
              </a:rPr>
              <a:pPr/>
              <a:t>79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Hyaline Cartilage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8001000" cy="1600200"/>
          </a:xfrm>
        </p:spPr>
        <p:txBody>
          <a:bodyPr/>
          <a:lstStyle/>
          <a:p>
            <a:pPr eaLnBrk="1" hangingPunct="1"/>
            <a:r>
              <a:rPr lang="en-US" smtClean="0"/>
              <a:t>Bluish-shiny white rubbery substance</a:t>
            </a:r>
          </a:p>
          <a:p>
            <a:pPr eaLnBrk="1" hangingPunct="1"/>
            <a:r>
              <a:rPr lang="en-US" smtClean="0"/>
              <a:t>Chondrocytes sit in spaces called lacunae</a:t>
            </a:r>
          </a:p>
          <a:p>
            <a:pPr eaLnBrk="1" hangingPunct="1"/>
            <a:r>
              <a:rPr lang="en-US" smtClean="0"/>
              <a:t>No blood vessels or nerves so repair is very slow </a:t>
            </a:r>
          </a:p>
          <a:p>
            <a:pPr eaLnBrk="1" hangingPunct="1"/>
            <a:r>
              <a:rPr lang="en-US" smtClean="0"/>
              <a:t>Reduces friction at joints as articular cartilage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  <p:pic>
        <p:nvPicPr>
          <p:cNvPr id="81925" name="Picture 4" descr="w0108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406C8B-056C-4790-9B63-5E2AB3628EF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JUNCTIONS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219200"/>
            <a:ext cx="3124200" cy="5029200"/>
          </a:xfrm>
        </p:spPr>
        <p:txBody>
          <a:bodyPr/>
          <a:lstStyle/>
          <a:p>
            <a:pPr eaLnBrk="1" hangingPunct="1"/>
            <a:r>
              <a:rPr lang="en-US" smtClean="0"/>
              <a:t>The five most important kinds of cell junctions are </a:t>
            </a:r>
            <a:r>
              <a:rPr lang="en-US" u="sng" smtClean="0"/>
              <a:t>tight junctions, adherens junctions, desmosomes, hemidesmosomes, and gap junctions </a:t>
            </a:r>
          </a:p>
        </p:txBody>
      </p:sp>
      <p:pic>
        <p:nvPicPr>
          <p:cNvPr id="10245" name="Picture 4" descr="w0091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5807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CA8FE2-62A4-4996-9BAF-8982A3732283}" type="slidenum">
              <a:rPr lang="en-US" smtClean="0">
                <a:cs typeface="Arial" charset="0"/>
              </a:rPr>
              <a:pPr/>
              <a:t>80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smtClean="0"/>
              <a:t> Fibrocartilage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05400"/>
            <a:ext cx="8229600" cy="1676400"/>
          </a:xfrm>
        </p:spPr>
        <p:txBody>
          <a:bodyPr/>
          <a:lstStyle/>
          <a:p>
            <a:pPr eaLnBrk="1" hangingPunct="1"/>
            <a:r>
              <a:rPr lang="en-US" smtClean="0"/>
              <a:t>Many more collagen fibers causes rigidity &amp; stiffness</a:t>
            </a:r>
          </a:p>
          <a:p>
            <a:pPr eaLnBrk="1" hangingPunct="1"/>
            <a:r>
              <a:rPr lang="en-US" smtClean="0"/>
              <a:t>Strongest type of cartilage (intervertebral discs)</a:t>
            </a:r>
          </a:p>
        </p:txBody>
      </p:sp>
      <p:pic>
        <p:nvPicPr>
          <p:cNvPr id="82949" name="Picture 4" descr="w0108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5CEEE7-C86B-4414-B76E-A46403D34565}" type="slidenum">
              <a:rPr lang="en-US" smtClean="0">
                <a:cs typeface="Arial" charset="0"/>
              </a:rPr>
              <a:pPr/>
              <a:t>81</a:t>
            </a:fld>
            <a:endParaRPr lang="en-US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 Elastic Cartilage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181600"/>
            <a:ext cx="8382000" cy="1447800"/>
          </a:xfrm>
        </p:spPr>
        <p:txBody>
          <a:bodyPr/>
          <a:lstStyle/>
          <a:p>
            <a:pPr eaLnBrk="1" hangingPunct="1"/>
            <a:r>
              <a:rPr lang="en-US" smtClean="0"/>
              <a:t>Elastic fibers help maintain shape after deformations</a:t>
            </a:r>
          </a:p>
          <a:p>
            <a:pPr eaLnBrk="1" hangingPunct="1"/>
            <a:r>
              <a:rPr lang="en-US" smtClean="0"/>
              <a:t>Ear, nose, vocal cartilages</a:t>
            </a:r>
          </a:p>
        </p:txBody>
      </p:sp>
      <p:pic>
        <p:nvPicPr>
          <p:cNvPr id="83973" name="Picture 4" descr="w0109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10BFE5-D88E-4D5C-B3C9-E138C658FEF3}" type="slidenum">
              <a:rPr lang="en-US" smtClean="0">
                <a:cs typeface="Arial" charset="0"/>
              </a:rPr>
              <a:pPr/>
              <a:t>82</a:t>
            </a:fld>
            <a:endParaRPr lang="en-US" smtClean="0">
              <a:cs typeface="Arial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Growth &amp; Repair of Cartilage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growth of cartilage is accomplished by interstitial growth (</a:t>
            </a:r>
            <a:r>
              <a:rPr lang="en-US" u="sng" dirty="0" smtClean="0"/>
              <a:t>expansion from within</a:t>
            </a:r>
            <a:r>
              <a:rPr lang="en-US" dirty="0" smtClean="0"/>
              <a:t>) and appositional growth (</a:t>
            </a:r>
            <a:r>
              <a:rPr lang="en-US" u="sng" dirty="0" smtClean="0"/>
              <a:t>from the outside</a:t>
            </a:r>
            <a:r>
              <a:rPr lang="en-US" dirty="0" smtClean="0"/>
              <a:t>).</a:t>
            </a:r>
          </a:p>
          <a:p>
            <a:pPr eaLnBrk="1" hangingPunct="1"/>
            <a:r>
              <a:rPr lang="en-US" dirty="0" smtClean="0"/>
              <a:t>Grows and repairs slowly because it is avascular</a:t>
            </a:r>
          </a:p>
          <a:p>
            <a:pPr eaLnBrk="1" hangingPunct="1"/>
            <a:r>
              <a:rPr lang="en-US" dirty="0" smtClean="0"/>
              <a:t>Interstitial growth</a:t>
            </a:r>
          </a:p>
          <a:p>
            <a:pPr lvl="1" eaLnBrk="1" hangingPunct="1"/>
            <a:r>
              <a:rPr lang="en-US" dirty="0" smtClean="0"/>
              <a:t>chondrocytes divide and form new matrix</a:t>
            </a:r>
          </a:p>
          <a:p>
            <a:pPr lvl="1" eaLnBrk="1" hangingPunct="1"/>
            <a:r>
              <a:rPr lang="en-US" dirty="0" smtClean="0"/>
              <a:t>occurs in childhood and adolescence</a:t>
            </a:r>
          </a:p>
          <a:p>
            <a:pPr eaLnBrk="1" hangingPunct="1"/>
            <a:r>
              <a:rPr lang="en-US" dirty="0" smtClean="0"/>
              <a:t>Appositional growth</a:t>
            </a:r>
          </a:p>
          <a:p>
            <a:pPr lvl="1" eaLnBrk="1" hangingPunct="1"/>
            <a:r>
              <a:rPr lang="en-US" dirty="0" smtClean="0"/>
              <a:t>chondroblasts secrete matrix onto surface</a:t>
            </a:r>
          </a:p>
          <a:p>
            <a:pPr lvl="1" eaLnBrk="1" hangingPunct="1"/>
            <a:r>
              <a:rPr lang="en-US" dirty="0" smtClean="0"/>
              <a:t>produces increase in width</a:t>
            </a:r>
          </a:p>
        </p:txBody>
      </p:sp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8A1A0A-DD26-4197-9D92-6026DEAB3681}" type="slidenum">
              <a:rPr lang="en-US" smtClean="0">
                <a:cs typeface="Arial" charset="0"/>
              </a:rPr>
              <a:pPr/>
              <a:t>83</a:t>
            </a:fld>
            <a:endParaRPr lang="en-US" smtClean="0">
              <a:cs typeface="Arial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90600"/>
            <a:ext cx="7848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Protects, provides for movement, stores minerals, site of blood cell formation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Bone</a:t>
            </a:r>
            <a:r>
              <a:rPr lang="en-US" dirty="0" smtClean="0"/>
              <a:t> (osseous tissue) consists of a matrix containing </a:t>
            </a:r>
            <a:r>
              <a:rPr lang="en-US" u="sng" dirty="0" smtClean="0"/>
              <a:t>mineral salts and collagenous fibers and cells</a:t>
            </a:r>
            <a:r>
              <a:rPr lang="en-US" dirty="0" smtClean="0"/>
              <a:t> called osteocytes.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Classified 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/>
              <a:t>Spongy bone</a:t>
            </a:r>
            <a:endParaRPr lang="en-US" b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sponge-like with spaces and trabeculae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 trabeculae = struts of bone surrounded by red bone marrow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 no osteons (cellular organization)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/>
              <a:t>Compact bone</a:t>
            </a:r>
            <a:endParaRPr lang="en-US" b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solid, dense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basic unit of structure is </a:t>
            </a:r>
            <a:r>
              <a:rPr lang="en-US" u="sng" dirty="0" smtClean="0"/>
              <a:t>osteon (haversian system)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(Osseous) Tissue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bldLvl="3"/>
      <p:bldP spid="10035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58CCA7-5CC7-4E2D-A59D-CC01387E50FA}" type="slidenum">
              <a:rPr lang="en-US" smtClean="0">
                <a:cs typeface="Arial" charset="0"/>
              </a:rPr>
              <a:pPr/>
              <a:t>84</a:t>
            </a:fld>
            <a:endParaRPr lang="en-US" smtClean="0">
              <a:cs typeface="Arial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2000" smtClean="0"/>
              <a:t>Compact Bone: </a:t>
            </a:r>
            <a:r>
              <a:rPr lang="en-US" sz="2400" smtClean="0"/>
              <a:t>Osteon (Haversion System)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657600"/>
            <a:ext cx="80772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lamellae (rings) of mineralized matrix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calcium &amp; phosphate---give bone </a:t>
            </a:r>
            <a:r>
              <a:rPr lang="en-US" sz="2000" u="sng" dirty="0" smtClean="0"/>
              <a:t>its hardness and </a:t>
            </a:r>
            <a:r>
              <a:rPr lang="en-US" sz="2000" u="sng" dirty="0" err="1" smtClean="0"/>
              <a:t>collegen</a:t>
            </a:r>
            <a:r>
              <a:rPr lang="en-US" sz="2000" u="sng" dirty="0" smtClean="0"/>
              <a:t> fibers that give bone its strength.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interwoven collagen fibers provide strength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dirty="0" smtClean="0"/>
              <a:t>Lacunae</a:t>
            </a:r>
            <a:r>
              <a:rPr lang="en-US" sz="2000" dirty="0" smtClean="0"/>
              <a:t> are </a:t>
            </a:r>
            <a:r>
              <a:rPr lang="en-US" sz="2000" u="sng" dirty="0" smtClean="0"/>
              <a:t>small spaces </a:t>
            </a:r>
            <a:r>
              <a:rPr lang="en-US" sz="2000" dirty="0" smtClean="0"/>
              <a:t>between lamellae that contain mature bone cells called </a:t>
            </a:r>
            <a:r>
              <a:rPr lang="en-US" sz="2000" i="1" u="sng" dirty="0" smtClean="0"/>
              <a:t>osteocytes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dirty="0" smtClean="0"/>
              <a:t>Canaliculi</a:t>
            </a:r>
            <a:r>
              <a:rPr lang="en-US" sz="2000" dirty="0" smtClean="0"/>
              <a:t> are minute canals containing processes of osteocytes that provide </a:t>
            </a:r>
            <a:r>
              <a:rPr lang="en-US" sz="2000" u="sng" dirty="0" smtClean="0"/>
              <a:t>routes for nutrient and waste transport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central (Haversian) canal contains </a:t>
            </a:r>
            <a:r>
              <a:rPr lang="en-US" sz="2000" u="sng" dirty="0" smtClean="0"/>
              <a:t>blood vessels and nerves</a:t>
            </a:r>
            <a:r>
              <a:rPr lang="en-US" sz="2000" dirty="0" smtClean="0"/>
              <a:t>.</a:t>
            </a:r>
          </a:p>
        </p:txBody>
      </p:sp>
      <p:pic>
        <p:nvPicPr>
          <p:cNvPr id="87045" name="Picture 4" descr="w0109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772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u="sng" dirty="0" smtClean="0"/>
              <a:t>supports, protects, helps provide movement, stores minerals, and houses blood-forming tissue.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FB2B4C-6389-4C7F-8148-C53D0FC71A95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3D7E75-E516-4773-BAA3-C991AE44711A}" type="slidenum">
              <a:rPr lang="en-US" smtClean="0">
                <a:cs typeface="Arial" charset="0"/>
              </a:rPr>
              <a:pPr/>
              <a:t>86</a:t>
            </a:fld>
            <a:endParaRPr lang="en-US" smtClean="0">
              <a:cs typeface="Arial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Liquid connective tissue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Blood</a:t>
            </a:r>
            <a:endParaRPr lang="en-US" dirty="0" smtClean="0"/>
          </a:p>
          <a:p>
            <a:pPr lvl="1" eaLnBrk="1" hangingPunct="1"/>
            <a:r>
              <a:rPr lang="en-US" dirty="0" smtClean="0"/>
              <a:t>Blood (vascular tissue) consists of a </a:t>
            </a:r>
            <a:r>
              <a:rPr lang="en-US" u="sng" dirty="0" smtClean="0"/>
              <a:t>liquid matrix called plasma and formed elements</a:t>
            </a:r>
          </a:p>
          <a:p>
            <a:pPr eaLnBrk="1" hangingPunct="1"/>
            <a:r>
              <a:rPr lang="en-US" i="1" dirty="0" smtClean="0"/>
              <a:t>Lymph</a:t>
            </a:r>
            <a:r>
              <a:rPr lang="en-US" dirty="0" smtClean="0"/>
              <a:t> is interstitial fluid flowing in </a:t>
            </a:r>
            <a:r>
              <a:rPr lang="en-US" u="sng" dirty="0" smtClean="0"/>
              <a:t>lymph vessels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en-US" dirty="0" smtClean="0"/>
              <a:t>Contains less protein than plasma</a:t>
            </a:r>
          </a:p>
          <a:p>
            <a:pPr lvl="1" eaLnBrk="1" hangingPunct="1"/>
            <a:r>
              <a:rPr lang="en-US" dirty="0" smtClean="0"/>
              <a:t>Move cells and substances (eg., lipids) from one part of the body to another</a:t>
            </a:r>
          </a:p>
        </p:txBody>
      </p:sp>
    </p:spTree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0B874D-5074-4B44-A029-3971792D617D}" type="slidenum">
              <a:rPr lang="en-US" smtClean="0">
                <a:cs typeface="Arial" charset="0"/>
              </a:rPr>
              <a:pPr/>
              <a:t>87</a:t>
            </a:fld>
            <a:endParaRPr lang="en-US" smtClean="0">
              <a:cs typeface="Arial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419600"/>
            <a:ext cx="8839200" cy="1981200"/>
          </a:xfrm>
        </p:spPr>
        <p:txBody>
          <a:bodyPr/>
          <a:lstStyle/>
          <a:p>
            <a:pPr eaLnBrk="1" hangingPunct="1"/>
            <a:r>
              <a:rPr lang="en-US" smtClean="0"/>
              <a:t>Connective tissue with a liquid matrix (the plasma)</a:t>
            </a:r>
          </a:p>
          <a:p>
            <a:pPr eaLnBrk="1" hangingPunct="1"/>
            <a:r>
              <a:rPr lang="en-US" smtClean="0"/>
              <a:t>Cell types include red blood cells (erythrocytes), white blood cells (leukocytes) and cell fragments called platelets</a:t>
            </a:r>
          </a:p>
          <a:p>
            <a:pPr lvl="1" eaLnBrk="1" hangingPunct="1"/>
            <a:r>
              <a:rPr lang="en-US" smtClean="0"/>
              <a:t>clotting, immune functions, transport of O</a:t>
            </a:r>
            <a:r>
              <a:rPr lang="en-US" sz="1600" smtClean="0"/>
              <a:t>2</a:t>
            </a:r>
            <a:r>
              <a:rPr lang="en-US" smtClean="0"/>
              <a:t> and CO</a:t>
            </a:r>
            <a:r>
              <a:rPr lang="en-US" sz="1600" smtClean="0"/>
              <a:t>2</a:t>
            </a:r>
            <a:endParaRPr lang="en-US" smtClean="0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Blood</a:t>
            </a:r>
            <a:endParaRPr lang="en-US" b="1" smtClean="0"/>
          </a:p>
        </p:txBody>
      </p:sp>
      <p:pic>
        <p:nvPicPr>
          <p:cNvPr id="89093" name="Picture 4" descr="w0110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73C904-AE50-47B9-9C5F-8F01CDE3D7A5}" type="slidenum">
              <a:rPr lang="en-US" smtClean="0">
                <a:cs typeface="Arial" charset="0"/>
              </a:rPr>
              <a:pPr/>
              <a:t>88</a:t>
            </a:fld>
            <a:endParaRPr lang="en-US" smtClean="0">
              <a:cs typeface="Arial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Tissue Engineering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Has allowed scientists </a:t>
            </a:r>
            <a:r>
              <a:rPr lang="en-US" u="sng" dirty="0" smtClean="0"/>
              <a:t>new tissues grown in the laboratory (skin &amp; cartilage) for replacement of damaged tissues.</a:t>
            </a:r>
            <a:endParaRPr lang="en-US" dirty="0" smtClean="0"/>
          </a:p>
          <a:p>
            <a:pPr eaLnBrk="1" hangingPunct="1"/>
            <a:r>
              <a:rPr lang="en-US" dirty="0" smtClean="0"/>
              <a:t>Research in progress</a:t>
            </a:r>
          </a:p>
          <a:p>
            <a:pPr lvl="1" eaLnBrk="1" hangingPunct="1"/>
            <a:r>
              <a:rPr lang="en-US" dirty="0" smtClean="0"/>
              <a:t>insulin-producing cells (pancreas)</a:t>
            </a:r>
          </a:p>
          <a:p>
            <a:pPr lvl="1" eaLnBrk="1" hangingPunct="1"/>
            <a:r>
              <a:rPr lang="en-US" dirty="0" smtClean="0"/>
              <a:t>dopamine-producing cells (brain)</a:t>
            </a:r>
          </a:p>
          <a:p>
            <a:pPr lvl="1" eaLnBrk="1" hangingPunct="1"/>
            <a:r>
              <a:rPr lang="en-US" dirty="0" smtClean="0"/>
              <a:t>bone, tendon, heart valves, intestines &amp; bone marrow</a:t>
            </a:r>
          </a:p>
        </p:txBody>
      </p:sp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59DFE3-AA49-44D9-8A24-143BC024B367}" type="slidenum">
              <a:rPr lang="en-US" smtClean="0">
                <a:cs typeface="Arial" charset="0"/>
              </a:rPr>
              <a:pPr/>
              <a:t>89</a:t>
            </a:fld>
            <a:endParaRPr lang="en-US" smtClean="0">
              <a:cs typeface="Arial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MEMBRANES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Membranes </a:t>
            </a:r>
            <a:r>
              <a:rPr lang="en-US" u="sng" dirty="0" smtClean="0"/>
              <a:t>are flat sheets of pliable tissue that cover or line a part of the body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Epithelial membranes consist of an epithelial layer and an underlying connective tissue layer (lamina propria)</a:t>
            </a:r>
          </a:p>
          <a:p>
            <a:pPr lvl="1" eaLnBrk="1" hangingPunct="1"/>
            <a:r>
              <a:rPr lang="en-US" dirty="0" smtClean="0"/>
              <a:t>include </a:t>
            </a:r>
            <a:r>
              <a:rPr lang="en-US" i="1" u="sng" dirty="0" smtClean="0"/>
              <a:t>mucous membranes</a:t>
            </a:r>
            <a:r>
              <a:rPr lang="en-US" u="sng" dirty="0" smtClean="0"/>
              <a:t>, </a:t>
            </a:r>
            <a:r>
              <a:rPr lang="en-US" i="1" u="sng" dirty="0" smtClean="0"/>
              <a:t>serous</a:t>
            </a:r>
            <a:r>
              <a:rPr lang="en-US" u="sng" dirty="0" smtClean="0"/>
              <a:t> </a:t>
            </a:r>
            <a:r>
              <a:rPr lang="en-US" i="1" u="sng" dirty="0" smtClean="0"/>
              <a:t>membranes</a:t>
            </a:r>
            <a:r>
              <a:rPr lang="en-US" u="sng" dirty="0" smtClean="0"/>
              <a:t>, and the </a:t>
            </a:r>
            <a:r>
              <a:rPr lang="en-US" i="1" u="sng" dirty="0" smtClean="0"/>
              <a:t>cutaneous membrane</a:t>
            </a:r>
            <a:r>
              <a:rPr lang="en-US" u="sng" dirty="0" smtClean="0"/>
              <a:t> or skin.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Synovial membranes</a:t>
            </a:r>
            <a:r>
              <a:rPr lang="en-US" dirty="0" smtClean="0"/>
              <a:t> line joints and contain only connective tissue.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85CF77-8471-48B7-831B-EF8FAE036ECD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pic>
        <p:nvPicPr>
          <p:cNvPr id="11267" name="Picture 2" descr="w0091-nc"/>
          <p:cNvPicPr>
            <a:picLocks noChangeAspect="1" noChangeArrowheads="1"/>
          </p:cNvPicPr>
          <p:nvPr/>
        </p:nvPicPr>
        <p:blipFill>
          <a:blip r:embed="rId2" cstate="print"/>
          <a:srcRect l="27823" r="32027" b="47604"/>
          <a:stretch>
            <a:fillRect/>
          </a:stretch>
        </p:blipFill>
        <p:spPr bwMode="auto">
          <a:xfrm>
            <a:off x="63500" y="1371600"/>
            <a:ext cx="4660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Junctions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600200"/>
            <a:ext cx="3581400" cy="5257800"/>
          </a:xfrm>
        </p:spPr>
        <p:txBody>
          <a:bodyPr/>
          <a:lstStyle/>
          <a:p>
            <a:pPr eaLnBrk="1" hangingPunct="1"/>
            <a:r>
              <a:rPr lang="en-US" sz="2000" smtClean="0"/>
              <a:t>Tight junctions 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Adherens junctions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Gap junctions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Desmosomes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Hemidesmosomes</a:t>
            </a:r>
          </a:p>
          <a:p>
            <a:pPr lvl="1" eaLnBrk="1" hangingPunct="1"/>
            <a:endParaRPr lang="en-US" sz="2000" smtClean="0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H="1">
            <a:off x="3276600" y="1905000"/>
            <a:ext cx="2286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flipH="1">
            <a:off x="3276600" y="2895600"/>
            <a:ext cx="2286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H="1">
            <a:off x="1295400" y="3886200"/>
            <a:ext cx="4191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flipH="1" flipV="1">
            <a:off x="3352800" y="4572000"/>
            <a:ext cx="2057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H="1" flipV="1">
            <a:off x="2895600" y="5334000"/>
            <a:ext cx="2590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DCF841-3020-49DD-8C54-B39693724C32}" type="slidenum">
              <a:rPr lang="en-US" smtClean="0">
                <a:cs typeface="Arial" charset="0"/>
              </a:rPr>
              <a:pPr/>
              <a:t>90</a:t>
            </a:fld>
            <a:endParaRPr lang="en-US" smtClean="0">
              <a:cs typeface="Arial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Mucous Membranes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5029200"/>
          </a:xfrm>
        </p:spPr>
        <p:txBody>
          <a:bodyPr/>
          <a:lstStyle/>
          <a:p>
            <a:pPr eaLnBrk="1" hangingPunct="1"/>
            <a:r>
              <a:rPr lang="en-US" i="1" dirty="0" smtClean="0"/>
              <a:t>Mucous membranes</a:t>
            </a:r>
            <a:r>
              <a:rPr lang="en-US" dirty="0" smtClean="0"/>
              <a:t> (mucosae) line cavities that open to the exterior.</a:t>
            </a:r>
          </a:p>
          <a:p>
            <a:pPr lvl="1" eaLnBrk="1" hangingPunct="1"/>
            <a:r>
              <a:rPr lang="en-US" dirty="0" smtClean="0"/>
              <a:t> such as </a:t>
            </a:r>
            <a:r>
              <a:rPr lang="en-US" u="sng" dirty="0" smtClean="0"/>
              <a:t>mouth, stomach, vagina, urethra, etc</a:t>
            </a:r>
          </a:p>
          <a:p>
            <a:pPr eaLnBrk="1" hangingPunct="1"/>
            <a:r>
              <a:rPr lang="en-US" dirty="0" smtClean="0"/>
              <a:t>Epithelial layer of a mucus membrane is an important aspect of the body’s </a:t>
            </a:r>
            <a:r>
              <a:rPr lang="en-US" u="sng" dirty="0" smtClean="0"/>
              <a:t>defense</a:t>
            </a:r>
            <a:r>
              <a:rPr lang="en-US" dirty="0" smtClean="0"/>
              <a:t> mechanisms, acting as a  </a:t>
            </a:r>
            <a:r>
              <a:rPr lang="en-US" u="sng" dirty="0" smtClean="0"/>
              <a:t>barrier to microbes and a trapping surface for particles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 connective tissue layer of a mucous membrane is called the </a:t>
            </a:r>
            <a:r>
              <a:rPr lang="en-US" i="1" u="sng" dirty="0" smtClean="0"/>
              <a:t>lamina</a:t>
            </a:r>
            <a:r>
              <a:rPr lang="en-US" u="sng" dirty="0" smtClean="0"/>
              <a:t> </a:t>
            </a:r>
            <a:r>
              <a:rPr lang="en-US" i="1" u="sng" dirty="0" smtClean="0"/>
              <a:t>propria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Tight junctions between cells prevent simple diffusion of most substances.</a:t>
            </a:r>
          </a:p>
          <a:p>
            <a:pPr eaLnBrk="1" hangingPunct="1"/>
            <a:r>
              <a:rPr lang="en-US" dirty="0" smtClean="0"/>
              <a:t>Mucous is secreted from underlying glands to keep surface moist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504903-4B47-49A5-81CF-2C0AE507CCD3}" type="slidenum">
              <a:rPr lang="en-US" smtClean="0">
                <a:cs typeface="Arial" charset="0"/>
              </a:rPr>
              <a:pPr/>
              <a:t>91</a:t>
            </a:fld>
            <a:endParaRPr lang="en-US" smtClean="0">
              <a:cs typeface="Arial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Mucous Membranes</a:t>
            </a:r>
          </a:p>
        </p:txBody>
      </p:sp>
      <p:pic>
        <p:nvPicPr>
          <p:cNvPr id="92164" name="Picture 3" descr="w0097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438"/>
            <a:ext cx="91440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469528-FC47-4B16-A560-244EAA92445F}" type="slidenum">
              <a:rPr lang="en-US" smtClean="0">
                <a:cs typeface="Arial" charset="0"/>
              </a:rPr>
              <a:pPr/>
              <a:t>92</a:t>
            </a:fld>
            <a:endParaRPr lang="en-US" smtClean="0">
              <a:cs typeface="Arial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Serous Membranes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41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Simple squamous cells overlying loose CT layer</a:t>
            </a:r>
          </a:p>
          <a:p>
            <a:pPr lvl="1" eaLnBrk="1" hangingPunct="1"/>
            <a:r>
              <a:rPr lang="en-US" sz="2000" dirty="0" smtClean="0"/>
              <a:t>consist of parietal and visceral layers</a:t>
            </a:r>
          </a:p>
          <a:p>
            <a:pPr eaLnBrk="1" hangingPunct="1"/>
            <a:r>
              <a:rPr lang="en-US" sz="2000" dirty="0" smtClean="0"/>
              <a:t>Squamous cells secrete slippery fluid</a:t>
            </a:r>
          </a:p>
          <a:p>
            <a:pPr eaLnBrk="1" hangingPunct="1"/>
            <a:r>
              <a:rPr lang="en-US" sz="2000" dirty="0" smtClean="0"/>
              <a:t>Lines a body cavity that does not </a:t>
            </a:r>
            <a:r>
              <a:rPr lang="en-US" sz="2000" u="sng" dirty="0" smtClean="0"/>
              <a:t>open to the outside</a:t>
            </a:r>
            <a:r>
              <a:rPr lang="en-US" sz="2000" dirty="0" smtClean="0"/>
              <a:t> such as chest or abdominal cavity</a:t>
            </a:r>
          </a:p>
          <a:p>
            <a:pPr eaLnBrk="1" hangingPunct="1"/>
            <a:r>
              <a:rPr lang="en-US" sz="2000" dirty="0" smtClean="0"/>
              <a:t>Examples:</a:t>
            </a:r>
          </a:p>
          <a:p>
            <a:pPr lvl="1" eaLnBrk="1" hangingPunct="1"/>
            <a:r>
              <a:rPr lang="en-US" sz="2000" u="sng" dirty="0" smtClean="0"/>
              <a:t>pleura, peritoneum and pericardium</a:t>
            </a:r>
          </a:p>
          <a:p>
            <a:pPr lvl="2" eaLnBrk="1" hangingPunct="1"/>
            <a:r>
              <a:rPr lang="en-US" sz="2000" dirty="0" smtClean="0"/>
              <a:t>membrane on walls of cavity = parietal layer</a:t>
            </a:r>
          </a:p>
          <a:p>
            <a:pPr lvl="2" eaLnBrk="1" hangingPunct="1"/>
            <a:r>
              <a:rPr lang="en-US" sz="2000" dirty="0" smtClean="0"/>
              <a:t>membrane over organs in cavity = visceral layer</a:t>
            </a:r>
          </a:p>
          <a:p>
            <a:pPr lvl="2" eaLnBrk="1" hangingPunct="1"/>
            <a:r>
              <a:rPr lang="en-US" sz="2000" dirty="0" smtClean="0"/>
              <a:t>The epithelial layer secretes a lubricating serous fluid that reduces </a:t>
            </a:r>
            <a:r>
              <a:rPr lang="en-US" sz="2000" u="sng" dirty="0" smtClean="0"/>
              <a:t>friction between organs and the walls of the cavities in which they are located.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Serous membranes may become inflamed with the buildup of </a:t>
            </a:r>
            <a:r>
              <a:rPr lang="en-US" sz="2000" u="sng" dirty="0" smtClean="0"/>
              <a:t>serous fluid</a:t>
            </a:r>
            <a:r>
              <a:rPr lang="en-US" sz="2000" dirty="0" smtClean="0"/>
              <a:t> resulting in </a:t>
            </a:r>
            <a:r>
              <a:rPr lang="en-US" sz="2000" u="sng" dirty="0" smtClean="0"/>
              <a:t>pleurisy, peritonitis, or pericarditis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909934-20D0-4BC8-AF22-8690138D1826}" type="slidenum">
              <a:rPr lang="en-US" smtClean="0">
                <a:cs typeface="Arial" charset="0"/>
              </a:rPr>
              <a:pPr/>
              <a:t>93</a:t>
            </a:fld>
            <a:endParaRPr lang="en-US" smtClean="0">
              <a:cs typeface="Arial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Serous Membranes</a:t>
            </a:r>
          </a:p>
        </p:txBody>
      </p:sp>
      <p:pic>
        <p:nvPicPr>
          <p:cNvPr id="94212" name="Picture 3" descr="w0097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4538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4CF30-4C4C-4435-9811-9B63173F0001}" type="slidenum">
              <a:rPr lang="en-US" smtClean="0">
                <a:cs typeface="Arial" charset="0"/>
              </a:rPr>
              <a:pPr/>
              <a:t>94</a:t>
            </a:fld>
            <a:endParaRPr lang="en-US" smtClean="0">
              <a:cs typeface="Arial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Cutaneous Membranes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Cutaneous membranes cover body surfaces and consist of </a:t>
            </a:r>
            <a:r>
              <a:rPr lang="en-US" u="sng" dirty="0" smtClean="0"/>
              <a:t>epidermis and dermis </a:t>
            </a:r>
          </a:p>
        </p:txBody>
      </p:sp>
    </p:spTree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FFE415-B0C1-4250-9849-64BA735049F5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Synovial Membranes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Line joint cavities of all freely movable joints</a:t>
            </a:r>
          </a:p>
          <a:p>
            <a:pPr eaLnBrk="1" hangingPunct="1"/>
            <a:r>
              <a:rPr lang="en-US" dirty="0" smtClean="0"/>
              <a:t>Line bursae, and tendon sheaths</a:t>
            </a:r>
          </a:p>
          <a:p>
            <a:pPr eaLnBrk="1" hangingPunct="1"/>
            <a:r>
              <a:rPr lang="en-US" dirty="0" smtClean="0"/>
              <a:t>No epithelial cells---just special cells that secrete a </a:t>
            </a:r>
            <a:r>
              <a:rPr lang="en-US" u="sng" dirty="0" smtClean="0"/>
              <a:t>lubricating synovial fluid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96261" name="Picture 4" descr="w0097d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3375"/>
            <a:ext cx="9144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D7C2BB-38C2-4C22-93DB-864D08C375D4}" type="slidenum">
              <a:rPr lang="en-US" smtClean="0">
                <a:cs typeface="Arial" charset="0"/>
              </a:rPr>
              <a:pPr/>
              <a:t>96</a:t>
            </a:fld>
            <a:endParaRPr lang="en-US" smtClean="0">
              <a:cs typeface="Arial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 TISSUE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consists of fibers (cells) that are </a:t>
            </a:r>
            <a:r>
              <a:rPr lang="en-US" u="sng" dirty="0" smtClean="0"/>
              <a:t>modified for contraction (provide motion, maintenance of posture, and heat.)</a:t>
            </a:r>
          </a:p>
          <a:p>
            <a:pPr eaLnBrk="1" hangingPunct="1"/>
            <a:r>
              <a:rPr lang="en-US" dirty="0" smtClean="0"/>
              <a:t>three types.</a:t>
            </a:r>
          </a:p>
          <a:p>
            <a:pPr lvl="1" eaLnBrk="1" hangingPunct="1"/>
            <a:r>
              <a:rPr lang="en-US" i="1" dirty="0" smtClean="0"/>
              <a:t>Skeletal muscle</a:t>
            </a:r>
            <a:r>
              <a:rPr lang="en-US" dirty="0" smtClean="0"/>
              <a:t> tissue is attached to </a:t>
            </a:r>
            <a:r>
              <a:rPr lang="en-US" u="sng" dirty="0" smtClean="0"/>
              <a:t>bones, is striated, and is voluntary.</a:t>
            </a:r>
          </a:p>
          <a:p>
            <a:pPr lvl="1" eaLnBrk="1" hangingPunct="1"/>
            <a:r>
              <a:rPr lang="en-US" i="1" dirty="0" smtClean="0"/>
              <a:t>Cardiac muscle</a:t>
            </a:r>
            <a:r>
              <a:rPr lang="en-US" dirty="0" smtClean="0"/>
              <a:t> tissue forms most of the </a:t>
            </a:r>
            <a:r>
              <a:rPr lang="en-US" u="sng" dirty="0" smtClean="0"/>
              <a:t>heart wall, is striated, and is usually involuntary.</a:t>
            </a:r>
          </a:p>
          <a:p>
            <a:pPr lvl="1" eaLnBrk="1" hangingPunct="1"/>
            <a:r>
              <a:rPr lang="en-US" i="1" dirty="0" smtClean="0"/>
              <a:t>Smooth (visceral) muscle</a:t>
            </a:r>
            <a:r>
              <a:rPr lang="en-US" dirty="0" smtClean="0"/>
              <a:t> tissue is found in the walls of hollow internal structures (</a:t>
            </a:r>
            <a:r>
              <a:rPr lang="en-US" u="sng" dirty="0" smtClean="0"/>
              <a:t>blood vessels and viscera</a:t>
            </a:r>
            <a:r>
              <a:rPr lang="en-US" dirty="0" smtClean="0"/>
              <a:t>), is nonstriated, and is usually </a:t>
            </a:r>
            <a:r>
              <a:rPr lang="en-US" u="sng" dirty="0" smtClean="0"/>
              <a:t>involuntary</a:t>
            </a:r>
            <a:r>
              <a:rPr lang="en-US" dirty="0" smtClean="0"/>
              <a:t>. It provides motion -  </a:t>
            </a:r>
            <a:r>
              <a:rPr lang="en-US" u="sng" dirty="0" smtClean="0"/>
              <a:t>constriction of blood vessels and airways, propulsion of foods through the gastrointestinal tract, and contraction of the urinary bladder and gallbadder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FA6BFE-184A-43E8-BE18-768232C73D1C}" type="slidenum">
              <a:rPr lang="en-US" smtClean="0">
                <a:cs typeface="Arial" charset="0"/>
              </a:rPr>
              <a:pPr/>
              <a:t>97</a:t>
            </a:fld>
            <a:endParaRPr lang="en-US" smtClean="0">
              <a:cs typeface="Arial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Muscle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76800"/>
            <a:ext cx="8458200" cy="1981200"/>
          </a:xfrm>
        </p:spPr>
        <p:txBody>
          <a:bodyPr/>
          <a:lstStyle/>
          <a:p>
            <a:pPr eaLnBrk="1" hangingPunct="1"/>
            <a:r>
              <a:rPr lang="en-US" sz="2000" smtClean="0"/>
              <a:t>Cells are long cylinders with many peripheral nuclei</a:t>
            </a:r>
          </a:p>
          <a:p>
            <a:pPr eaLnBrk="1" hangingPunct="1"/>
            <a:r>
              <a:rPr lang="en-US" sz="2000" smtClean="0"/>
              <a:t> Visible light and dark banding (looks striated)</a:t>
            </a:r>
          </a:p>
          <a:p>
            <a:pPr eaLnBrk="1" hangingPunct="1"/>
            <a:r>
              <a:rPr lang="en-US" sz="2000" smtClean="0"/>
              <a:t> Voluntary (conscious control)</a:t>
            </a:r>
          </a:p>
          <a:p>
            <a:pPr lvl="1"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pic>
        <p:nvPicPr>
          <p:cNvPr id="98309" name="Picture 4" descr="w0111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0D6071-8B93-4CD8-BB77-1A9CFE9CDFDE}" type="slidenum">
              <a:rPr lang="en-US" smtClean="0">
                <a:cs typeface="Arial" charset="0"/>
              </a:rPr>
              <a:pPr/>
              <a:t>98</a:t>
            </a:fld>
            <a:endParaRPr lang="en-US" smtClean="0">
              <a:cs typeface="Arial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Cardiac Muscle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29200"/>
            <a:ext cx="8534400" cy="1600200"/>
          </a:xfrm>
        </p:spPr>
        <p:txBody>
          <a:bodyPr/>
          <a:lstStyle/>
          <a:p>
            <a:pPr eaLnBrk="1" hangingPunct="1"/>
            <a:r>
              <a:rPr lang="en-US" sz="2000" smtClean="0"/>
              <a:t> Cells are branched cylinders with one central nuclei</a:t>
            </a:r>
          </a:p>
          <a:p>
            <a:pPr eaLnBrk="1" hangingPunct="1"/>
            <a:r>
              <a:rPr lang="en-US" sz="2000" smtClean="0"/>
              <a:t> Involuntary and striated</a:t>
            </a:r>
          </a:p>
          <a:p>
            <a:pPr eaLnBrk="1" hangingPunct="1"/>
            <a:r>
              <a:rPr lang="en-US" sz="2000" smtClean="0"/>
              <a:t>Attached to and communicate with each other by intercalated discs and desmosomes</a:t>
            </a:r>
          </a:p>
        </p:txBody>
      </p:sp>
      <p:pic>
        <p:nvPicPr>
          <p:cNvPr id="99333" name="Picture 4" descr="w0111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93C02E-DA28-4D89-94ED-A7BF7AEBAE6B}" type="slidenum">
              <a:rPr lang="en-US" smtClean="0">
                <a:cs typeface="Arial" charset="0"/>
              </a:rPr>
              <a:pPr/>
              <a:t>99</a:t>
            </a:fld>
            <a:endParaRPr lang="en-US" smtClean="0">
              <a:cs typeface="Arial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Smooth Muscle</a:t>
            </a:r>
            <a:endParaRPr lang="en-US" b="1" smtClean="0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029200"/>
            <a:ext cx="9829800" cy="1981200"/>
          </a:xfrm>
        </p:spPr>
        <p:txBody>
          <a:bodyPr/>
          <a:lstStyle/>
          <a:p>
            <a:pPr eaLnBrk="1" hangingPunct="1"/>
            <a:r>
              <a:rPr lang="en-US" sz="2000" smtClean="0"/>
              <a:t>Spindle shaped cells with a single central nuclei </a:t>
            </a:r>
          </a:p>
          <a:p>
            <a:pPr eaLnBrk="1" hangingPunct="1"/>
            <a:r>
              <a:rPr lang="en-US" sz="2000" smtClean="0"/>
              <a:t>Walls of hollow organs (blood vessels, GI tract, bladder)</a:t>
            </a:r>
          </a:p>
          <a:p>
            <a:pPr eaLnBrk="1" hangingPunct="1"/>
            <a:r>
              <a:rPr lang="en-US" sz="2000" smtClean="0"/>
              <a:t>Involuntary and nonstriated </a:t>
            </a:r>
          </a:p>
        </p:txBody>
      </p:sp>
      <p:pic>
        <p:nvPicPr>
          <p:cNvPr id="100357" name="Picture 4" descr="w0112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010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4948</Words>
  <Application>Microsoft Office PowerPoint</Application>
  <PresentationFormat>On-screen Show (4:3)</PresentationFormat>
  <Paragraphs>719</Paragraphs>
  <Slides>110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Default Design</vt:lpstr>
      <vt:lpstr>Chapter 4 </vt:lpstr>
      <vt:lpstr>INTRODUCTION</vt:lpstr>
      <vt:lpstr>TYPES OF TISSUES AND THEIR ORIGINS</vt:lpstr>
      <vt:lpstr>Origin of Tissues</vt:lpstr>
      <vt:lpstr>DEVELOPMENT</vt:lpstr>
      <vt:lpstr>Biopsy</vt:lpstr>
      <vt:lpstr>CELL JUNCTIONS </vt:lpstr>
      <vt:lpstr>CELL JUNCTIONS </vt:lpstr>
      <vt:lpstr>Cell Junctions</vt:lpstr>
      <vt:lpstr>Tight Junctions</vt:lpstr>
      <vt:lpstr>Adherens Junctions</vt:lpstr>
      <vt:lpstr>Desmosomes</vt:lpstr>
      <vt:lpstr>Hemidesmosomes</vt:lpstr>
      <vt:lpstr>Gap Junctions</vt:lpstr>
      <vt:lpstr>EPITHELIAL TISSUES</vt:lpstr>
      <vt:lpstr> Epithelial Tissue -- General Features</vt:lpstr>
      <vt:lpstr>Basement Membrane</vt:lpstr>
      <vt:lpstr>Epithelial Tissue Functions</vt:lpstr>
      <vt:lpstr>Types of Epithelium</vt:lpstr>
      <vt:lpstr>Classification of Epithelium</vt:lpstr>
      <vt:lpstr>Epithelium</vt:lpstr>
      <vt:lpstr>Epithelial Tissue</vt:lpstr>
      <vt:lpstr>Simple Epithelium</vt:lpstr>
      <vt:lpstr>Simple Epithelium</vt:lpstr>
      <vt:lpstr> Simple Squamous Epithelium</vt:lpstr>
      <vt:lpstr>Examples of Simple Squamous</vt:lpstr>
      <vt:lpstr>Simple Cuboidal Epithelium</vt:lpstr>
      <vt:lpstr>Example of Simple Cuboidal</vt:lpstr>
      <vt:lpstr>Nonciliated Simple Columnar</vt:lpstr>
      <vt:lpstr>Ex.  Nonciliated Simple Columnar</vt:lpstr>
      <vt:lpstr>Ciliated Simple Columnar Epithelium</vt:lpstr>
      <vt:lpstr>Ex. Ciliated Simple Columnar</vt:lpstr>
      <vt:lpstr>Pseudostratified Epithelium</vt:lpstr>
      <vt:lpstr> Pseudostratified Ciliated Columnar Epithelium</vt:lpstr>
      <vt:lpstr>Stratified Epithelium</vt:lpstr>
      <vt:lpstr>Papanicolaou Smear (Pap smear)</vt:lpstr>
      <vt:lpstr>Stratified Epithelium</vt:lpstr>
      <vt:lpstr>Stratified Squamous Epithelium</vt:lpstr>
      <vt:lpstr>Stratified Cuboidal Epithelium</vt:lpstr>
      <vt:lpstr>Stratified Columnar Epithelium</vt:lpstr>
      <vt:lpstr> Transitional Epithelium</vt:lpstr>
      <vt:lpstr>Glandular Epithelium</vt:lpstr>
      <vt:lpstr>Glandular Epithelium</vt:lpstr>
      <vt:lpstr>Simple Cuboidal Epithelium</vt:lpstr>
      <vt:lpstr>Structural Classification of Exocrine Glands</vt:lpstr>
      <vt:lpstr>Examples of Simple Glands</vt:lpstr>
      <vt:lpstr>Examples of Compound Glands</vt:lpstr>
      <vt:lpstr>Duct of Multicellular Glands</vt:lpstr>
      <vt:lpstr>Exocrine Glands – Functional Classification</vt:lpstr>
      <vt:lpstr> Methods of Glandular Secretion</vt:lpstr>
      <vt:lpstr>CONNECTIVE TISSUE</vt:lpstr>
      <vt:lpstr> Connective Tissues</vt:lpstr>
      <vt:lpstr>Connective Tissue Cells</vt:lpstr>
      <vt:lpstr>Connective Tissue Cells</vt:lpstr>
      <vt:lpstr>Extracellular Matrix: Ground Substance</vt:lpstr>
      <vt:lpstr>Extracellular Matrix: Fibers </vt:lpstr>
      <vt:lpstr>Slide 57</vt:lpstr>
      <vt:lpstr>Clinical Application: Marfan Syndrome</vt:lpstr>
      <vt:lpstr>Slide 59</vt:lpstr>
      <vt:lpstr>Embryonic Connective Tissue</vt:lpstr>
      <vt:lpstr>Embryonic Connective Tissue: Mesenchyme</vt:lpstr>
      <vt:lpstr>Embryonic Connective Tissue: Mucous Connective Tissue</vt:lpstr>
      <vt:lpstr>Types of Mature Connective Tissue</vt:lpstr>
      <vt:lpstr>Loose Connective Tissues</vt:lpstr>
      <vt:lpstr>Areolar Connective Tissue</vt:lpstr>
      <vt:lpstr>Areolar Connective Tissue</vt:lpstr>
      <vt:lpstr>Adipose</vt:lpstr>
      <vt:lpstr>Adipose Tissue</vt:lpstr>
      <vt:lpstr>Reticular Connective Tissue</vt:lpstr>
      <vt:lpstr>Reticular Connective Tissue</vt:lpstr>
      <vt:lpstr>Dense Connective Tissue</vt:lpstr>
      <vt:lpstr>Dense Regular Connective Tissue</vt:lpstr>
      <vt:lpstr>Dense irregular connective tissue</vt:lpstr>
      <vt:lpstr>Dense Irregular Connective Tissue</vt:lpstr>
      <vt:lpstr>Elastic Connective Tissue</vt:lpstr>
      <vt:lpstr>Cartilage</vt:lpstr>
      <vt:lpstr> Cartilage</vt:lpstr>
      <vt:lpstr>Three types of cartilage.</vt:lpstr>
      <vt:lpstr>Hyaline Cartilage</vt:lpstr>
      <vt:lpstr> Fibrocartilage</vt:lpstr>
      <vt:lpstr> Elastic Cartilage</vt:lpstr>
      <vt:lpstr>Growth &amp; Repair of Cartilage</vt:lpstr>
      <vt:lpstr>Bone (Osseous) Tissue</vt:lpstr>
      <vt:lpstr>Compact Bone: Osteon (Haversion System)</vt:lpstr>
      <vt:lpstr>Bone </vt:lpstr>
      <vt:lpstr>Liquid connective tissue</vt:lpstr>
      <vt:lpstr> Blood</vt:lpstr>
      <vt:lpstr>Tissue Engineering</vt:lpstr>
      <vt:lpstr>MEMBRANES</vt:lpstr>
      <vt:lpstr>Mucous Membranes</vt:lpstr>
      <vt:lpstr>Mucous Membranes</vt:lpstr>
      <vt:lpstr>Serous Membranes</vt:lpstr>
      <vt:lpstr>Serous Membranes</vt:lpstr>
      <vt:lpstr>Cutaneous Membranes</vt:lpstr>
      <vt:lpstr> Synovial Membranes</vt:lpstr>
      <vt:lpstr>MUSCLE TISSUE</vt:lpstr>
      <vt:lpstr>Skeletal Muscle</vt:lpstr>
      <vt:lpstr>Cardiac Muscle</vt:lpstr>
      <vt:lpstr> Smooth Muscle</vt:lpstr>
      <vt:lpstr>NERVOUS TISSUE</vt:lpstr>
      <vt:lpstr> Nerve Tissue</vt:lpstr>
      <vt:lpstr>EXCITABLE CELLS</vt:lpstr>
      <vt:lpstr>TISSUE REPAIR: RESTORE HOMEOSTASIS</vt:lpstr>
      <vt:lpstr>Tissue Repair: Restoring Homeostasis</vt:lpstr>
      <vt:lpstr>Conditions Affecting Tissue Repair</vt:lpstr>
      <vt:lpstr>Aging</vt:lpstr>
      <vt:lpstr>DISORDERS: HOMEOSTATIC IMBALANCES</vt:lpstr>
      <vt:lpstr>Sjogren’s Syndrome</vt:lpstr>
      <vt:lpstr>Systemic Lupus Erythematosus (SLE)</vt:lpstr>
      <vt:lpstr>Slide 110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Dieterich Steinmetz</dc:creator>
  <cp:lastModifiedBy>User</cp:lastModifiedBy>
  <cp:revision>72</cp:revision>
  <dcterms:created xsi:type="dcterms:W3CDTF">2005-04-02T23:38:39Z</dcterms:created>
  <dcterms:modified xsi:type="dcterms:W3CDTF">2015-04-07T15:21:01Z</dcterms:modified>
</cp:coreProperties>
</file>