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555" r:id="rId2"/>
    <p:sldId id="559" r:id="rId3"/>
    <p:sldId id="590" r:id="rId4"/>
    <p:sldId id="591" r:id="rId5"/>
    <p:sldId id="593" r:id="rId6"/>
    <p:sldId id="594" r:id="rId7"/>
    <p:sldId id="596" r:id="rId8"/>
    <p:sldId id="597" r:id="rId9"/>
    <p:sldId id="598" r:id="rId10"/>
    <p:sldId id="599" r:id="rId11"/>
    <p:sldId id="600" r:id="rId12"/>
    <p:sldId id="564" r:id="rId13"/>
    <p:sldId id="607" r:id="rId14"/>
    <p:sldId id="608" r:id="rId15"/>
    <p:sldId id="609" r:id="rId16"/>
    <p:sldId id="610" r:id="rId17"/>
    <p:sldId id="611" r:id="rId18"/>
    <p:sldId id="612" r:id="rId19"/>
    <p:sldId id="613" r:id="rId20"/>
    <p:sldId id="614" r:id="rId21"/>
    <p:sldId id="615" r:id="rId22"/>
    <p:sldId id="616" r:id="rId23"/>
    <p:sldId id="617" r:id="rId24"/>
    <p:sldId id="618" r:id="rId25"/>
    <p:sldId id="567" r:id="rId26"/>
    <p:sldId id="621" r:id="rId27"/>
    <p:sldId id="568" r:id="rId28"/>
    <p:sldId id="619" r:id="rId29"/>
    <p:sldId id="569" r:id="rId30"/>
    <p:sldId id="620" r:id="rId31"/>
    <p:sldId id="606" r:id="rId32"/>
    <p:sldId id="571" r:id="rId33"/>
    <p:sldId id="572" r:id="rId34"/>
    <p:sldId id="601" r:id="rId35"/>
    <p:sldId id="602" r:id="rId36"/>
    <p:sldId id="573" r:id="rId37"/>
    <p:sldId id="603" r:id="rId38"/>
    <p:sldId id="604" r:id="rId39"/>
    <p:sldId id="574" r:id="rId40"/>
    <p:sldId id="605" r:id="rId41"/>
    <p:sldId id="575" r:id="rId42"/>
    <p:sldId id="622" r:id="rId43"/>
    <p:sldId id="625" r:id="rId44"/>
    <p:sldId id="623" r:id="rId45"/>
    <p:sldId id="624" r:id="rId46"/>
    <p:sldId id="577" r:id="rId47"/>
    <p:sldId id="626" r:id="rId48"/>
    <p:sldId id="578" r:id="rId49"/>
    <p:sldId id="627" r:id="rId50"/>
    <p:sldId id="628" r:id="rId51"/>
    <p:sldId id="579" r:id="rId52"/>
    <p:sldId id="580" r:id="rId53"/>
    <p:sldId id="635" r:id="rId54"/>
    <p:sldId id="636" r:id="rId55"/>
    <p:sldId id="581" r:id="rId56"/>
    <p:sldId id="631" r:id="rId57"/>
    <p:sldId id="582" r:id="rId58"/>
    <p:sldId id="637" r:id="rId59"/>
    <p:sldId id="583" r:id="rId60"/>
    <p:sldId id="638" r:id="rId61"/>
    <p:sldId id="584" r:id="rId62"/>
    <p:sldId id="639" r:id="rId63"/>
    <p:sldId id="585" r:id="rId64"/>
    <p:sldId id="640" r:id="rId65"/>
    <p:sldId id="641" r:id="rId66"/>
    <p:sldId id="643" r:id="rId67"/>
    <p:sldId id="642" r:id="rId68"/>
    <p:sldId id="587" r:id="rId69"/>
    <p:sldId id="644" r:id="rId70"/>
    <p:sldId id="645" r:id="rId71"/>
    <p:sldId id="588" r:id="rId72"/>
    <p:sldId id="646" r:id="rId73"/>
    <p:sldId id="648" r:id="rId74"/>
    <p:sldId id="647" r:id="rId75"/>
    <p:sldId id="557"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921" autoAdjust="0"/>
    <p:restoredTop sz="94617" autoAdjust="0"/>
  </p:normalViewPr>
  <p:slideViewPr>
    <p:cSldViewPr>
      <p:cViewPr varScale="1">
        <p:scale>
          <a:sx n="46" d="100"/>
          <a:sy n="46" d="100"/>
        </p:scale>
        <p:origin x="-6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0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0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02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C4412A-318C-4508-A99E-A488913CA28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319490" name="Rectangle 2"/>
          <p:cNvSpPr>
            <a:spLocks noGrp="1" noChangeArrowheads="1"/>
          </p:cNvSpPr>
          <p:nvPr>
            <p:ph type="ctrTitle"/>
          </p:nvPr>
        </p:nvSpPr>
        <p:spPr>
          <a:xfrm>
            <a:off x="838200" y="1676400"/>
            <a:ext cx="7772400" cy="1470025"/>
          </a:xfrm>
        </p:spPr>
        <p:txBody>
          <a:bodyPr/>
          <a:lstStyle>
            <a:lvl1pPr>
              <a:defRPr/>
            </a:lvl1pPr>
          </a:lstStyle>
          <a:p>
            <a:r>
              <a:rPr lang="en-US"/>
              <a:t>Click to edit Master title style</a:t>
            </a:r>
          </a:p>
        </p:txBody>
      </p:sp>
      <p:sp>
        <p:nvSpPr>
          <p:cNvPr id="319491"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319494" name="Rectangle 6"/>
          <p:cNvSpPr>
            <a:spLocks noChangeArrowheads="1"/>
          </p:cNvSpPr>
          <p:nvPr/>
        </p:nvSpPr>
        <p:spPr bwMode="auto">
          <a:xfrm>
            <a:off x="0" y="6553200"/>
            <a:ext cx="6858000" cy="304800"/>
          </a:xfrm>
          <a:prstGeom prst="rect">
            <a:avLst/>
          </a:prstGeom>
          <a:noFill/>
          <a:ln w="9525">
            <a:noFill/>
            <a:miter lim="800000"/>
            <a:headEnd/>
            <a:tailEnd/>
          </a:ln>
          <a:effectLst/>
        </p:spPr>
        <p:txBody>
          <a:bodyPr/>
          <a:lstStyle/>
          <a:p>
            <a:r>
              <a:rPr lang="en-US" sz="1000" i="1"/>
              <a:t>Principles of Human Anatomy and Physiology, 11e</a:t>
            </a:r>
          </a:p>
        </p:txBody>
      </p:sp>
      <p:sp>
        <p:nvSpPr>
          <p:cNvPr id="319496" name="Rectangle 8"/>
          <p:cNvSpPr>
            <a:spLocks noGrp="1" noChangeArrowheads="1"/>
          </p:cNvSpPr>
          <p:nvPr>
            <p:ph type="sldNum" sz="quarter" idx="4"/>
          </p:nvPr>
        </p:nvSpPr>
        <p:spPr/>
        <p:txBody>
          <a:bodyPr/>
          <a:lstStyle>
            <a:lvl1pPr>
              <a:defRPr sz="1000"/>
            </a:lvl1pPr>
          </a:lstStyle>
          <a:p>
            <a:fld id="{4BAA9713-5407-4026-862C-EA4B328721F9}" type="slidenum">
              <a:rPr lang="en-US"/>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9490"/>
                                        </p:tgtEl>
                                        <p:attrNameLst>
                                          <p:attrName>style.visibility</p:attrName>
                                        </p:attrNameLst>
                                      </p:cBhvr>
                                      <p:to>
                                        <p:strVal val="visible"/>
                                      </p:to>
                                    </p:set>
                                    <p:anim calcmode="lin" valueType="num">
                                      <p:cBhvr>
                                        <p:cTn id="7" dur="1000" fill="hold"/>
                                        <p:tgtEl>
                                          <p:spTgt spid="319490"/>
                                        </p:tgtEl>
                                        <p:attrNameLst>
                                          <p:attrName>ppt_x</p:attrName>
                                        </p:attrNameLst>
                                      </p:cBhvr>
                                      <p:tavLst>
                                        <p:tav tm="0">
                                          <p:val>
                                            <p:strVal val="#ppt_x-.2"/>
                                          </p:val>
                                        </p:tav>
                                        <p:tav tm="100000">
                                          <p:val>
                                            <p:strVal val="#ppt_x"/>
                                          </p:val>
                                        </p:tav>
                                      </p:tavLst>
                                    </p:anim>
                                    <p:anim calcmode="lin" valueType="num">
                                      <p:cBhvr>
                                        <p:cTn id="8" dur="1000" fill="hold"/>
                                        <p:tgtEl>
                                          <p:spTgt spid="319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9490"/>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19491">
                                            <p:txEl>
                                              <p:pRg st="0" end="0"/>
                                            </p:txEl>
                                          </p:spTgt>
                                        </p:tgtEl>
                                        <p:attrNameLst>
                                          <p:attrName>style.visibility</p:attrName>
                                        </p:attrNameLst>
                                      </p:cBhvr>
                                      <p:to>
                                        <p:strVal val="visible"/>
                                      </p:to>
                                    </p:set>
                                    <p:animEffect transition="in" filter="fade">
                                      <p:cBhvr>
                                        <p:cTn id="12" dur="500"/>
                                        <p:tgtEl>
                                          <p:spTgt spid="319491">
                                            <p:txEl>
                                              <p:pRg st="0" end="0"/>
                                            </p:txEl>
                                          </p:spTgt>
                                        </p:tgtEl>
                                      </p:cBhvr>
                                    </p:animEffect>
                                    <p:anim calcmode="lin" valueType="num">
                                      <p:cBhvr>
                                        <p:cTn id="13" dur="500" fill="hold"/>
                                        <p:tgtEl>
                                          <p:spTgt spid="31949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1949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P spid="319491" grpId="0" build="p">
        <p:tmplLst>
          <p:tmpl lvl="1">
            <p:tnLst>
              <p:par>
                <p:cTn presetID="44" presetClass="entr" presetSubtype="0" fill="hold" nodeType="withEffect">
                  <p:stCondLst>
                    <p:cond delay="0"/>
                  </p:stCondLst>
                  <p:childTnLst>
                    <p:set>
                      <p:cBhvr>
                        <p:cTn dur="1" fill="hold">
                          <p:stCondLst>
                            <p:cond delay="0"/>
                          </p:stCondLst>
                        </p:cTn>
                        <p:tgtEl>
                          <p:spTgt spid="319491"/>
                        </p:tgtEl>
                        <p:attrNameLst>
                          <p:attrName>style.visibility</p:attrName>
                        </p:attrNameLst>
                      </p:cBhvr>
                      <p:to>
                        <p:strVal val="visible"/>
                      </p:to>
                    </p:set>
                    <p:animEffect transition="in" filter="fade">
                      <p:cBhvr>
                        <p:cTn dur="500"/>
                        <p:tgtEl>
                          <p:spTgt spid="319491"/>
                        </p:tgtEl>
                      </p:cBhvr>
                    </p:animEffect>
                    <p:anim calcmode="lin" valueType="num">
                      <p:cBhvr>
                        <p:cTn dur="500" fill="hold"/>
                        <p:tgtEl>
                          <p:spTgt spid="319491"/>
                        </p:tgtEl>
                        <p:attrNameLst>
                          <p:attrName>ppt_x</p:attrName>
                        </p:attrNameLst>
                      </p:cBhvr>
                      <p:tavLst>
                        <p:tav tm="0">
                          <p:val>
                            <p:strVal val="#ppt_x"/>
                          </p:val>
                        </p:tav>
                        <p:tav tm="100000">
                          <p:val>
                            <p:strVal val="#ppt_x"/>
                          </p:val>
                        </p:tav>
                      </p:tavLst>
                    </p:anim>
                    <p:anim calcmode="lin" valueType="num">
                      <p:cBhvr>
                        <p:cTn dur="500" fill="hold"/>
                        <p:tgtEl>
                          <p:spTgt spid="319491"/>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134F1AE7-0D6F-474D-B4CD-B5F741AD938B}"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1717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13DCDBEA-C112-4171-972D-08249B976F8A}"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76200"/>
            <a:ext cx="8686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12192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28600" y="38100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100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8" name="Slide Number Placeholder 7"/>
          <p:cNvSpPr>
            <a:spLocks noGrp="1"/>
          </p:cNvSpPr>
          <p:nvPr>
            <p:ph type="sldNum" sz="quarter" idx="11"/>
          </p:nvPr>
        </p:nvSpPr>
        <p:spPr>
          <a:xfrm>
            <a:off x="7924800" y="6553200"/>
            <a:ext cx="1219200" cy="304800"/>
          </a:xfrm>
        </p:spPr>
        <p:txBody>
          <a:bodyPr/>
          <a:lstStyle>
            <a:lvl1pPr>
              <a:defRPr/>
            </a:lvl1pPr>
          </a:lstStyle>
          <a:p>
            <a:fld id="{B50F6D5C-41BF-433F-AB89-773F9AADA0F9}"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19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38100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7C80A9BE-7FA3-46EF-B8E0-9B3457E811F0}"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12192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28600" y="38100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7" name="Slide Number Placeholder 6"/>
          <p:cNvSpPr>
            <a:spLocks noGrp="1"/>
          </p:cNvSpPr>
          <p:nvPr>
            <p:ph type="sldNum" sz="quarter" idx="11"/>
          </p:nvPr>
        </p:nvSpPr>
        <p:spPr>
          <a:xfrm>
            <a:off x="7924800" y="6553200"/>
            <a:ext cx="1219200" cy="304800"/>
          </a:xfrm>
        </p:spPr>
        <p:txBody>
          <a:bodyPr/>
          <a:lstStyle>
            <a:lvl1pPr>
              <a:defRPr/>
            </a:lvl1pPr>
          </a:lstStyle>
          <a:p>
            <a:fld id="{F1D18E7F-A39B-4F97-B664-51D377BDA287}" type="slidenum">
              <a:rPr lang="en-US"/>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192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267200" cy="5029200"/>
          </a:xfrm>
        </p:spPr>
        <p:txBody>
          <a:bodyPr/>
          <a:lstStyle/>
          <a:p>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D2E380CE-9770-4A6D-86BC-F3D46E1B2503}" type="slidenum">
              <a:rPr lang="en-US"/>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38100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06098629-D3F7-4161-BAC1-C947CF4FD66D}"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219200"/>
            <a:ext cx="4267200" cy="5029200"/>
          </a:xfrm>
        </p:spPr>
        <p:txBody>
          <a:bodyPr/>
          <a:lstStyle/>
          <a:p>
            <a:endParaRPr lang="en-US"/>
          </a:p>
        </p:txBody>
      </p:sp>
      <p:sp>
        <p:nvSpPr>
          <p:cNvPr id="4" name="Text Placeholder 3"/>
          <p:cNvSpPr>
            <a:spLocks noGrp="1"/>
          </p:cNvSpPr>
          <p:nvPr>
            <p:ph type="body" sz="half" idx="2"/>
          </p:nvPr>
        </p:nvSpPr>
        <p:spPr>
          <a:xfrm>
            <a:off x="4648200" y="12192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DA7479BE-9FC9-4B72-AF02-5BA64C8D32CD}"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5BA1AC26-16E0-462A-8A29-3F93B7F07344}"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917380D6-21B7-42FB-9D3C-1E8D2822389F}"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p:txBody>
          <a:bodyPr/>
          <a:lstStyle>
            <a:lvl1pPr>
              <a:defRPr/>
            </a:lvl1pPr>
          </a:lstStyle>
          <a:p>
            <a:fld id="{9F44D266-3971-43B2-874A-E11E455A273C}"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Principles of Human Anatomy and Physiology, 11e</a:t>
            </a:r>
          </a:p>
        </p:txBody>
      </p:sp>
      <p:sp>
        <p:nvSpPr>
          <p:cNvPr id="8" name="Slide Number Placeholder 7"/>
          <p:cNvSpPr>
            <a:spLocks noGrp="1"/>
          </p:cNvSpPr>
          <p:nvPr>
            <p:ph type="sldNum" sz="quarter" idx="11"/>
          </p:nvPr>
        </p:nvSpPr>
        <p:spPr/>
        <p:txBody>
          <a:bodyPr/>
          <a:lstStyle>
            <a:lvl1pPr>
              <a:defRPr/>
            </a:lvl1pPr>
          </a:lstStyle>
          <a:p>
            <a:fld id="{C6F1B8C4-2E6F-4984-9CEE-7B851409D44B}"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Principles of Human Anatomy and Physiology, 11e</a:t>
            </a:r>
          </a:p>
        </p:txBody>
      </p:sp>
      <p:sp>
        <p:nvSpPr>
          <p:cNvPr id="4" name="Slide Number Placeholder 3"/>
          <p:cNvSpPr>
            <a:spLocks noGrp="1"/>
          </p:cNvSpPr>
          <p:nvPr>
            <p:ph type="sldNum" sz="quarter" idx="11"/>
          </p:nvPr>
        </p:nvSpPr>
        <p:spPr/>
        <p:txBody>
          <a:bodyPr/>
          <a:lstStyle>
            <a:lvl1pPr>
              <a:defRPr/>
            </a:lvl1pPr>
          </a:lstStyle>
          <a:p>
            <a:fld id="{4D288215-CDC1-4CDD-8A68-A412710E33DC}"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Principles of Human Anatomy and Physiology, 11e</a:t>
            </a:r>
          </a:p>
        </p:txBody>
      </p:sp>
      <p:sp>
        <p:nvSpPr>
          <p:cNvPr id="3" name="Slide Number Placeholder 2"/>
          <p:cNvSpPr>
            <a:spLocks noGrp="1"/>
          </p:cNvSpPr>
          <p:nvPr>
            <p:ph type="sldNum" sz="quarter" idx="11"/>
          </p:nvPr>
        </p:nvSpPr>
        <p:spPr/>
        <p:txBody>
          <a:bodyPr/>
          <a:lstStyle>
            <a:lvl1pPr>
              <a:defRPr/>
            </a:lvl1pPr>
          </a:lstStyle>
          <a:p>
            <a:fld id="{017FAB3C-2558-4D5E-B6FB-1ACADE9DEED2}"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p:txBody>
          <a:bodyPr/>
          <a:lstStyle>
            <a:lvl1pPr>
              <a:defRPr/>
            </a:lvl1pPr>
          </a:lstStyle>
          <a:p>
            <a:fld id="{34ACAADA-73D6-4737-96EB-4AC8A08BECB1}"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p:txBody>
          <a:bodyPr/>
          <a:lstStyle>
            <a:lvl1pPr>
              <a:defRPr/>
            </a:lvl1pPr>
          </a:lstStyle>
          <a:p>
            <a:fld id="{7C0FACB3-96BC-478F-ABF3-DC7328D4A8AA}"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686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219200"/>
            <a:ext cx="8686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5532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lvl1pPr>
          </a:lstStyle>
          <a:p>
            <a:r>
              <a:rPr lang="en-US"/>
              <a:t>Principles of Human Anatomy and Physiology, 11e</a:t>
            </a:r>
          </a:p>
        </p:txBody>
      </p:sp>
      <p:sp>
        <p:nvSpPr>
          <p:cNvPr id="1030" name="Rectangle 6"/>
          <p:cNvSpPr>
            <a:spLocks noGrp="1" noChangeArrowheads="1"/>
          </p:cNvSpPr>
          <p:nvPr>
            <p:ph type="sldNum" sz="quarter" idx="4"/>
          </p:nvPr>
        </p:nvSpPr>
        <p:spPr bwMode="auto">
          <a:xfrm>
            <a:off x="79248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i="1"/>
            </a:lvl1pPr>
          </a:lstStyle>
          <a:p>
            <a:fld id="{37A4B86B-1F26-4A37-8B0F-BB860A9443E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500"/>
                                        <p:tgtEl>
                                          <p:spTgt spid="1027">
                                            <p:txEl>
                                              <p:pRg st="1" end="1"/>
                                            </p:txEl>
                                          </p:spTgt>
                                        </p:tgtEl>
                                      </p:cBhvr>
                                    </p:animEffect>
                                    <p:anim calcmode="lin" valueType="num">
                                      <p:cBhvr>
                                        <p:cTn id="22"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0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Effect transition="in" filter="fade">
                                      <p:cBhvr>
                                        <p:cTn id="28" dur="500"/>
                                        <p:tgtEl>
                                          <p:spTgt spid="1027">
                                            <p:txEl>
                                              <p:pRg st="2" end="2"/>
                                            </p:txEl>
                                          </p:spTgt>
                                        </p:tgtEl>
                                      </p:cBhvr>
                                    </p:animEffect>
                                    <p:anim calcmode="lin" valueType="num">
                                      <p:cBhvr>
                                        <p:cTn id="29"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500"/>
                                        <p:tgtEl>
                                          <p:spTgt spid="1027">
                                            <p:txEl>
                                              <p:pRg st="3" end="3"/>
                                            </p:txEl>
                                          </p:spTgt>
                                        </p:tgtEl>
                                      </p:cBhvr>
                                    </p:animEffect>
                                    <p:anim calcmode="lin" valueType="num">
                                      <p:cBhvr>
                                        <p:cTn id="34"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Effect transition="in" filter="fade">
                                      <p:cBhvr>
                                        <p:cTn id="38" dur="500"/>
                                        <p:tgtEl>
                                          <p:spTgt spid="1027">
                                            <p:txEl>
                                              <p:pRg st="4" end="4"/>
                                            </p:txEl>
                                          </p:spTgt>
                                        </p:tgtEl>
                                      </p:cBhvr>
                                    </p:animEffect>
                                    <p:anim calcmode="lin" valueType="num">
                                      <p:cBhvr>
                                        <p:cTn id="39"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3">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p:txBody>
          <a:bodyPr/>
          <a:lstStyle/>
          <a:p>
            <a:fld id="{18C845E5-C89B-4C87-B47E-BA20CA1A74C1}" type="slidenum">
              <a:rPr lang="en-US"/>
              <a:pPr/>
              <a:t>1</a:t>
            </a:fld>
            <a:endParaRPr lang="en-US"/>
          </a:p>
        </p:txBody>
      </p:sp>
      <p:sp>
        <p:nvSpPr>
          <p:cNvPr id="321538" name="Rectangle 2"/>
          <p:cNvSpPr>
            <a:spLocks noGrp="1" noChangeArrowheads="1"/>
          </p:cNvSpPr>
          <p:nvPr>
            <p:ph type="ctrTitle"/>
          </p:nvPr>
        </p:nvSpPr>
        <p:spPr/>
        <p:txBody>
          <a:bodyPr/>
          <a:lstStyle/>
          <a:p>
            <a:r>
              <a:rPr lang="en-US"/>
              <a:t>Chapter 7</a:t>
            </a:r>
          </a:p>
        </p:txBody>
      </p:sp>
      <p:sp>
        <p:nvSpPr>
          <p:cNvPr id="321539" name="Rectangle 3"/>
          <p:cNvSpPr>
            <a:spLocks noGrp="1" noChangeArrowheads="1"/>
          </p:cNvSpPr>
          <p:nvPr>
            <p:ph type="subTitle" idx="1"/>
          </p:nvPr>
        </p:nvSpPr>
        <p:spPr/>
        <p:txBody>
          <a:bodyPr/>
          <a:lstStyle/>
          <a:p>
            <a:r>
              <a:rPr lang="en-US"/>
              <a:t>The Skeletal System: The Axial Skeleton</a:t>
            </a:r>
          </a:p>
          <a:p>
            <a:endParaRPr lang="en-US"/>
          </a:p>
          <a:p>
            <a:r>
              <a:rPr lang="en-US"/>
              <a:t>Lecture Outline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0"/>
          </p:nvPr>
        </p:nvSpPr>
        <p:spPr/>
        <p:txBody>
          <a:bodyPr/>
          <a:lstStyle/>
          <a:p>
            <a:r>
              <a:rPr lang="en-US"/>
              <a:t>Principles of Human Anatomy and Physiology, 11e</a:t>
            </a:r>
          </a:p>
        </p:txBody>
      </p:sp>
      <p:sp>
        <p:nvSpPr>
          <p:cNvPr id="8" name="Slide Number Placeholder 6"/>
          <p:cNvSpPr>
            <a:spLocks noGrp="1"/>
          </p:cNvSpPr>
          <p:nvPr>
            <p:ph type="sldNum" sz="quarter" idx="11"/>
          </p:nvPr>
        </p:nvSpPr>
        <p:spPr/>
        <p:txBody>
          <a:bodyPr/>
          <a:lstStyle/>
          <a:p>
            <a:fld id="{87500EDF-70CB-4319-9F9F-51158CD2AABA}" type="slidenum">
              <a:rPr lang="en-US"/>
              <a:pPr/>
              <a:t>10</a:t>
            </a:fld>
            <a:endParaRPr lang="en-US"/>
          </a:p>
        </p:txBody>
      </p:sp>
      <p:sp>
        <p:nvSpPr>
          <p:cNvPr id="395266" name="Rectangle 2"/>
          <p:cNvSpPr>
            <a:spLocks noGrp="1" noChangeArrowheads="1"/>
          </p:cNvSpPr>
          <p:nvPr>
            <p:ph type="title"/>
          </p:nvPr>
        </p:nvSpPr>
        <p:spPr>
          <a:xfrm>
            <a:off x="685800" y="152400"/>
            <a:ext cx="7772400" cy="1143000"/>
          </a:xfrm>
        </p:spPr>
        <p:txBody>
          <a:bodyPr/>
          <a:lstStyle/>
          <a:p>
            <a:r>
              <a:rPr lang="en-US"/>
              <a:t>The 8 Cranial Bones</a:t>
            </a:r>
          </a:p>
        </p:txBody>
      </p:sp>
      <p:sp>
        <p:nvSpPr>
          <p:cNvPr id="395267" name="Rectangle 3"/>
          <p:cNvSpPr>
            <a:spLocks noGrp="1" noChangeArrowheads="1"/>
          </p:cNvSpPr>
          <p:nvPr>
            <p:ph type="body" sz="half" idx="3"/>
          </p:nvPr>
        </p:nvSpPr>
        <p:spPr>
          <a:xfrm>
            <a:off x="76200" y="4572000"/>
            <a:ext cx="3505200" cy="2133600"/>
          </a:xfrm>
        </p:spPr>
        <p:txBody>
          <a:bodyPr/>
          <a:lstStyle/>
          <a:p>
            <a:pPr lvl="3">
              <a:buFontTx/>
              <a:buNone/>
            </a:pPr>
            <a:r>
              <a:rPr lang="en-US" sz="2000"/>
              <a:t>Frontal</a:t>
            </a:r>
          </a:p>
          <a:p>
            <a:pPr lvl="3">
              <a:buFontTx/>
              <a:buNone/>
            </a:pPr>
            <a:r>
              <a:rPr lang="en-US" sz="2000"/>
              <a:t>Parietal (2)</a:t>
            </a:r>
          </a:p>
          <a:p>
            <a:pPr lvl="3">
              <a:buFontTx/>
              <a:buNone/>
            </a:pPr>
            <a:r>
              <a:rPr lang="en-US" sz="2000"/>
              <a:t>Temporal (2)</a:t>
            </a:r>
          </a:p>
          <a:p>
            <a:pPr lvl="3">
              <a:buFontTx/>
              <a:buNone/>
            </a:pPr>
            <a:r>
              <a:rPr lang="en-US" sz="2000"/>
              <a:t>Occipital</a:t>
            </a:r>
          </a:p>
        </p:txBody>
      </p:sp>
      <p:sp>
        <p:nvSpPr>
          <p:cNvPr id="395268" name="Text Box 4"/>
          <p:cNvSpPr txBox="1">
            <a:spLocks noChangeArrowheads="1"/>
          </p:cNvSpPr>
          <p:nvPr/>
        </p:nvSpPr>
        <p:spPr bwMode="auto">
          <a:xfrm>
            <a:off x="6172200" y="4557713"/>
            <a:ext cx="2971800" cy="1004887"/>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Sphenoid</a:t>
            </a:r>
          </a:p>
          <a:p>
            <a:pPr eaLnBrk="0" hangingPunct="0">
              <a:spcBef>
                <a:spcPct val="50000"/>
              </a:spcBef>
            </a:pPr>
            <a:r>
              <a:rPr lang="en-US" sz="2400">
                <a:latin typeface="Times New Roman" pitchFamily="18" charset="0"/>
              </a:rPr>
              <a:t>Ethmoid</a:t>
            </a:r>
            <a:endParaRPr lang="en-US" sz="2400" b="1">
              <a:latin typeface="Times New Roman" pitchFamily="18" charset="0"/>
            </a:endParaRPr>
          </a:p>
        </p:txBody>
      </p:sp>
      <p:pic>
        <p:nvPicPr>
          <p:cNvPr id="395269" name="Picture 5" descr="w0171-nc"/>
          <p:cNvPicPr>
            <a:picLocks noChangeAspect="1" noChangeArrowheads="1"/>
          </p:cNvPicPr>
          <p:nvPr/>
        </p:nvPicPr>
        <p:blipFill>
          <a:blip r:embed="rId2" cstate="print"/>
          <a:srcRect/>
          <a:stretch>
            <a:fillRect/>
          </a:stretch>
        </p:blipFill>
        <p:spPr bwMode="auto">
          <a:xfrm>
            <a:off x="38100" y="914400"/>
            <a:ext cx="4533900" cy="3486150"/>
          </a:xfrm>
          <a:prstGeom prst="rect">
            <a:avLst/>
          </a:prstGeom>
          <a:noFill/>
        </p:spPr>
      </p:pic>
      <p:pic>
        <p:nvPicPr>
          <p:cNvPr id="395270" name="Picture 6" descr="w0172-nc"/>
          <p:cNvPicPr>
            <a:picLocks noChangeAspect="1" noChangeArrowheads="1"/>
          </p:cNvPicPr>
          <p:nvPr/>
        </p:nvPicPr>
        <p:blipFill>
          <a:blip r:embed="rId3" cstate="print"/>
          <a:srcRect/>
          <a:stretch>
            <a:fillRect/>
          </a:stretch>
        </p:blipFill>
        <p:spPr bwMode="auto">
          <a:xfrm>
            <a:off x="4419600" y="914400"/>
            <a:ext cx="4648200" cy="3487738"/>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Principles of Human Anatomy and Physiology, 11e</a:t>
            </a:r>
          </a:p>
        </p:txBody>
      </p:sp>
      <p:sp>
        <p:nvSpPr>
          <p:cNvPr id="7" name="Slide Number Placeholder 6"/>
          <p:cNvSpPr>
            <a:spLocks noGrp="1"/>
          </p:cNvSpPr>
          <p:nvPr>
            <p:ph type="sldNum" sz="quarter" idx="11"/>
          </p:nvPr>
        </p:nvSpPr>
        <p:spPr/>
        <p:txBody>
          <a:bodyPr/>
          <a:lstStyle/>
          <a:p>
            <a:fld id="{128FA9E0-C384-43CE-9B73-7DC4CB90AB13}" type="slidenum">
              <a:rPr lang="en-US"/>
              <a:pPr/>
              <a:t>11</a:t>
            </a:fld>
            <a:endParaRPr lang="en-US"/>
          </a:p>
        </p:txBody>
      </p:sp>
      <p:sp>
        <p:nvSpPr>
          <p:cNvPr id="396290" name="Rectangle 2"/>
          <p:cNvSpPr>
            <a:spLocks noGrp="1" noChangeArrowheads="1"/>
          </p:cNvSpPr>
          <p:nvPr>
            <p:ph type="title"/>
          </p:nvPr>
        </p:nvSpPr>
        <p:spPr>
          <a:xfrm>
            <a:off x="685800" y="457200"/>
            <a:ext cx="7772400" cy="609600"/>
          </a:xfrm>
        </p:spPr>
        <p:txBody>
          <a:bodyPr/>
          <a:lstStyle/>
          <a:p>
            <a:r>
              <a:rPr lang="en-US"/>
              <a:t>Frontal Bone</a:t>
            </a:r>
            <a:br>
              <a:rPr lang="en-US"/>
            </a:br>
            <a:endParaRPr lang="en-US"/>
          </a:p>
        </p:txBody>
      </p:sp>
      <p:sp>
        <p:nvSpPr>
          <p:cNvPr id="396291" name="Rectangle 3"/>
          <p:cNvSpPr>
            <a:spLocks noGrp="1" noChangeArrowheads="1"/>
          </p:cNvSpPr>
          <p:nvPr>
            <p:ph type="body" sz="half" idx="3"/>
          </p:nvPr>
        </p:nvSpPr>
        <p:spPr>
          <a:xfrm>
            <a:off x="685800" y="4495800"/>
            <a:ext cx="8458200" cy="2362200"/>
          </a:xfrm>
        </p:spPr>
        <p:txBody>
          <a:bodyPr/>
          <a:lstStyle/>
          <a:p>
            <a:r>
              <a:rPr lang="en-US" sz="2000"/>
              <a:t>Forehead, roof of orbits,  &amp; anterior cranial floor</a:t>
            </a:r>
          </a:p>
          <a:p>
            <a:r>
              <a:rPr lang="en-US" sz="2000"/>
              <a:t>Frontal suture gone by age 6 (metopic suture)</a:t>
            </a:r>
          </a:p>
          <a:p>
            <a:r>
              <a:rPr lang="en-US" sz="2000"/>
              <a:t>Supraorbital margin and frontal sinus</a:t>
            </a:r>
          </a:p>
          <a:p>
            <a:r>
              <a:rPr lang="en-US" sz="2000"/>
              <a:t>A “</a:t>
            </a:r>
            <a:r>
              <a:rPr lang="en-US" sz="2000" i="1"/>
              <a:t>black eye</a:t>
            </a:r>
            <a:r>
              <a:rPr lang="en-US" sz="2000"/>
              <a:t>” results from accumulation of fluid and blood in the upper eyelid following a blow to the relatively sharp supraorbital margin (brow line).</a:t>
            </a:r>
          </a:p>
        </p:txBody>
      </p:sp>
      <p:pic>
        <p:nvPicPr>
          <p:cNvPr id="396292" name="Picture 4" descr="w0172-nc"/>
          <p:cNvPicPr>
            <a:picLocks noChangeAspect="1" noChangeArrowheads="1"/>
          </p:cNvPicPr>
          <p:nvPr/>
        </p:nvPicPr>
        <p:blipFill>
          <a:blip r:embed="rId2" cstate="print"/>
          <a:srcRect l="25534" t="4950" r="13884" b="6535"/>
          <a:stretch>
            <a:fillRect/>
          </a:stretch>
        </p:blipFill>
        <p:spPr bwMode="auto">
          <a:xfrm>
            <a:off x="4953000" y="762000"/>
            <a:ext cx="3267075" cy="3581400"/>
          </a:xfrm>
          <a:prstGeom prst="rect">
            <a:avLst/>
          </a:prstGeom>
          <a:noFill/>
        </p:spPr>
      </p:pic>
      <p:pic>
        <p:nvPicPr>
          <p:cNvPr id="396293" name="Picture 5" descr="w0170-nc"/>
          <p:cNvPicPr>
            <a:picLocks noChangeAspect="1" noChangeArrowheads="1"/>
          </p:cNvPicPr>
          <p:nvPr/>
        </p:nvPicPr>
        <p:blipFill>
          <a:blip r:embed="rId3" cstate="print"/>
          <a:srcRect l="24738" r="21127" b="12747"/>
          <a:stretch>
            <a:fillRect/>
          </a:stretch>
        </p:blipFill>
        <p:spPr bwMode="auto">
          <a:xfrm>
            <a:off x="685800" y="762000"/>
            <a:ext cx="2806700" cy="3505200"/>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0B49403C-7AB6-4632-9B8C-3F74E0456718}" type="slidenum">
              <a:rPr lang="en-US"/>
              <a:pPr/>
              <a:t>12</a:t>
            </a:fld>
            <a:endParaRPr lang="en-US"/>
          </a:p>
        </p:txBody>
      </p:sp>
      <p:sp>
        <p:nvSpPr>
          <p:cNvPr id="359426" name="Rectangle 2"/>
          <p:cNvSpPr>
            <a:spLocks noGrp="1" noChangeArrowheads="1"/>
          </p:cNvSpPr>
          <p:nvPr>
            <p:ph type="title"/>
          </p:nvPr>
        </p:nvSpPr>
        <p:spPr/>
        <p:txBody>
          <a:bodyPr/>
          <a:lstStyle/>
          <a:p>
            <a:r>
              <a:rPr lang="en-US"/>
              <a:t>cranial bone functions</a:t>
            </a:r>
            <a:endParaRPr lang="en-US" b="1" i="1"/>
          </a:p>
        </p:txBody>
      </p:sp>
      <p:sp>
        <p:nvSpPr>
          <p:cNvPr id="359427" name="Rectangle 3"/>
          <p:cNvSpPr>
            <a:spLocks noGrp="1" noChangeArrowheads="1"/>
          </p:cNvSpPr>
          <p:nvPr>
            <p:ph type="body" idx="1"/>
          </p:nvPr>
        </p:nvSpPr>
        <p:spPr/>
        <p:txBody>
          <a:bodyPr/>
          <a:lstStyle/>
          <a:p>
            <a:r>
              <a:rPr lang="en-US"/>
              <a:t>They protect the brain.</a:t>
            </a:r>
          </a:p>
          <a:p>
            <a:pPr lvl="1"/>
            <a:r>
              <a:rPr lang="en-US"/>
              <a:t>Their inner surfaces attach to membranes that stabilize the positions of the brain, blood vessels, and nerves.</a:t>
            </a:r>
            <a:endParaRPr lang="en-US" b="1" i="1"/>
          </a:p>
          <a:p>
            <a:pPr lvl="1"/>
            <a:r>
              <a:rPr lang="en-US"/>
              <a:t>The outer surfaces of cranial bones provide large areas of attachment for muscles that move the various parts of the head.</a:t>
            </a:r>
            <a:endParaRPr lang="en-US" b="1" i="1"/>
          </a:p>
          <a:p>
            <a:pPr lvl="1"/>
            <a:r>
              <a:rPr lang="en-US"/>
              <a:t>Facial bones form the framework of the face and protect and provide support for the nerves and blood vessels in that area.</a:t>
            </a:r>
            <a:endParaRPr lang="en-US" b="1" i="1"/>
          </a:p>
          <a:p>
            <a:r>
              <a:rPr lang="en-US"/>
              <a:t>Cranial and facial bones together protect and support the special sense organs. </a:t>
            </a:r>
            <a:endParaRPr lang="en-US" b="1" i="1"/>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FA1D799D-9C0F-43E5-8E16-6EB641FA8087}" type="slidenum">
              <a:rPr lang="en-US"/>
              <a:pPr/>
              <a:t>13</a:t>
            </a:fld>
            <a:endParaRPr lang="en-US"/>
          </a:p>
        </p:txBody>
      </p:sp>
      <p:sp>
        <p:nvSpPr>
          <p:cNvPr id="403458" name="Rectangle 2"/>
          <p:cNvSpPr>
            <a:spLocks noGrp="1" noChangeArrowheads="1"/>
          </p:cNvSpPr>
          <p:nvPr>
            <p:ph type="title"/>
          </p:nvPr>
        </p:nvSpPr>
        <p:spPr>
          <a:xfrm>
            <a:off x="685800" y="-228600"/>
            <a:ext cx="3886200" cy="1600200"/>
          </a:xfrm>
        </p:spPr>
        <p:txBody>
          <a:bodyPr/>
          <a:lstStyle/>
          <a:p>
            <a:r>
              <a:rPr lang="en-US"/>
              <a:t>Parietal &amp; Temporal Bones</a:t>
            </a:r>
          </a:p>
        </p:txBody>
      </p:sp>
      <p:sp>
        <p:nvSpPr>
          <p:cNvPr id="403459" name="Rectangle 3"/>
          <p:cNvSpPr>
            <a:spLocks noGrp="1" noChangeArrowheads="1"/>
          </p:cNvSpPr>
          <p:nvPr>
            <p:ph type="body" sz="half" idx="1"/>
          </p:nvPr>
        </p:nvSpPr>
        <p:spPr>
          <a:xfrm>
            <a:off x="381000" y="1143000"/>
            <a:ext cx="4267200" cy="5105400"/>
          </a:xfrm>
        </p:spPr>
        <p:txBody>
          <a:bodyPr/>
          <a:lstStyle/>
          <a:p>
            <a:pPr>
              <a:lnSpc>
                <a:spcPct val="90000"/>
              </a:lnSpc>
            </a:pPr>
            <a:r>
              <a:rPr lang="en-US" sz="2000"/>
              <a:t>Parietal</a:t>
            </a:r>
          </a:p>
          <a:p>
            <a:pPr lvl="1">
              <a:lnSpc>
                <a:spcPct val="90000"/>
              </a:lnSpc>
            </a:pPr>
            <a:r>
              <a:rPr lang="en-US" sz="2000"/>
              <a:t>sides &amp; roof of cranial cavity</a:t>
            </a:r>
            <a:endParaRPr lang="en-US" sz="2000" b="1"/>
          </a:p>
          <a:p>
            <a:pPr>
              <a:lnSpc>
                <a:spcPct val="90000"/>
              </a:lnSpc>
            </a:pPr>
            <a:r>
              <a:rPr lang="en-US" sz="2000"/>
              <a:t>Temporal</a:t>
            </a:r>
          </a:p>
          <a:p>
            <a:pPr lvl="1">
              <a:lnSpc>
                <a:spcPct val="90000"/>
              </a:lnSpc>
            </a:pPr>
            <a:r>
              <a:rPr lang="en-US" sz="2000"/>
              <a:t>temporal squama</a:t>
            </a:r>
          </a:p>
          <a:p>
            <a:pPr lvl="1">
              <a:lnSpc>
                <a:spcPct val="90000"/>
              </a:lnSpc>
            </a:pPr>
            <a:r>
              <a:rPr lang="en-US" sz="2000"/>
              <a:t>zygomatic process forms part of arch</a:t>
            </a:r>
          </a:p>
          <a:p>
            <a:pPr lvl="1">
              <a:lnSpc>
                <a:spcPct val="90000"/>
              </a:lnSpc>
            </a:pPr>
            <a:r>
              <a:rPr lang="en-US" sz="2000"/>
              <a:t>external auditory meatus</a:t>
            </a:r>
          </a:p>
          <a:p>
            <a:pPr lvl="1">
              <a:lnSpc>
                <a:spcPct val="90000"/>
              </a:lnSpc>
            </a:pPr>
            <a:r>
              <a:rPr lang="en-US" sz="2000"/>
              <a:t>mastoid process</a:t>
            </a:r>
          </a:p>
          <a:p>
            <a:pPr lvl="1">
              <a:lnSpc>
                <a:spcPct val="90000"/>
              </a:lnSpc>
            </a:pPr>
            <a:r>
              <a:rPr lang="en-US" sz="2000"/>
              <a:t>styloid process</a:t>
            </a:r>
          </a:p>
          <a:p>
            <a:pPr lvl="1">
              <a:lnSpc>
                <a:spcPct val="90000"/>
              </a:lnSpc>
            </a:pPr>
            <a:r>
              <a:rPr lang="en-US" sz="2000"/>
              <a:t>stylomastoid foramen(VII)</a:t>
            </a:r>
          </a:p>
          <a:p>
            <a:pPr lvl="1">
              <a:lnSpc>
                <a:spcPct val="90000"/>
              </a:lnSpc>
            </a:pPr>
            <a:r>
              <a:rPr lang="en-US" sz="2000"/>
              <a:t>mandibular fossa (TMJ)</a:t>
            </a:r>
          </a:p>
          <a:p>
            <a:pPr lvl="1">
              <a:lnSpc>
                <a:spcPct val="90000"/>
              </a:lnSpc>
            </a:pPr>
            <a:r>
              <a:rPr lang="en-US" sz="2000"/>
              <a:t>petrous portion (VIII)</a:t>
            </a:r>
          </a:p>
          <a:p>
            <a:pPr lvl="1">
              <a:lnSpc>
                <a:spcPct val="90000"/>
              </a:lnSpc>
            </a:pPr>
            <a:endParaRPr lang="en-US" sz="2000"/>
          </a:p>
        </p:txBody>
      </p:sp>
      <p:pic>
        <p:nvPicPr>
          <p:cNvPr id="403460" name="Picture 4" descr="w0171-nc"/>
          <p:cNvPicPr>
            <a:picLocks noChangeAspect="1" noChangeArrowheads="1"/>
          </p:cNvPicPr>
          <p:nvPr/>
        </p:nvPicPr>
        <p:blipFill>
          <a:blip r:embed="rId2" cstate="print"/>
          <a:srcRect/>
          <a:stretch>
            <a:fillRect/>
          </a:stretch>
        </p:blipFill>
        <p:spPr bwMode="auto">
          <a:xfrm>
            <a:off x="4840288" y="3546475"/>
            <a:ext cx="4303712" cy="3311525"/>
          </a:xfrm>
          <a:prstGeom prst="rect">
            <a:avLst/>
          </a:prstGeom>
          <a:noFill/>
        </p:spPr>
      </p:pic>
      <p:pic>
        <p:nvPicPr>
          <p:cNvPr id="403461" name="Picture 5" descr="w0172-nc"/>
          <p:cNvPicPr>
            <a:picLocks noChangeAspect="1" noChangeArrowheads="1"/>
          </p:cNvPicPr>
          <p:nvPr/>
        </p:nvPicPr>
        <p:blipFill>
          <a:blip r:embed="rId3" cstate="print"/>
          <a:srcRect/>
          <a:stretch>
            <a:fillRect/>
          </a:stretch>
        </p:blipFill>
        <p:spPr bwMode="auto">
          <a:xfrm>
            <a:off x="4800600" y="265113"/>
            <a:ext cx="4419600" cy="3316287"/>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6696EFF0-6D0B-420C-B068-047401758917}" type="slidenum">
              <a:rPr lang="en-US"/>
              <a:pPr/>
              <a:t>14</a:t>
            </a:fld>
            <a:endParaRPr lang="en-US"/>
          </a:p>
        </p:txBody>
      </p:sp>
      <p:sp>
        <p:nvSpPr>
          <p:cNvPr id="404482" name="Rectangle 2"/>
          <p:cNvSpPr>
            <a:spLocks noGrp="1" noChangeArrowheads="1"/>
          </p:cNvSpPr>
          <p:nvPr>
            <p:ph type="title"/>
          </p:nvPr>
        </p:nvSpPr>
        <p:spPr>
          <a:xfrm>
            <a:off x="685800" y="152400"/>
            <a:ext cx="7772400" cy="1143000"/>
          </a:xfrm>
        </p:spPr>
        <p:txBody>
          <a:bodyPr/>
          <a:lstStyle/>
          <a:p>
            <a:r>
              <a:rPr lang="en-US"/>
              <a:t>Temporal and Occipital bones</a:t>
            </a:r>
          </a:p>
        </p:txBody>
      </p:sp>
      <p:sp>
        <p:nvSpPr>
          <p:cNvPr id="404483" name="Rectangle 3"/>
          <p:cNvSpPr>
            <a:spLocks noGrp="1" noChangeArrowheads="1"/>
          </p:cNvSpPr>
          <p:nvPr>
            <p:ph type="body" sz="half" idx="1"/>
          </p:nvPr>
        </p:nvSpPr>
        <p:spPr>
          <a:xfrm>
            <a:off x="304800" y="1295400"/>
            <a:ext cx="5181600" cy="4572000"/>
          </a:xfrm>
        </p:spPr>
        <p:txBody>
          <a:bodyPr/>
          <a:lstStyle/>
          <a:p>
            <a:r>
              <a:rPr lang="en-US"/>
              <a:t>Temporal</a:t>
            </a:r>
          </a:p>
          <a:p>
            <a:pPr lvl="1"/>
            <a:r>
              <a:rPr lang="en-US"/>
              <a:t>carotid foramen</a:t>
            </a:r>
            <a:br>
              <a:rPr lang="en-US"/>
            </a:br>
            <a:r>
              <a:rPr lang="en-US"/>
              <a:t>(carotid artery)</a:t>
            </a:r>
          </a:p>
          <a:p>
            <a:pPr lvl="1"/>
            <a:r>
              <a:rPr lang="en-US"/>
              <a:t>jugular foramen</a:t>
            </a:r>
            <a:br>
              <a:rPr lang="en-US"/>
            </a:br>
            <a:r>
              <a:rPr lang="en-US"/>
              <a:t>(jugular vein)</a:t>
            </a:r>
          </a:p>
          <a:p>
            <a:r>
              <a:rPr lang="en-US"/>
              <a:t>Occipital</a:t>
            </a:r>
          </a:p>
          <a:p>
            <a:pPr lvl="1"/>
            <a:r>
              <a:rPr lang="en-US"/>
              <a:t>foramen magnum</a:t>
            </a:r>
          </a:p>
          <a:p>
            <a:pPr lvl="1"/>
            <a:r>
              <a:rPr lang="en-US"/>
              <a:t>occipital condyles</a:t>
            </a:r>
          </a:p>
          <a:p>
            <a:pPr lvl="1"/>
            <a:r>
              <a:rPr lang="en-US"/>
              <a:t>external occipital protuberance attachment for ligamentum nuchae</a:t>
            </a:r>
          </a:p>
          <a:p>
            <a:pPr lvl="1"/>
            <a:r>
              <a:rPr lang="en-US"/>
              <a:t>superior &amp; inferior nuchal lines</a:t>
            </a:r>
          </a:p>
        </p:txBody>
      </p:sp>
      <p:pic>
        <p:nvPicPr>
          <p:cNvPr id="404484" name="Picture 4" descr="w0174-nc"/>
          <p:cNvPicPr>
            <a:picLocks noChangeAspect="1" noChangeArrowheads="1"/>
          </p:cNvPicPr>
          <p:nvPr/>
        </p:nvPicPr>
        <p:blipFill>
          <a:blip r:embed="rId2" cstate="print"/>
          <a:srcRect/>
          <a:stretch>
            <a:fillRect/>
          </a:stretch>
        </p:blipFill>
        <p:spPr bwMode="auto">
          <a:xfrm>
            <a:off x="4800600" y="1130300"/>
            <a:ext cx="4191000" cy="3517900"/>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421B1E7D-2CB5-46BD-93D3-0F25FB752AA5}" type="slidenum">
              <a:rPr lang="en-US"/>
              <a:pPr/>
              <a:t>15</a:t>
            </a:fld>
            <a:endParaRPr lang="en-US"/>
          </a:p>
        </p:txBody>
      </p:sp>
      <p:pic>
        <p:nvPicPr>
          <p:cNvPr id="405506" name="Picture 2" descr="w0174-nc"/>
          <p:cNvPicPr>
            <a:picLocks noChangeAspect="1" noChangeArrowheads="1"/>
          </p:cNvPicPr>
          <p:nvPr/>
        </p:nvPicPr>
        <p:blipFill>
          <a:blip r:embed="rId2" cstate="print"/>
          <a:srcRect/>
          <a:stretch>
            <a:fillRect/>
          </a:stretch>
        </p:blipFill>
        <p:spPr bwMode="auto">
          <a:xfrm>
            <a:off x="2230438" y="838200"/>
            <a:ext cx="4681537" cy="3930650"/>
          </a:xfrm>
          <a:prstGeom prst="rect">
            <a:avLst/>
          </a:prstGeom>
          <a:noFill/>
        </p:spPr>
      </p:pic>
      <p:sp>
        <p:nvSpPr>
          <p:cNvPr id="405507" name="Rectangle 3"/>
          <p:cNvSpPr>
            <a:spLocks noGrp="1" noChangeArrowheads="1"/>
          </p:cNvSpPr>
          <p:nvPr>
            <p:ph type="title"/>
          </p:nvPr>
        </p:nvSpPr>
        <p:spPr>
          <a:xfrm>
            <a:off x="685800" y="0"/>
            <a:ext cx="7772400" cy="914400"/>
          </a:xfrm>
        </p:spPr>
        <p:txBody>
          <a:bodyPr/>
          <a:lstStyle/>
          <a:p>
            <a:r>
              <a:rPr lang="en-US"/>
              <a:t>Sphenoid bone</a:t>
            </a:r>
          </a:p>
        </p:txBody>
      </p:sp>
      <p:sp>
        <p:nvSpPr>
          <p:cNvPr id="405508" name="Rectangle 4"/>
          <p:cNvSpPr>
            <a:spLocks noGrp="1" noChangeArrowheads="1"/>
          </p:cNvSpPr>
          <p:nvPr>
            <p:ph type="body" sz="half" idx="1"/>
          </p:nvPr>
        </p:nvSpPr>
        <p:spPr>
          <a:xfrm>
            <a:off x="1543050" y="4876800"/>
            <a:ext cx="6057900" cy="1981200"/>
          </a:xfrm>
        </p:spPr>
        <p:txBody>
          <a:bodyPr/>
          <a:lstStyle/>
          <a:p>
            <a:r>
              <a:rPr lang="en-US"/>
              <a:t>Base of skull</a:t>
            </a:r>
          </a:p>
          <a:p>
            <a:r>
              <a:rPr lang="en-US"/>
              <a:t>Pterygoid processes are attachment sites for jaw</a:t>
            </a:r>
            <a:r>
              <a:rPr lang="en-US" b="1"/>
              <a:t> </a:t>
            </a:r>
            <a:r>
              <a:rPr lang="en-US"/>
              <a:t>muscles</a:t>
            </a:r>
            <a:endParaRPr lang="en-US" b="1"/>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FD956B40-3DA8-473A-A13D-DE9E92D51B78}" type="slidenum">
              <a:rPr lang="en-US"/>
              <a:pPr/>
              <a:t>16</a:t>
            </a:fld>
            <a:endParaRPr lang="en-US"/>
          </a:p>
        </p:txBody>
      </p:sp>
      <p:sp>
        <p:nvSpPr>
          <p:cNvPr id="406530" name="Rectangle 2"/>
          <p:cNvSpPr>
            <a:spLocks noGrp="1" noChangeArrowheads="1"/>
          </p:cNvSpPr>
          <p:nvPr>
            <p:ph type="title"/>
          </p:nvPr>
        </p:nvSpPr>
        <p:spPr>
          <a:xfrm>
            <a:off x="685800" y="76200"/>
            <a:ext cx="7772400" cy="1143000"/>
          </a:xfrm>
        </p:spPr>
        <p:txBody>
          <a:bodyPr/>
          <a:lstStyle/>
          <a:p>
            <a:r>
              <a:rPr lang="en-US"/>
              <a:t>Sphenoid in Anterior View</a:t>
            </a:r>
          </a:p>
        </p:txBody>
      </p:sp>
      <p:sp>
        <p:nvSpPr>
          <p:cNvPr id="406531" name="Rectangle 3"/>
          <p:cNvSpPr>
            <a:spLocks noGrp="1" noChangeArrowheads="1"/>
          </p:cNvSpPr>
          <p:nvPr>
            <p:ph type="body" sz="half" idx="2"/>
          </p:nvPr>
        </p:nvSpPr>
        <p:spPr>
          <a:xfrm>
            <a:off x="685800" y="4724400"/>
            <a:ext cx="8458200" cy="1981200"/>
          </a:xfrm>
        </p:spPr>
        <p:txBody>
          <a:bodyPr/>
          <a:lstStyle/>
          <a:p>
            <a:r>
              <a:rPr lang="en-US"/>
              <a:t>Body is a cubelike portion holding sphenoid sinuses</a:t>
            </a:r>
            <a:endParaRPr lang="en-US" b="1"/>
          </a:p>
          <a:p>
            <a:r>
              <a:rPr lang="en-US"/>
              <a:t>Greater and lesser wings</a:t>
            </a:r>
          </a:p>
          <a:p>
            <a:r>
              <a:rPr lang="en-US"/>
              <a:t>Pterygoid processes</a:t>
            </a:r>
          </a:p>
        </p:txBody>
      </p:sp>
      <p:pic>
        <p:nvPicPr>
          <p:cNvPr id="406532" name="Picture 4" descr="w0176-nc"/>
          <p:cNvPicPr>
            <a:picLocks noChangeAspect="1" noChangeArrowheads="1"/>
          </p:cNvPicPr>
          <p:nvPr/>
        </p:nvPicPr>
        <p:blipFill>
          <a:blip r:embed="rId2" cstate="print"/>
          <a:srcRect/>
          <a:stretch>
            <a:fillRect/>
          </a:stretch>
        </p:blipFill>
        <p:spPr bwMode="auto">
          <a:xfrm>
            <a:off x="228600" y="1184275"/>
            <a:ext cx="8686800" cy="3387725"/>
          </a:xfrm>
          <a:prstGeom prst="rect">
            <a:avLst/>
          </a:prstGeo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EC2A9334-880D-4C92-8C13-72F3ED8BBE82}" type="slidenum">
              <a:rPr lang="en-US"/>
              <a:pPr/>
              <a:t>17</a:t>
            </a:fld>
            <a:endParaRPr lang="en-US"/>
          </a:p>
        </p:txBody>
      </p:sp>
      <p:sp>
        <p:nvSpPr>
          <p:cNvPr id="407554" name="Rectangle 2"/>
          <p:cNvSpPr>
            <a:spLocks noGrp="1" noChangeArrowheads="1"/>
          </p:cNvSpPr>
          <p:nvPr>
            <p:ph type="title"/>
          </p:nvPr>
        </p:nvSpPr>
        <p:spPr>
          <a:xfrm>
            <a:off x="685800" y="-76200"/>
            <a:ext cx="7772400" cy="1143000"/>
          </a:xfrm>
        </p:spPr>
        <p:txBody>
          <a:bodyPr/>
          <a:lstStyle/>
          <a:p>
            <a:r>
              <a:rPr lang="en-US"/>
              <a:t>Sphenoid from Superior View</a:t>
            </a:r>
          </a:p>
        </p:txBody>
      </p:sp>
      <p:sp>
        <p:nvSpPr>
          <p:cNvPr id="407555" name="Rectangle 3"/>
          <p:cNvSpPr>
            <a:spLocks noGrp="1" noChangeArrowheads="1"/>
          </p:cNvSpPr>
          <p:nvPr>
            <p:ph type="body" sz="half" idx="2"/>
          </p:nvPr>
        </p:nvSpPr>
        <p:spPr>
          <a:xfrm>
            <a:off x="1524000" y="5105400"/>
            <a:ext cx="7086600" cy="1295400"/>
          </a:xfrm>
        </p:spPr>
        <p:txBody>
          <a:bodyPr/>
          <a:lstStyle/>
          <a:p>
            <a:r>
              <a:rPr lang="en-US"/>
              <a:t>Lesser wing &amp; greater wing</a:t>
            </a:r>
          </a:p>
          <a:p>
            <a:r>
              <a:rPr lang="en-US"/>
              <a:t>Sella turcica holds pituitary gland</a:t>
            </a:r>
          </a:p>
          <a:p>
            <a:r>
              <a:rPr lang="en-US"/>
              <a:t>Optic foramen</a:t>
            </a:r>
          </a:p>
          <a:p>
            <a:endParaRPr lang="en-US"/>
          </a:p>
        </p:txBody>
      </p:sp>
      <p:pic>
        <p:nvPicPr>
          <p:cNvPr id="407556" name="Picture 4" descr="w0175_nc"/>
          <p:cNvPicPr>
            <a:picLocks noChangeAspect="1" noChangeArrowheads="1"/>
          </p:cNvPicPr>
          <p:nvPr/>
        </p:nvPicPr>
        <p:blipFill>
          <a:blip r:embed="rId2" cstate="print"/>
          <a:srcRect/>
          <a:stretch>
            <a:fillRect/>
          </a:stretch>
        </p:blipFill>
        <p:spPr bwMode="auto">
          <a:xfrm>
            <a:off x="1938338" y="990600"/>
            <a:ext cx="5267325" cy="3702050"/>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Principles of Human Anatomy and Physiology, 11e</a:t>
            </a:r>
          </a:p>
        </p:txBody>
      </p:sp>
      <p:sp>
        <p:nvSpPr>
          <p:cNvPr id="8" name="Slide Number Placeholder 5"/>
          <p:cNvSpPr>
            <a:spLocks noGrp="1"/>
          </p:cNvSpPr>
          <p:nvPr>
            <p:ph type="sldNum" sz="quarter" idx="11"/>
          </p:nvPr>
        </p:nvSpPr>
        <p:spPr/>
        <p:txBody>
          <a:bodyPr/>
          <a:lstStyle/>
          <a:p>
            <a:fld id="{4B307953-6A75-4DA2-9D9D-CC45755476FA}" type="slidenum">
              <a:rPr lang="en-US"/>
              <a:pPr/>
              <a:t>18</a:t>
            </a:fld>
            <a:endParaRPr lang="en-US"/>
          </a:p>
        </p:txBody>
      </p:sp>
      <p:pic>
        <p:nvPicPr>
          <p:cNvPr id="408578" name="Picture 2" descr="w0177-nc"/>
          <p:cNvPicPr>
            <a:picLocks noChangeAspect="1" noChangeArrowheads="1"/>
          </p:cNvPicPr>
          <p:nvPr/>
        </p:nvPicPr>
        <p:blipFill>
          <a:blip r:embed="rId2" cstate="print"/>
          <a:srcRect b="50000"/>
          <a:stretch>
            <a:fillRect/>
          </a:stretch>
        </p:blipFill>
        <p:spPr bwMode="auto">
          <a:xfrm>
            <a:off x="0" y="0"/>
            <a:ext cx="5562600" cy="3062288"/>
          </a:xfrm>
          <a:prstGeom prst="rect">
            <a:avLst/>
          </a:prstGeom>
          <a:noFill/>
        </p:spPr>
      </p:pic>
      <p:sp>
        <p:nvSpPr>
          <p:cNvPr id="408579" name="Rectangle 3"/>
          <p:cNvSpPr>
            <a:spLocks noGrp="1" noChangeArrowheads="1"/>
          </p:cNvSpPr>
          <p:nvPr>
            <p:ph type="title"/>
          </p:nvPr>
        </p:nvSpPr>
        <p:spPr>
          <a:xfrm>
            <a:off x="5105400" y="76200"/>
            <a:ext cx="3962400" cy="990600"/>
          </a:xfrm>
        </p:spPr>
        <p:txBody>
          <a:bodyPr/>
          <a:lstStyle/>
          <a:p>
            <a:r>
              <a:rPr lang="en-US"/>
              <a:t>Ethmoid Bone</a:t>
            </a:r>
          </a:p>
        </p:txBody>
      </p:sp>
      <p:sp>
        <p:nvSpPr>
          <p:cNvPr id="408580" name="Rectangle 4"/>
          <p:cNvSpPr>
            <a:spLocks noGrp="1" noChangeArrowheads="1"/>
          </p:cNvSpPr>
          <p:nvPr>
            <p:ph type="body" sz="half" idx="2"/>
          </p:nvPr>
        </p:nvSpPr>
        <p:spPr>
          <a:xfrm>
            <a:off x="228600" y="4800600"/>
            <a:ext cx="8686800" cy="1828800"/>
          </a:xfrm>
        </p:spPr>
        <p:txBody>
          <a:bodyPr/>
          <a:lstStyle/>
          <a:p>
            <a:r>
              <a:rPr lang="en-US" sz="2000"/>
              <a:t>The </a:t>
            </a:r>
            <a:r>
              <a:rPr lang="en-US" sz="2000" i="1"/>
              <a:t>ethmoid bone</a:t>
            </a:r>
            <a:r>
              <a:rPr lang="en-US" sz="2000"/>
              <a:t> forms part of the anterior portion of the cranial floor, the medial wall of the orbits, the superior portion of the nasal septum, and most of the superior side walls of the nasal cavity. It is a major superior supporting structure of the nasal cavity (Figures 7.11, 7.13).</a:t>
            </a:r>
            <a:endParaRPr lang="en-US" sz="2000" b="1"/>
          </a:p>
          <a:p>
            <a:r>
              <a:rPr lang="en-US" sz="2000"/>
              <a:t>Crista galli attaches to the membranes that cover the brain</a:t>
            </a:r>
          </a:p>
        </p:txBody>
      </p:sp>
      <p:pic>
        <p:nvPicPr>
          <p:cNvPr id="408581" name="Picture 5" descr="w0177-nc"/>
          <p:cNvPicPr>
            <a:picLocks noChangeAspect="1" noChangeArrowheads="1"/>
          </p:cNvPicPr>
          <p:nvPr/>
        </p:nvPicPr>
        <p:blipFill>
          <a:blip r:embed="rId2" cstate="print"/>
          <a:srcRect l="5655" t="41162" r="46767"/>
          <a:stretch>
            <a:fillRect/>
          </a:stretch>
        </p:blipFill>
        <p:spPr bwMode="auto">
          <a:xfrm>
            <a:off x="5791200" y="838200"/>
            <a:ext cx="2741613" cy="3733800"/>
          </a:xfrm>
          <a:prstGeom prst="rect">
            <a:avLst/>
          </a:prstGeom>
          <a:noFill/>
        </p:spPr>
      </p:pic>
      <p:pic>
        <p:nvPicPr>
          <p:cNvPr id="408582" name="Picture 6" descr="w0177-nc"/>
          <p:cNvPicPr>
            <a:picLocks noChangeAspect="1" noChangeArrowheads="1"/>
          </p:cNvPicPr>
          <p:nvPr/>
        </p:nvPicPr>
        <p:blipFill>
          <a:blip r:embed="rId2" cstate="print"/>
          <a:srcRect l="54314" t="58838" b="13666"/>
          <a:stretch>
            <a:fillRect/>
          </a:stretch>
        </p:blipFill>
        <p:spPr bwMode="auto">
          <a:xfrm>
            <a:off x="0" y="2362200"/>
            <a:ext cx="3219450" cy="2133600"/>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E66BC010-7ED3-4980-B5FC-0DFF3F68D0DD}" type="slidenum">
              <a:rPr lang="en-US"/>
              <a:pPr/>
              <a:t>19</a:t>
            </a:fld>
            <a:endParaRPr lang="en-US"/>
          </a:p>
        </p:txBody>
      </p:sp>
      <p:sp>
        <p:nvSpPr>
          <p:cNvPr id="409602" name="Rectangle 2"/>
          <p:cNvSpPr>
            <a:spLocks noGrp="1" noChangeArrowheads="1"/>
          </p:cNvSpPr>
          <p:nvPr>
            <p:ph type="title"/>
          </p:nvPr>
        </p:nvSpPr>
        <p:spPr>
          <a:xfrm>
            <a:off x="533400" y="0"/>
            <a:ext cx="8458200" cy="1143000"/>
          </a:xfrm>
        </p:spPr>
        <p:txBody>
          <a:bodyPr/>
          <a:lstStyle/>
          <a:p>
            <a:r>
              <a:rPr lang="en-US"/>
              <a:t>Ethmoid bone</a:t>
            </a:r>
          </a:p>
        </p:txBody>
      </p:sp>
      <p:sp>
        <p:nvSpPr>
          <p:cNvPr id="409603" name="Rectangle 3"/>
          <p:cNvSpPr>
            <a:spLocks noGrp="1" noChangeArrowheads="1"/>
          </p:cNvSpPr>
          <p:nvPr>
            <p:ph type="body" sz="half" idx="1"/>
          </p:nvPr>
        </p:nvSpPr>
        <p:spPr>
          <a:xfrm>
            <a:off x="304800" y="1066800"/>
            <a:ext cx="8686800" cy="2057400"/>
          </a:xfrm>
        </p:spPr>
        <p:txBody>
          <a:bodyPr/>
          <a:lstStyle/>
          <a:p>
            <a:pPr>
              <a:lnSpc>
                <a:spcPct val="90000"/>
              </a:lnSpc>
            </a:pPr>
            <a:r>
              <a:rPr lang="en-US"/>
              <a:t>Lateral masses contain ethmoid sinuses</a:t>
            </a:r>
            <a:endParaRPr lang="en-US" b="1"/>
          </a:p>
          <a:p>
            <a:pPr>
              <a:lnSpc>
                <a:spcPct val="90000"/>
              </a:lnSpc>
            </a:pPr>
            <a:r>
              <a:rPr lang="en-US"/>
              <a:t>Perpendicular plate is upper part of nasal septum</a:t>
            </a:r>
          </a:p>
          <a:p>
            <a:pPr>
              <a:lnSpc>
                <a:spcPct val="90000"/>
              </a:lnSpc>
            </a:pPr>
            <a:r>
              <a:rPr lang="en-US"/>
              <a:t>Superior &amp; middle nasal concha or turbinates</a:t>
            </a:r>
          </a:p>
          <a:p>
            <a:pPr lvl="1">
              <a:lnSpc>
                <a:spcPct val="90000"/>
              </a:lnSpc>
            </a:pPr>
            <a:r>
              <a:rPr lang="en-US"/>
              <a:t>filters &amp; warms air</a:t>
            </a:r>
          </a:p>
        </p:txBody>
      </p:sp>
      <p:pic>
        <p:nvPicPr>
          <p:cNvPr id="409604" name="Picture 4" descr="w0177-nc"/>
          <p:cNvPicPr>
            <a:picLocks noChangeAspect="1" noChangeArrowheads="1"/>
          </p:cNvPicPr>
          <p:nvPr/>
        </p:nvPicPr>
        <p:blipFill>
          <a:blip r:embed="rId2" cstate="print"/>
          <a:srcRect l="5655" t="44205" r="46767" b="5072"/>
          <a:stretch>
            <a:fillRect/>
          </a:stretch>
        </p:blipFill>
        <p:spPr bwMode="auto">
          <a:xfrm>
            <a:off x="565150" y="2895600"/>
            <a:ext cx="3244850" cy="3810000"/>
          </a:xfrm>
          <a:prstGeom prst="rect">
            <a:avLst/>
          </a:prstGeom>
          <a:noFill/>
        </p:spPr>
      </p:pic>
      <p:pic>
        <p:nvPicPr>
          <p:cNvPr id="409605" name="Picture 5" descr="w0177-nc"/>
          <p:cNvPicPr>
            <a:picLocks noChangeAspect="1" noChangeArrowheads="1"/>
          </p:cNvPicPr>
          <p:nvPr/>
        </p:nvPicPr>
        <p:blipFill>
          <a:blip r:embed="rId2" cstate="print"/>
          <a:srcRect l="54314" t="58838" b="13666"/>
          <a:stretch>
            <a:fillRect/>
          </a:stretch>
        </p:blipFill>
        <p:spPr bwMode="auto">
          <a:xfrm>
            <a:off x="4191000" y="2889250"/>
            <a:ext cx="4724400" cy="3130550"/>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4DA81908-3973-421E-8E16-2618D5323320}" type="slidenum">
              <a:rPr lang="en-US"/>
              <a:pPr/>
              <a:t>2</a:t>
            </a:fld>
            <a:endParaRPr lang="en-US"/>
          </a:p>
        </p:txBody>
      </p:sp>
      <p:sp>
        <p:nvSpPr>
          <p:cNvPr id="354306" name="Rectangle 2"/>
          <p:cNvSpPr>
            <a:spLocks noGrp="1" noChangeArrowheads="1"/>
          </p:cNvSpPr>
          <p:nvPr>
            <p:ph type="title"/>
          </p:nvPr>
        </p:nvSpPr>
        <p:spPr/>
        <p:txBody>
          <a:bodyPr/>
          <a:lstStyle/>
          <a:p>
            <a:r>
              <a:rPr lang="en-US"/>
              <a:t>INTRODUCTION</a:t>
            </a:r>
          </a:p>
        </p:txBody>
      </p:sp>
      <p:sp>
        <p:nvSpPr>
          <p:cNvPr id="354307" name="Rectangle 3"/>
          <p:cNvSpPr>
            <a:spLocks noGrp="1" noChangeArrowheads="1"/>
          </p:cNvSpPr>
          <p:nvPr>
            <p:ph type="body" idx="1"/>
          </p:nvPr>
        </p:nvSpPr>
        <p:spPr/>
        <p:txBody>
          <a:bodyPr/>
          <a:lstStyle/>
          <a:p>
            <a:r>
              <a:rPr lang="en-US"/>
              <a:t>Familiarity with the names, shapes, and positions of individual bones helps to locate other organs and to understand how muscles produce different movements due to attachment on individual bones and the use of leverage with joints.</a:t>
            </a:r>
          </a:p>
          <a:p>
            <a:r>
              <a:rPr lang="en-US"/>
              <a:t>The bones, muscles, and joints together form the musculoskeletal system.</a:t>
            </a:r>
            <a:endParaRPr lang="en-US" b="1" i="1"/>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A6102926-7CA8-4AA3-819D-DC383C31D6A8}" type="slidenum">
              <a:rPr lang="en-US"/>
              <a:pPr/>
              <a:t>20</a:t>
            </a:fld>
            <a:endParaRPr lang="en-US"/>
          </a:p>
        </p:txBody>
      </p:sp>
      <p:sp>
        <p:nvSpPr>
          <p:cNvPr id="414722" name="Rectangle 2"/>
          <p:cNvSpPr>
            <a:spLocks noGrp="1" noChangeArrowheads="1"/>
          </p:cNvSpPr>
          <p:nvPr>
            <p:ph type="title"/>
          </p:nvPr>
        </p:nvSpPr>
        <p:spPr>
          <a:xfrm>
            <a:off x="685800" y="-228600"/>
            <a:ext cx="7772400" cy="1143000"/>
          </a:xfrm>
        </p:spPr>
        <p:txBody>
          <a:bodyPr/>
          <a:lstStyle/>
          <a:p>
            <a:r>
              <a:rPr lang="en-US"/>
              <a:t>14 Facial Bones</a:t>
            </a:r>
          </a:p>
        </p:txBody>
      </p:sp>
      <p:sp>
        <p:nvSpPr>
          <p:cNvPr id="414723" name="Rectangle 3"/>
          <p:cNvSpPr>
            <a:spLocks noGrp="1" noChangeArrowheads="1"/>
          </p:cNvSpPr>
          <p:nvPr>
            <p:ph type="body" sz="half" idx="2"/>
          </p:nvPr>
        </p:nvSpPr>
        <p:spPr>
          <a:xfrm>
            <a:off x="914400" y="5105400"/>
            <a:ext cx="7315200" cy="1219200"/>
          </a:xfrm>
        </p:spPr>
        <p:txBody>
          <a:bodyPr/>
          <a:lstStyle/>
          <a:p>
            <a:pPr>
              <a:lnSpc>
                <a:spcPct val="90000"/>
              </a:lnSpc>
              <a:buFontTx/>
              <a:buNone/>
            </a:pPr>
            <a:r>
              <a:rPr lang="en-US" sz="2000"/>
              <a:t>Nasal (2)                             Maxillae (2)          Zygomatic (2)</a:t>
            </a:r>
          </a:p>
          <a:p>
            <a:pPr>
              <a:lnSpc>
                <a:spcPct val="90000"/>
              </a:lnSpc>
              <a:buFontTx/>
              <a:buNone/>
            </a:pPr>
            <a:r>
              <a:rPr lang="en-US" sz="2000"/>
              <a:t>Mandible (1)                       Lacrimal (2)          Palatine (2)</a:t>
            </a:r>
          </a:p>
          <a:p>
            <a:pPr>
              <a:lnSpc>
                <a:spcPct val="90000"/>
              </a:lnSpc>
              <a:buFontTx/>
              <a:buNone/>
            </a:pPr>
            <a:r>
              <a:rPr lang="en-US" sz="2000"/>
              <a:t>Inferior nasal conchae (2)                                 Vomer (1)</a:t>
            </a:r>
            <a:r>
              <a:rPr lang="en-US" sz="2800"/>
              <a:t> </a:t>
            </a:r>
          </a:p>
        </p:txBody>
      </p:sp>
      <p:pic>
        <p:nvPicPr>
          <p:cNvPr id="414724" name="Picture 4" descr="w0170-nc"/>
          <p:cNvPicPr>
            <a:picLocks noChangeAspect="1" noChangeArrowheads="1"/>
          </p:cNvPicPr>
          <p:nvPr/>
        </p:nvPicPr>
        <p:blipFill>
          <a:blip r:embed="rId2" cstate="print"/>
          <a:srcRect b="11133"/>
          <a:stretch>
            <a:fillRect/>
          </a:stretch>
        </p:blipFill>
        <p:spPr bwMode="auto">
          <a:xfrm>
            <a:off x="1524000" y="685800"/>
            <a:ext cx="6215063" cy="4279900"/>
          </a:xfrm>
          <a:prstGeom prst="rect">
            <a:avLst/>
          </a:prstGeom>
          <a:noFill/>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C3D0CB21-29CD-444C-A11B-C7C597982901}" type="slidenum">
              <a:rPr lang="en-US"/>
              <a:pPr/>
              <a:t>21</a:t>
            </a:fld>
            <a:endParaRPr lang="en-US"/>
          </a:p>
        </p:txBody>
      </p:sp>
      <p:sp>
        <p:nvSpPr>
          <p:cNvPr id="415746" name="Rectangle 2"/>
          <p:cNvSpPr>
            <a:spLocks noGrp="1" noChangeArrowheads="1"/>
          </p:cNvSpPr>
          <p:nvPr>
            <p:ph type="title"/>
          </p:nvPr>
        </p:nvSpPr>
        <p:spPr>
          <a:xfrm>
            <a:off x="685800" y="-76200"/>
            <a:ext cx="7772400" cy="1143000"/>
          </a:xfrm>
        </p:spPr>
        <p:txBody>
          <a:bodyPr/>
          <a:lstStyle/>
          <a:p>
            <a:r>
              <a:rPr lang="en-US"/>
              <a:t>Maxillary bones</a:t>
            </a:r>
          </a:p>
        </p:txBody>
      </p:sp>
      <p:sp>
        <p:nvSpPr>
          <p:cNvPr id="415747" name="Rectangle 3"/>
          <p:cNvSpPr>
            <a:spLocks noGrp="1" noChangeArrowheads="1"/>
          </p:cNvSpPr>
          <p:nvPr>
            <p:ph type="body" sz="half" idx="2"/>
          </p:nvPr>
        </p:nvSpPr>
        <p:spPr>
          <a:xfrm>
            <a:off x="609600" y="4800600"/>
            <a:ext cx="7772400" cy="2057400"/>
          </a:xfrm>
        </p:spPr>
        <p:txBody>
          <a:bodyPr/>
          <a:lstStyle/>
          <a:p>
            <a:pPr>
              <a:lnSpc>
                <a:spcPct val="80000"/>
              </a:lnSpc>
            </a:pPr>
            <a:r>
              <a:rPr lang="en-US"/>
              <a:t>Floor of orbit, floor of nasal cavity or hard palate</a:t>
            </a:r>
          </a:p>
          <a:p>
            <a:pPr>
              <a:lnSpc>
                <a:spcPct val="80000"/>
              </a:lnSpc>
            </a:pPr>
            <a:r>
              <a:rPr lang="en-US"/>
              <a:t>Maxillary sinus</a:t>
            </a:r>
          </a:p>
          <a:p>
            <a:pPr>
              <a:lnSpc>
                <a:spcPct val="80000"/>
              </a:lnSpc>
            </a:pPr>
            <a:r>
              <a:rPr lang="en-US"/>
              <a:t>Alveolar processes hold upper teeth</a:t>
            </a:r>
          </a:p>
          <a:p>
            <a:pPr>
              <a:lnSpc>
                <a:spcPct val="80000"/>
              </a:lnSpc>
            </a:pPr>
            <a:r>
              <a:rPr lang="en-US"/>
              <a:t>Cleft palate is lack of union of maxillary bones</a:t>
            </a:r>
          </a:p>
        </p:txBody>
      </p:sp>
      <p:pic>
        <p:nvPicPr>
          <p:cNvPr id="415748" name="Picture 4" descr="w0170-nc"/>
          <p:cNvPicPr>
            <a:picLocks noChangeAspect="1" noChangeArrowheads="1"/>
          </p:cNvPicPr>
          <p:nvPr/>
        </p:nvPicPr>
        <p:blipFill>
          <a:blip r:embed="rId2" cstate="print"/>
          <a:srcRect b="11133"/>
          <a:stretch>
            <a:fillRect/>
          </a:stretch>
        </p:blipFill>
        <p:spPr bwMode="auto">
          <a:xfrm>
            <a:off x="1557338" y="762000"/>
            <a:ext cx="5834062" cy="4017963"/>
          </a:xfrm>
          <a:prstGeom prst="rect">
            <a:avLst/>
          </a:prstGeom>
          <a:noFill/>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998AB0AA-4DD4-466C-A056-64BAD1AC7809}" type="slidenum">
              <a:rPr lang="en-US"/>
              <a:pPr/>
              <a:t>22</a:t>
            </a:fld>
            <a:endParaRPr lang="en-US"/>
          </a:p>
        </p:txBody>
      </p:sp>
      <p:sp>
        <p:nvSpPr>
          <p:cNvPr id="416770" name="Rectangle 2"/>
          <p:cNvSpPr>
            <a:spLocks noGrp="1" noChangeArrowheads="1"/>
          </p:cNvSpPr>
          <p:nvPr>
            <p:ph type="title"/>
          </p:nvPr>
        </p:nvSpPr>
        <p:spPr>
          <a:xfrm>
            <a:off x="685800" y="-76200"/>
            <a:ext cx="7772400" cy="1143000"/>
          </a:xfrm>
        </p:spPr>
        <p:txBody>
          <a:bodyPr/>
          <a:lstStyle/>
          <a:p>
            <a:r>
              <a:rPr lang="en-US"/>
              <a:t>Zygomatic Bones</a:t>
            </a:r>
          </a:p>
        </p:txBody>
      </p:sp>
      <p:sp>
        <p:nvSpPr>
          <p:cNvPr id="416771" name="Rectangle 3"/>
          <p:cNvSpPr>
            <a:spLocks noGrp="1" noChangeArrowheads="1"/>
          </p:cNvSpPr>
          <p:nvPr>
            <p:ph type="body" sz="half" idx="2"/>
          </p:nvPr>
        </p:nvSpPr>
        <p:spPr>
          <a:xfrm>
            <a:off x="457200" y="4876800"/>
            <a:ext cx="8382000" cy="1600200"/>
          </a:xfrm>
        </p:spPr>
        <p:txBody>
          <a:bodyPr/>
          <a:lstStyle/>
          <a:p>
            <a:pPr>
              <a:lnSpc>
                <a:spcPct val="80000"/>
              </a:lnSpc>
            </a:pPr>
            <a:r>
              <a:rPr lang="en-US"/>
              <a:t>Cheekbones</a:t>
            </a:r>
          </a:p>
          <a:p>
            <a:pPr>
              <a:lnSpc>
                <a:spcPct val="80000"/>
              </a:lnSpc>
            </a:pPr>
            <a:r>
              <a:rPr lang="en-US"/>
              <a:t>Lateral wall of orbit along with sphenoid</a:t>
            </a:r>
          </a:p>
          <a:p>
            <a:pPr>
              <a:lnSpc>
                <a:spcPct val="80000"/>
              </a:lnSpc>
            </a:pPr>
            <a:r>
              <a:rPr lang="en-US"/>
              <a:t>Part of zygomatic arch along with part of temporal</a:t>
            </a:r>
          </a:p>
        </p:txBody>
      </p:sp>
      <p:pic>
        <p:nvPicPr>
          <p:cNvPr id="416772" name="Picture 4" descr="w0170-nc"/>
          <p:cNvPicPr>
            <a:picLocks noChangeAspect="1" noChangeArrowheads="1"/>
          </p:cNvPicPr>
          <p:nvPr/>
        </p:nvPicPr>
        <p:blipFill>
          <a:blip r:embed="rId2" cstate="print"/>
          <a:srcRect b="11133"/>
          <a:stretch>
            <a:fillRect/>
          </a:stretch>
        </p:blipFill>
        <p:spPr bwMode="auto">
          <a:xfrm>
            <a:off x="1557338" y="858838"/>
            <a:ext cx="5834062" cy="4017962"/>
          </a:xfrm>
          <a:prstGeom prst="rect">
            <a:avLst/>
          </a:prstGeom>
          <a:noFill/>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Principles of Human Anatomy and Physiology, 11e</a:t>
            </a:r>
          </a:p>
        </p:txBody>
      </p:sp>
      <p:sp>
        <p:nvSpPr>
          <p:cNvPr id="8" name="Slide Number Placeholder 5"/>
          <p:cNvSpPr>
            <a:spLocks noGrp="1"/>
          </p:cNvSpPr>
          <p:nvPr>
            <p:ph type="sldNum" sz="quarter" idx="11"/>
          </p:nvPr>
        </p:nvSpPr>
        <p:spPr/>
        <p:txBody>
          <a:bodyPr/>
          <a:lstStyle/>
          <a:p>
            <a:fld id="{B552A7C0-3956-4F0E-B865-7CF8C2A1A09C}" type="slidenum">
              <a:rPr lang="en-US"/>
              <a:pPr/>
              <a:t>23</a:t>
            </a:fld>
            <a:endParaRPr lang="en-US"/>
          </a:p>
        </p:txBody>
      </p:sp>
      <p:pic>
        <p:nvPicPr>
          <p:cNvPr id="417794" name="Picture 2" descr="w0170-nc"/>
          <p:cNvPicPr>
            <a:picLocks noChangeAspect="1" noChangeArrowheads="1"/>
          </p:cNvPicPr>
          <p:nvPr/>
        </p:nvPicPr>
        <p:blipFill>
          <a:blip r:embed="rId2" cstate="print"/>
          <a:srcRect t="28651" r="18675" b="11133"/>
          <a:stretch>
            <a:fillRect/>
          </a:stretch>
        </p:blipFill>
        <p:spPr bwMode="auto">
          <a:xfrm>
            <a:off x="1176338" y="1092200"/>
            <a:ext cx="6596062" cy="3784600"/>
          </a:xfrm>
          <a:prstGeom prst="rect">
            <a:avLst/>
          </a:prstGeom>
          <a:noFill/>
        </p:spPr>
      </p:pic>
      <p:sp>
        <p:nvSpPr>
          <p:cNvPr id="417795" name="Rectangle 3"/>
          <p:cNvSpPr>
            <a:spLocks noGrp="1" noChangeArrowheads="1"/>
          </p:cNvSpPr>
          <p:nvPr>
            <p:ph type="title"/>
          </p:nvPr>
        </p:nvSpPr>
        <p:spPr>
          <a:xfrm>
            <a:off x="685800" y="76200"/>
            <a:ext cx="7772400" cy="1143000"/>
          </a:xfrm>
        </p:spPr>
        <p:txBody>
          <a:bodyPr/>
          <a:lstStyle/>
          <a:p>
            <a:r>
              <a:rPr lang="en-US"/>
              <a:t>Lacrimal and Inferior Nasal Conchae</a:t>
            </a:r>
          </a:p>
        </p:txBody>
      </p:sp>
      <p:sp>
        <p:nvSpPr>
          <p:cNvPr id="417796" name="Rectangle 4"/>
          <p:cNvSpPr>
            <a:spLocks noGrp="1" noChangeArrowheads="1"/>
          </p:cNvSpPr>
          <p:nvPr>
            <p:ph type="body" sz="half" idx="2"/>
          </p:nvPr>
        </p:nvSpPr>
        <p:spPr>
          <a:xfrm>
            <a:off x="228600" y="4953000"/>
            <a:ext cx="8915400" cy="2133600"/>
          </a:xfrm>
        </p:spPr>
        <p:txBody>
          <a:bodyPr/>
          <a:lstStyle/>
          <a:p>
            <a:pPr>
              <a:lnSpc>
                <a:spcPct val="80000"/>
              </a:lnSpc>
            </a:pPr>
            <a:r>
              <a:rPr lang="en-US"/>
              <a:t>Lacrimal bones</a:t>
            </a:r>
          </a:p>
          <a:p>
            <a:pPr lvl="1">
              <a:lnSpc>
                <a:spcPct val="80000"/>
              </a:lnSpc>
            </a:pPr>
            <a:r>
              <a:rPr lang="en-US"/>
              <a:t>part of medial wall of orbit</a:t>
            </a:r>
          </a:p>
          <a:p>
            <a:pPr lvl="1">
              <a:lnSpc>
                <a:spcPct val="80000"/>
              </a:lnSpc>
            </a:pPr>
            <a:r>
              <a:rPr lang="en-US"/>
              <a:t>lacrimal fossa houses lacrimal sac</a:t>
            </a:r>
          </a:p>
          <a:p>
            <a:pPr>
              <a:lnSpc>
                <a:spcPct val="80000"/>
              </a:lnSpc>
            </a:pPr>
            <a:r>
              <a:rPr lang="en-US"/>
              <a:t>Inferior nasal concha or turbinate (not part of ethmoid)</a:t>
            </a:r>
          </a:p>
        </p:txBody>
      </p:sp>
      <p:sp>
        <p:nvSpPr>
          <p:cNvPr id="417797" name="Text Box 5"/>
          <p:cNvSpPr txBox="1">
            <a:spLocks noChangeArrowheads="1"/>
          </p:cNvSpPr>
          <p:nvPr/>
        </p:nvSpPr>
        <p:spPr bwMode="auto">
          <a:xfrm>
            <a:off x="6019800" y="5257800"/>
            <a:ext cx="3048000" cy="457200"/>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Inferior Nasal Conchae</a:t>
            </a:r>
          </a:p>
        </p:txBody>
      </p:sp>
      <p:sp>
        <p:nvSpPr>
          <p:cNvPr id="417798" name="Line 6"/>
          <p:cNvSpPr>
            <a:spLocks noChangeShapeType="1"/>
          </p:cNvSpPr>
          <p:nvPr/>
        </p:nvSpPr>
        <p:spPr bwMode="auto">
          <a:xfrm>
            <a:off x="5638800" y="2514600"/>
            <a:ext cx="1828800" cy="2819400"/>
          </a:xfrm>
          <a:prstGeom prst="line">
            <a:avLst/>
          </a:prstGeom>
          <a:noFill/>
          <a:ln w="28575">
            <a:solidFill>
              <a:schemeClr val="tx1"/>
            </a:solidFill>
            <a:round/>
            <a:headEnd/>
            <a:tailEnd/>
          </a:ln>
          <a:effectLst>
            <a:outerShdw dist="35921" dir="2700000" algn="ctr" rotWithShape="0">
              <a:schemeClr val="bg1"/>
            </a:outerShdw>
          </a:effectLst>
        </p:spPr>
        <p:txBody>
          <a:bodyPr wrap="none" anchor="ctr"/>
          <a:lstStyle/>
          <a:p>
            <a:endParaRPr lang="en-US"/>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AF84D3DB-1866-43A4-B930-E865E0DD971C}" type="slidenum">
              <a:rPr lang="en-US"/>
              <a:pPr/>
              <a:t>24</a:t>
            </a:fld>
            <a:endParaRPr lang="en-US"/>
          </a:p>
        </p:txBody>
      </p:sp>
      <p:sp>
        <p:nvSpPr>
          <p:cNvPr id="418818" name="Rectangle 2"/>
          <p:cNvSpPr>
            <a:spLocks noGrp="1" noChangeArrowheads="1"/>
          </p:cNvSpPr>
          <p:nvPr>
            <p:ph type="title"/>
          </p:nvPr>
        </p:nvSpPr>
        <p:spPr>
          <a:xfrm>
            <a:off x="685800" y="76200"/>
            <a:ext cx="7772400" cy="1143000"/>
          </a:xfrm>
        </p:spPr>
        <p:txBody>
          <a:bodyPr/>
          <a:lstStyle/>
          <a:p>
            <a:r>
              <a:rPr lang="en-US"/>
              <a:t>Mandible</a:t>
            </a:r>
          </a:p>
        </p:txBody>
      </p:sp>
      <p:sp>
        <p:nvSpPr>
          <p:cNvPr id="418819" name="Rectangle 3"/>
          <p:cNvSpPr>
            <a:spLocks noGrp="1" noChangeArrowheads="1"/>
          </p:cNvSpPr>
          <p:nvPr>
            <p:ph type="body" sz="half" idx="2"/>
          </p:nvPr>
        </p:nvSpPr>
        <p:spPr>
          <a:xfrm>
            <a:off x="762000" y="4800600"/>
            <a:ext cx="7772400" cy="1981200"/>
          </a:xfrm>
        </p:spPr>
        <p:txBody>
          <a:bodyPr/>
          <a:lstStyle/>
          <a:p>
            <a:pPr>
              <a:lnSpc>
                <a:spcPct val="80000"/>
              </a:lnSpc>
            </a:pPr>
            <a:r>
              <a:rPr lang="en-US"/>
              <a:t>Body, angle &amp; rami</a:t>
            </a:r>
          </a:p>
          <a:p>
            <a:pPr>
              <a:lnSpc>
                <a:spcPct val="80000"/>
              </a:lnSpc>
            </a:pPr>
            <a:r>
              <a:rPr lang="en-US"/>
              <a:t>Condylar &amp; coronoid processes</a:t>
            </a:r>
          </a:p>
          <a:p>
            <a:pPr>
              <a:lnSpc>
                <a:spcPct val="80000"/>
              </a:lnSpc>
            </a:pPr>
            <a:r>
              <a:rPr lang="en-US"/>
              <a:t>Alveolar processes for lower teeth</a:t>
            </a:r>
          </a:p>
          <a:p>
            <a:pPr>
              <a:lnSpc>
                <a:spcPct val="80000"/>
              </a:lnSpc>
            </a:pPr>
            <a:r>
              <a:rPr lang="en-US"/>
              <a:t>Mandibular &amp; mental foramen</a:t>
            </a:r>
          </a:p>
        </p:txBody>
      </p:sp>
      <p:pic>
        <p:nvPicPr>
          <p:cNvPr id="418820" name="Picture 4" descr="w0178-nc"/>
          <p:cNvPicPr>
            <a:picLocks noChangeAspect="1" noChangeArrowheads="1"/>
          </p:cNvPicPr>
          <p:nvPr/>
        </p:nvPicPr>
        <p:blipFill>
          <a:blip r:embed="rId2" cstate="print"/>
          <a:srcRect/>
          <a:stretch>
            <a:fillRect/>
          </a:stretch>
        </p:blipFill>
        <p:spPr bwMode="auto">
          <a:xfrm>
            <a:off x="1643063" y="889000"/>
            <a:ext cx="5291137" cy="3752850"/>
          </a:xfrm>
          <a:prstGeom prst="rect">
            <a:avLst/>
          </a:prstGeom>
          <a:noFill/>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C446C334-283B-4905-9F04-9DC4A5BB31E2}" type="slidenum">
              <a:rPr lang="en-US"/>
              <a:pPr/>
              <a:t>25</a:t>
            </a:fld>
            <a:endParaRPr lang="en-US"/>
          </a:p>
        </p:txBody>
      </p:sp>
      <p:sp>
        <p:nvSpPr>
          <p:cNvPr id="362498" name="Rectangle 2"/>
          <p:cNvSpPr>
            <a:spLocks noGrp="1" noChangeArrowheads="1"/>
          </p:cNvSpPr>
          <p:nvPr>
            <p:ph type="title"/>
          </p:nvPr>
        </p:nvSpPr>
        <p:spPr/>
        <p:txBody>
          <a:bodyPr/>
          <a:lstStyle/>
          <a:p>
            <a:r>
              <a:rPr lang="en-US"/>
              <a:t>TMJ</a:t>
            </a:r>
          </a:p>
        </p:txBody>
      </p:sp>
      <p:sp>
        <p:nvSpPr>
          <p:cNvPr id="362499" name="Rectangle 3"/>
          <p:cNvSpPr>
            <a:spLocks noGrp="1" noChangeArrowheads="1"/>
          </p:cNvSpPr>
          <p:nvPr>
            <p:ph type="body" idx="1"/>
          </p:nvPr>
        </p:nvSpPr>
        <p:spPr/>
        <p:txBody>
          <a:bodyPr/>
          <a:lstStyle/>
          <a:p>
            <a:r>
              <a:rPr lang="en-US"/>
              <a:t>The mandible articulates with the temporal bone to form the </a:t>
            </a:r>
            <a:r>
              <a:rPr lang="en-US" i="1"/>
              <a:t>temporomandibular joint</a:t>
            </a:r>
            <a:r>
              <a:rPr lang="en-US"/>
              <a:t> (Figure 7.4).</a:t>
            </a:r>
          </a:p>
          <a:p>
            <a:r>
              <a:rPr lang="en-US" i="1"/>
              <a:t>Temporomandibular joint (TMJ) syndrome</a:t>
            </a:r>
            <a:r>
              <a:rPr lang="en-US"/>
              <a:t> is dysfunction to varying degrees of the temporomandibular joint. Causes appear to be numerous and the treatment is similarly variable. </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FA241AAD-5011-4738-B89D-064F191DA334}" type="slidenum">
              <a:rPr lang="en-US"/>
              <a:pPr/>
              <a:t>26</a:t>
            </a:fld>
            <a:endParaRPr lang="en-US"/>
          </a:p>
        </p:txBody>
      </p:sp>
      <p:sp>
        <p:nvSpPr>
          <p:cNvPr id="422914" name="Rectangle 2"/>
          <p:cNvSpPr>
            <a:spLocks noGrp="1" noChangeArrowheads="1"/>
          </p:cNvSpPr>
          <p:nvPr>
            <p:ph type="title"/>
          </p:nvPr>
        </p:nvSpPr>
        <p:spPr>
          <a:xfrm>
            <a:off x="685800" y="-76200"/>
            <a:ext cx="7772400" cy="1143000"/>
          </a:xfrm>
        </p:spPr>
        <p:txBody>
          <a:bodyPr/>
          <a:lstStyle/>
          <a:p>
            <a:r>
              <a:rPr lang="en-US"/>
              <a:t>Palatine &amp; Vomer</a:t>
            </a:r>
          </a:p>
        </p:txBody>
      </p:sp>
      <p:sp>
        <p:nvSpPr>
          <p:cNvPr id="422915" name="Rectangle 3"/>
          <p:cNvSpPr>
            <a:spLocks noGrp="1" noChangeArrowheads="1"/>
          </p:cNvSpPr>
          <p:nvPr>
            <p:ph type="body" sz="half" idx="2"/>
          </p:nvPr>
        </p:nvSpPr>
        <p:spPr>
          <a:xfrm>
            <a:off x="762000" y="4114800"/>
            <a:ext cx="7772400" cy="2743200"/>
          </a:xfrm>
        </p:spPr>
        <p:txBody>
          <a:bodyPr/>
          <a:lstStyle/>
          <a:p>
            <a:r>
              <a:rPr lang="en-US"/>
              <a:t>Palatine </a:t>
            </a:r>
          </a:p>
          <a:p>
            <a:pPr lvl="1"/>
            <a:r>
              <a:rPr lang="en-US"/>
              <a:t>L-shaped : one end is back part of hard palate, other end is part of orbit (see previous picture)</a:t>
            </a:r>
          </a:p>
          <a:p>
            <a:r>
              <a:rPr lang="en-US"/>
              <a:t>Vomer</a:t>
            </a:r>
          </a:p>
          <a:p>
            <a:pPr lvl="1"/>
            <a:r>
              <a:rPr lang="en-US"/>
              <a:t>posterior part of nasal septum</a:t>
            </a:r>
            <a:endParaRPr lang="en-US" b="1"/>
          </a:p>
        </p:txBody>
      </p:sp>
      <p:pic>
        <p:nvPicPr>
          <p:cNvPr id="422916" name="Picture 4" descr="w0179-nc"/>
          <p:cNvPicPr>
            <a:picLocks noChangeAspect="1" noChangeArrowheads="1"/>
          </p:cNvPicPr>
          <p:nvPr/>
        </p:nvPicPr>
        <p:blipFill>
          <a:blip r:embed="rId2" cstate="print"/>
          <a:srcRect/>
          <a:stretch>
            <a:fillRect/>
          </a:stretch>
        </p:blipFill>
        <p:spPr bwMode="auto">
          <a:xfrm>
            <a:off x="381000" y="838200"/>
            <a:ext cx="8607425" cy="3362325"/>
          </a:xfrm>
          <a:prstGeom prst="rect">
            <a:avLst/>
          </a:prstGeom>
          <a:noFill/>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03B8CA1E-660D-46B3-8AAF-772DB6F1BF21}" type="slidenum">
              <a:rPr lang="en-US"/>
              <a:pPr/>
              <a:t>27</a:t>
            </a:fld>
            <a:endParaRPr lang="en-US"/>
          </a:p>
        </p:txBody>
      </p:sp>
      <p:sp>
        <p:nvSpPr>
          <p:cNvPr id="363522" name="Rectangle 2"/>
          <p:cNvSpPr>
            <a:spLocks noGrp="1" noChangeArrowheads="1"/>
          </p:cNvSpPr>
          <p:nvPr>
            <p:ph type="title"/>
          </p:nvPr>
        </p:nvSpPr>
        <p:spPr/>
        <p:txBody>
          <a:bodyPr/>
          <a:lstStyle/>
          <a:p>
            <a:r>
              <a:rPr lang="en-US"/>
              <a:t>Nasal</a:t>
            </a:r>
            <a:r>
              <a:rPr lang="en-US" b="1"/>
              <a:t> </a:t>
            </a:r>
            <a:r>
              <a:rPr lang="en-US"/>
              <a:t>Septum</a:t>
            </a:r>
          </a:p>
        </p:txBody>
      </p:sp>
      <p:sp>
        <p:nvSpPr>
          <p:cNvPr id="363523" name="Rectangle 3"/>
          <p:cNvSpPr>
            <a:spLocks noGrp="1" noChangeArrowheads="1"/>
          </p:cNvSpPr>
          <p:nvPr>
            <p:ph type="body" idx="1"/>
          </p:nvPr>
        </p:nvSpPr>
        <p:spPr/>
        <p:txBody>
          <a:bodyPr/>
          <a:lstStyle/>
          <a:p>
            <a:r>
              <a:rPr lang="en-US"/>
              <a:t>The </a:t>
            </a:r>
            <a:r>
              <a:rPr lang="en-US" i="1"/>
              <a:t>nasal septum</a:t>
            </a:r>
            <a:r>
              <a:rPr lang="en-US"/>
              <a:t> is a vertical partition that divides the nasal cavity into right and left sides (Figure 7.11).</a:t>
            </a:r>
          </a:p>
          <a:p>
            <a:r>
              <a:rPr lang="en-US"/>
              <a:t>A deviated</a:t>
            </a:r>
            <a:r>
              <a:rPr lang="en-US" i="1"/>
              <a:t> nasal septum</a:t>
            </a:r>
            <a:r>
              <a:rPr lang="en-US"/>
              <a:t> is a lateral deflection of the septum from the midline, usually resulting from improper fusion of septal bones and cartilage.</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11D2774C-C8CD-469A-AAA5-C5E2ED790A68}" type="slidenum">
              <a:rPr lang="en-US"/>
              <a:pPr/>
              <a:t>28</a:t>
            </a:fld>
            <a:endParaRPr lang="en-US"/>
          </a:p>
        </p:txBody>
      </p:sp>
      <p:sp>
        <p:nvSpPr>
          <p:cNvPr id="420866" name="Rectangle 2"/>
          <p:cNvSpPr>
            <a:spLocks noGrp="1" noChangeArrowheads="1"/>
          </p:cNvSpPr>
          <p:nvPr>
            <p:ph type="title"/>
          </p:nvPr>
        </p:nvSpPr>
        <p:spPr>
          <a:xfrm>
            <a:off x="685800" y="-76200"/>
            <a:ext cx="7772400" cy="1143000"/>
          </a:xfrm>
        </p:spPr>
        <p:txBody>
          <a:bodyPr/>
          <a:lstStyle/>
          <a:p>
            <a:r>
              <a:rPr lang="en-US"/>
              <a:t>Nasal Septum</a:t>
            </a:r>
          </a:p>
        </p:txBody>
      </p:sp>
      <p:sp>
        <p:nvSpPr>
          <p:cNvPr id="420867" name="Rectangle 3"/>
          <p:cNvSpPr>
            <a:spLocks noGrp="1" noChangeArrowheads="1"/>
          </p:cNvSpPr>
          <p:nvPr>
            <p:ph type="body" sz="half" idx="2"/>
          </p:nvPr>
        </p:nvSpPr>
        <p:spPr>
          <a:xfrm>
            <a:off x="228600" y="4191000"/>
            <a:ext cx="8686800" cy="2420938"/>
          </a:xfrm>
        </p:spPr>
        <p:txBody>
          <a:bodyPr/>
          <a:lstStyle/>
          <a:p>
            <a:r>
              <a:rPr lang="en-US"/>
              <a:t>Divides nasal cavity into left and right sides</a:t>
            </a:r>
          </a:p>
          <a:p>
            <a:r>
              <a:rPr lang="en-US"/>
              <a:t>Formed by vomer, perpendicular plate of ethmoid and septal cartilage</a:t>
            </a:r>
          </a:p>
          <a:p>
            <a:r>
              <a:rPr lang="en-US"/>
              <a:t>Deviated septum does not line in the midline</a:t>
            </a:r>
          </a:p>
          <a:p>
            <a:pPr lvl="1"/>
            <a:r>
              <a:rPr lang="en-US"/>
              <a:t>developmental abnormality or trauma</a:t>
            </a:r>
          </a:p>
        </p:txBody>
      </p:sp>
      <p:pic>
        <p:nvPicPr>
          <p:cNvPr id="420868" name="Picture 4" descr="w0179-nc"/>
          <p:cNvPicPr>
            <a:picLocks noChangeAspect="1" noChangeArrowheads="1"/>
          </p:cNvPicPr>
          <p:nvPr/>
        </p:nvPicPr>
        <p:blipFill>
          <a:blip r:embed="rId2" cstate="print"/>
          <a:srcRect/>
          <a:stretch>
            <a:fillRect/>
          </a:stretch>
        </p:blipFill>
        <p:spPr bwMode="auto">
          <a:xfrm>
            <a:off x="533400" y="914400"/>
            <a:ext cx="8077200" cy="3152775"/>
          </a:xfrm>
          <a:prstGeom prst="rect">
            <a:avLst/>
          </a:prstGeom>
          <a:noFill/>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C5DAC057-4B45-4C91-A90E-4BE3C757EA1E}" type="slidenum">
              <a:rPr lang="en-US"/>
              <a:pPr/>
              <a:t>29</a:t>
            </a:fld>
            <a:endParaRPr lang="en-US"/>
          </a:p>
        </p:txBody>
      </p:sp>
      <p:sp>
        <p:nvSpPr>
          <p:cNvPr id="364546" name="Rectangle 2"/>
          <p:cNvSpPr>
            <a:spLocks noGrp="1" noChangeArrowheads="1"/>
          </p:cNvSpPr>
          <p:nvPr>
            <p:ph type="title"/>
          </p:nvPr>
        </p:nvSpPr>
        <p:spPr/>
        <p:txBody>
          <a:bodyPr/>
          <a:lstStyle/>
          <a:p>
            <a:r>
              <a:rPr lang="en-US"/>
              <a:t>The </a:t>
            </a:r>
            <a:r>
              <a:rPr lang="en-US" i="1"/>
              <a:t>orbits</a:t>
            </a:r>
            <a:r>
              <a:rPr lang="en-US"/>
              <a:t> (eye sockets) </a:t>
            </a:r>
          </a:p>
        </p:txBody>
      </p:sp>
      <p:sp>
        <p:nvSpPr>
          <p:cNvPr id="364547" name="Rectangle 3"/>
          <p:cNvSpPr>
            <a:spLocks noGrp="1" noChangeArrowheads="1"/>
          </p:cNvSpPr>
          <p:nvPr>
            <p:ph type="body" idx="1"/>
          </p:nvPr>
        </p:nvSpPr>
        <p:spPr/>
        <p:txBody>
          <a:bodyPr/>
          <a:lstStyle/>
          <a:p>
            <a:r>
              <a:rPr lang="en-US"/>
              <a:t>The orbits contain the eyeballs and associated structures and are formed by seven bones of the skull (Figure 7.12).</a:t>
            </a:r>
          </a:p>
          <a:p>
            <a:r>
              <a:rPr lang="en-US"/>
              <a:t>Five important foramina are associated with each orbit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Principles of Human Anatomy and Physiology, 11e</a:t>
            </a:r>
          </a:p>
        </p:txBody>
      </p:sp>
      <p:sp>
        <p:nvSpPr>
          <p:cNvPr id="6" name="Slide Number Placeholder 4"/>
          <p:cNvSpPr>
            <a:spLocks noGrp="1"/>
          </p:cNvSpPr>
          <p:nvPr>
            <p:ph type="sldNum" sz="quarter" idx="11"/>
          </p:nvPr>
        </p:nvSpPr>
        <p:spPr/>
        <p:txBody>
          <a:bodyPr/>
          <a:lstStyle/>
          <a:p>
            <a:fld id="{A471BBDE-CE54-4124-B7BC-9E1CD6894494}" type="slidenum">
              <a:rPr lang="en-US"/>
              <a:pPr/>
              <a:t>3</a:t>
            </a:fld>
            <a:endParaRPr lang="en-US"/>
          </a:p>
        </p:txBody>
      </p:sp>
      <p:sp>
        <p:nvSpPr>
          <p:cNvPr id="386050" name="Rectangle 2"/>
          <p:cNvSpPr>
            <a:spLocks noGrp="1" noChangeArrowheads="1"/>
          </p:cNvSpPr>
          <p:nvPr>
            <p:ph type="title"/>
          </p:nvPr>
        </p:nvSpPr>
        <p:spPr>
          <a:xfrm>
            <a:off x="152400" y="152400"/>
            <a:ext cx="8991600" cy="1143000"/>
          </a:xfrm>
        </p:spPr>
        <p:txBody>
          <a:bodyPr/>
          <a:lstStyle/>
          <a:p>
            <a:r>
              <a:rPr lang="en-US" sz="3200"/>
              <a:t>Chapter 7</a:t>
            </a:r>
            <a:br>
              <a:rPr lang="en-US" sz="3200"/>
            </a:br>
            <a:r>
              <a:rPr lang="en-US" sz="3200"/>
              <a:t>The Skeletal System:</a:t>
            </a:r>
            <a:r>
              <a:rPr lang="en-US"/>
              <a:t>The Axial Skeleton</a:t>
            </a:r>
          </a:p>
        </p:txBody>
      </p:sp>
      <p:sp>
        <p:nvSpPr>
          <p:cNvPr id="386051" name="Rectangle 3"/>
          <p:cNvSpPr>
            <a:spLocks noGrp="1" noChangeArrowheads="1"/>
          </p:cNvSpPr>
          <p:nvPr>
            <p:ph type="body" idx="1"/>
          </p:nvPr>
        </p:nvSpPr>
        <p:spPr>
          <a:xfrm>
            <a:off x="304800" y="1828800"/>
            <a:ext cx="4724400" cy="4114800"/>
          </a:xfrm>
        </p:spPr>
        <p:txBody>
          <a:bodyPr/>
          <a:lstStyle/>
          <a:p>
            <a:r>
              <a:rPr lang="en-US"/>
              <a:t>Axial Skeleton</a:t>
            </a:r>
          </a:p>
          <a:p>
            <a:pPr lvl="1"/>
            <a:r>
              <a:rPr lang="en-US"/>
              <a:t>80 bones</a:t>
            </a:r>
          </a:p>
          <a:p>
            <a:pPr lvl="1"/>
            <a:r>
              <a:rPr lang="en-US"/>
              <a:t>lie along longitudinal axis</a:t>
            </a:r>
          </a:p>
          <a:p>
            <a:pPr lvl="1"/>
            <a:r>
              <a:rPr lang="en-US"/>
              <a:t>skull, hyoid, vertebrae, ribs, sternum, ear ossicles</a:t>
            </a:r>
          </a:p>
          <a:p>
            <a:r>
              <a:rPr lang="en-US"/>
              <a:t>Appendicular Skeleton</a:t>
            </a:r>
          </a:p>
          <a:p>
            <a:pPr lvl="1"/>
            <a:r>
              <a:rPr lang="en-US"/>
              <a:t>126 bones</a:t>
            </a:r>
          </a:p>
          <a:p>
            <a:pPr lvl="1"/>
            <a:r>
              <a:rPr lang="en-US"/>
              <a:t>upper &amp; lower limbs and pelvic &amp; pectoral girdles</a:t>
            </a:r>
          </a:p>
        </p:txBody>
      </p:sp>
      <p:pic>
        <p:nvPicPr>
          <p:cNvPr id="386052" name="Picture 4" descr="w0168-nc"/>
          <p:cNvPicPr>
            <a:picLocks noChangeAspect="1" noChangeArrowheads="1"/>
          </p:cNvPicPr>
          <p:nvPr/>
        </p:nvPicPr>
        <p:blipFill>
          <a:blip r:embed="rId2" cstate="print"/>
          <a:srcRect/>
          <a:stretch>
            <a:fillRect/>
          </a:stretch>
        </p:blipFill>
        <p:spPr bwMode="auto">
          <a:xfrm>
            <a:off x="4819650" y="1371600"/>
            <a:ext cx="4248150" cy="5029200"/>
          </a:xfrm>
          <a:prstGeom prst="rect">
            <a:avLst/>
          </a:prstGeom>
          <a:noFill/>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F4AA60C6-63F6-4B7D-B687-0E132CBCEBB7}" type="slidenum">
              <a:rPr lang="en-US"/>
              <a:pPr/>
              <a:t>30</a:t>
            </a:fld>
            <a:endParaRPr lang="en-US"/>
          </a:p>
        </p:txBody>
      </p:sp>
      <p:sp>
        <p:nvSpPr>
          <p:cNvPr id="421890" name="Rectangle 2"/>
          <p:cNvSpPr>
            <a:spLocks noGrp="1" noChangeArrowheads="1"/>
          </p:cNvSpPr>
          <p:nvPr>
            <p:ph type="title"/>
          </p:nvPr>
        </p:nvSpPr>
        <p:spPr>
          <a:xfrm>
            <a:off x="685800" y="-228600"/>
            <a:ext cx="7772400" cy="1143000"/>
          </a:xfrm>
        </p:spPr>
        <p:txBody>
          <a:bodyPr/>
          <a:lstStyle/>
          <a:p>
            <a:r>
              <a:rPr lang="en-US"/>
              <a:t>Bones of the Orbit</a:t>
            </a:r>
          </a:p>
        </p:txBody>
      </p:sp>
      <p:sp>
        <p:nvSpPr>
          <p:cNvPr id="421891" name="Rectangle 3"/>
          <p:cNvSpPr>
            <a:spLocks noGrp="1" noChangeArrowheads="1"/>
          </p:cNvSpPr>
          <p:nvPr>
            <p:ph type="body" sz="half" idx="2"/>
          </p:nvPr>
        </p:nvSpPr>
        <p:spPr>
          <a:xfrm>
            <a:off x="0" y="4648200"/>
            <a:ext cx="9448800" cy="1752600"/>
          </a:xfrm>
        </p:spPr>
        <p:txBody>
          <a:bodyPr/>
          <a:lstStyle/>
          <a:p>
            <a:pPr lvl="1">
              <a:lnSpc>
                <a:spcPct val="80000"/>
              </a:lnSpc>
            </a:pPr>
            <a:r>
              <a:rPr lang="en-US"/>
              <a:t>Roof is frontal and sphenoid</a:t>
            </a:r>
          </a:p>
          <a:p>
            <a:pPr lvl="1">
              <a:lnSpc>
                <a:spcPct val="80000"/>
              </a:lnSpc>
            </a:pPr>
            <a:r>
              <a:rPr lang="en-US"/>
              <a:t>Lateral wall is zygomatic and sphenoid</a:t>
            </a:r>
          </a:p>
          <a:p>
            <a:pPr lvl="1">
              <a:lnSpc>
                <a:spcPct val="80000"/>
              </a:lnSpc>
            </a:pPr>
            <a:r>
              <a:rPr lang="en-US"/>
              <a:t>Floor is maxilla, zygomatic and sphenoid</a:t>
            </a:r>
          </a:p>
          <a:p>
            <a:pPr lvl="1">
              <a:lnSpc>
                <a:spcPct val="80000"/>
              </a:lnSpc>
            </a:pPr>
            <a:r>
              <a:rPr lang="en-US"/>
              <a:t>Medial wall is maxilla, lacrimal, ethmoid and sphenoid</a:t>
            </a:r>
          </a:p>
          <a:p>
            <a:pPr lvl="1">
              <a:lnSpc>
                <a:spcPct val="80000"/>
              </a:lnSpc>
            </a:pPr>
            <a:r>
              <a:rPr lang="en-US"/>
              <a:t>Orbital fissures and optic foramen</a:t>
            </a:r>
          </a:p>
        </p:txBody>
      </p:sp>
      <p:pic>
        <p:nvPicPr>
          <p:cNvPr id="421892" name="Picture 4" descr="w0180-nc"/>
          <p:cNvPicPr>
            <a:picLocks noChangeAspect="1" noChangeArrowheads="1"/>
          </p:cNvPicPr>
          <p:nvPr/>
        </p:nvPicPr>
        <p:blipFill>
          <a:blip r:embed="rId2" cstate="print"/>
          <a:srcRect/>
          <a:stretch>
            <a:fillRect/>
          </a:stretch>
        </p:blipFill>
        <p:spPr bwMode="auto">
          <a:xfrm>
            <a:off x="304800" y="546100"/>
            <a:ext cx="8686800" cy="4000500"/>
          </a:xfrm>
          <a:prstGeom prst="rect">
            <a:avLst/>
          </a:prstGeom>
          <a:noFill/>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Principles of Human Anatomy and Physiology, 11e</a:t>
            </a:r>
          </a:p>
        </p:txBody>
      </p:sp>
      <p:sp>
        <p:nvSpPr>
          <p:cNvPr id="6" name="Slide Number Placeholder 4"/>
          <p:cNvSpPr>
            <a:spLocks noGrp="1"/>
          </p:cNvSpPr>
          <p:nvPr>
            <p:ph type="sldNum" sz="quarter" idx="11"/>
          </p:nvPr>
        </p:nvSpPr>
        <p:spPr/>
        <p:txBody>
          <a:bodyPr/>
          <a:lstStyle/>
          <a:p>
            <a:fld id="{88BD6BB3-1E79-4BB4-B608-09D5BB9B2C1A}" type="slidenum">
              <a:rPr lang="en-US"/>
              <a:pPr/>
              <a:t>31</a:t>
            </a:fld>
            <a:endParaRPr lang="en-US"/>
          </a:p>
        </p:txBody>
      </p:sp>
      <p:sp>
        <p:nvSpPr>
          <p:cNvPr id="402434" name="Rectangle 2"/>
          <p:cNvSpPr>
            <a:spLocks noGrp="1" noChangeArrowheads="1"/>
          </p:cNvSpPr>
          <p:nvPr>
            <p:ph type="title"/>
          </p:nvPr>
        </p:nvSpPr>
        <p:spPr/>
        <p:txBody>
          <a:bodyPr/>
          <a:lstStyle/>
          <a:p>
            <a:r>
              <a:rPr lang="en-US"/>
              <a:t>Foramina of the Skull</a:t>
            </a:r>
          </a:p>
        </p:txBody>
      </p:sp>
      <p:sp>
        <p:nvSpPr>
          <p:cNvPr id="402435" name="Rectangle 3"/>
          <p:cNvSpPr>
            <a:spLocks noGrp="1" noChangeArrowheads="1"/>
          </p:cNvSpPr>
          <p:nvPr>
            <p:ph type="body" idx="1"/>
          </p:nvPr>
        </p:nvSpPr>
        <p:spPr>
          <a:xfrm>
            <a:off x="381000" y="1981200"/>
            <a:ext cx="8534400" cy="4114800"/>
          </a:xfrm>
        </p:spPr>
        <p:txBody>
          <a:bodyPr/>
          <a:lstStyle/>
          <a:p>
            <a:r>
              <a:rPr lang="en-US"/>
              <a:t>Table 7.4 describes major openings of skull</a:t>
            </a:r>
          </a:p>
          <a:p>
            <a:r>
              <a:rPr lang="en-US"/>
              <a:t>In which bone would you find the following and what is their function?</a:t>
            </a:r>
          </a:p>
          <a:p>
            <a:pPr lvl="1"/>
            <a:r>
              <a:rPr lang="en-US"/>
              <a:t>foramen magnum</a:t>
            </a:r>
          </a:p>
          <a:p>
            <a:pPr lvl="1"/>
            <a:r>
              <a:rPr lang="en-US"/>
              <a:t>optic foramen</a:t>
            </a:r>
          </a:p>
          <a:p>
            <a:pPr lvl="1"/>
            <a:r>
              <a:rPr lang="en-US"/>
              <a:t>mandibular foramen</a:t>
            </a:r>
          </a:p>
          <a:p>
            <a:pPr lvl="1"/>
            <a:r>
              <a:rPr lang="en-US"/>
              <a:t>carotid canal</a:t>
            </a:r>
          </a:p>
          <a:p>
            <a:pPr lvl="1"/>
            <a:r>
              <a:rPr lang="en-US"/>
              <a:t>stylomastoid foramen</a:t>
            </a:r>
          </a:p>
          <a:p>
            <a:endParaRPr lang="en-US"/>
          </a:p>
        </p:txBody>
      </p:sp>
      <p:pic>
        <p:nvPicPr>
          <p:cNvPr id="402436" name="Picture 4" descr="w0174-nc"/>
          <p:cNvPicPr>
            <a:picLocks noChangeAspect="1" noChangeArrowheads="1"/>
          </p:cNvPicPr>
          <p:nvPr/>
        </p:nvPicPr>
        <p:blipFill>
          <a:blip r:embed="rId2" cstate="print"/>
          <a:srcRect l="22537" t="7318" r="21344" b="5927"/>
          <a:stretch>
            <a:fillRect/>
          </a:stretch>
        </p:blipFill>
        <p:spPr bwMode="auto">
          <a:xfrm>
            <a:off x="5106988" y="3124200"/>
            <a:ext cx="2817812" cy="3657600"/>
          </a:xfrm>
          <a:prstGeom prst="rect">
            <a:avLst/>
          </a:prstGeom>
          <a:noFill/>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8C558AB0-95CF-4F06-9945-3DA4788F98D4}" type="slidenum">
              <a:rPr lang="en-US"/>
              <a:pPr/>
              <a:t>32</a:t>
            </a:fld>
            <a:endParaRPr lang="en-US"/>
          </a:p>
        </p:txBody>
      </p:sp>
      <p:sp>
        <p:nvSpPr>
          <p:cNvPr id="366594" name="Rectangle 2"/>
          <p:cNvSpPr>
            <a:spLocks noGrp="1" noChangeArrowheads="1"/>
          </p:cNvSpPr>
          <p:nvPr>
            <p:ph type="title"/>
          </p:nvPr>
        </p:nvSpPr>
        <p:spPr/>
        <p:txBody>
          <a:bodyPr/>
          <a:lstStyle/>
          <a:p>
            <a:r>
              <a:rPr lang="en-US"/>
              <a:t>Unique Features of the Skull</a:t>
            </a:r>
          </a:p>
        </p:txBody>
      </p:sp>
      <p:sp>
        <p:nvSpPr>
          <p:cNvPr id="366595" name="Rectangle 3"/>
          <p:cNvSpPr>
            <a:spLocks noGrp="1" noChangeArrowheads="1"/>
          </p:cNvSpPr>
          <p:nvPr>
            <p:ph type="body" idx="1"/>
          </p:nvPr>
        </p:nvSpPr>
        <p:spPr/>
        <p:txBody>
          <a:bodyPr/>
          <a:lstStyle/>
          <a:p>
            <a:endParaRPr lang="en-US"/>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16075768-5EB7-4DE4-B414-C222ECDDAF82}" type="slidenum">
              <a:rPr lang="en-US"/>
              <a:pPr/>
              <a:t>33</a:t>
            </a:fld>
            <a:endParaRPr lang="en-US"/>
          </a:p>
        </p:txBody>
      </p:sp>
      <p:sp>
        <p:nvSpPr>
          <p:cNvPr id="367618" name="Rectangle 2"/>
          <p:cNvSpPr>
            <a:spLocks noGrp="1" noChangeArrowheads="1"/>
          </p:cNvSpPr>
          <p:nvPr>
            <p:ph type="title"/>
          </p:nvPr>
        </p:nvSpPr>
        <p:spPr/>
        <p:txBody>
          <a:bodyPr/>
          <a:lstStyle/>
          <a:p>
            <a:r>
              <a:rPr lang="en-US"/>
              <a:t>Sutures</a:t>
            </a:r>
          </a:p>
        </p:txBody>
      </p:sp>
      <p:sp>
        <p:nvSpPr>
          <p:cNvPr id="367619" name="Rectangle 3"/>
          <p:cNvSpPr>
            <a:spLocks noGrp="1" noChangeArrowheads="1"/>
          </p:cNvSpPr>
          <p:nvPr>
            <p:ph type="body" idx="1"/>
          </p:nvPr>
        </p:nvSpPr>
        <p:spPr/>
        <p:txBody>
          <a:bodyPr/>
          <a:lstStyle/>
          <a:p>
            <a:r>
              <a:rPr lang="en-US" i="1"/>
              <a:t>Sutures</a:t>
            </a:r>
            <a:r>
              <a:rPr lang="en-US"/>
              <a:t> are immovable joints found only between skull bones and hold skull bones together.</a:t>
            </a:r>
          </a:p>
          <a:p>
            <a:r>
              <a:rPr lang="en-US"/>
              <a:t>Sutures include the </a:t>
            </a:r>
            <a:r>
              <a:rPr lang="en-US" i="1"/>
              <a:t>coronal</a:t>
            </a:r>
            <a:r>
              <a:rPr lang="en-US"/>
              <a:t>, </a:t>
            </a:r>
            <a:r>
              <a:rPr lang="en-US" i="1"/>
              <a:t>sagittal</a:t>
            </a:r>
            <a:r>
              <a:rPr lang="en-US"/>
              <a:t>, </a:t>
            </a:r>
            <a:r>
              <a:rPr lang="en-US" i="1"/>
              <a:t>lamboidal</a:t>
            </a:r>
            <a:r>
              <a:rPr lang="en-US"/>
              <a:t>,and s</a:t>
            </a:r>
            <a:r>
              <a:rPr lang="en-US" i="1"/>
              <a:t>quamous</a:t>
            </a:r>
            <a:r>
              <a:rPr lang="en-US"/>
              <a:t> sutures, among others (Figures 7.4, 7.6).</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8349C610-BA1F-4F8D-AECE-AD5F547F4D92}" type="slidenum">
              <a:rPr lang="en-US"/>
              <a:pPr/>
              <a:t>34</a:t>
            </a:fld>
            <a:endParaRPr lang="en-US"/>
          </a:p>
        </p:txBody>
      </p:sp>
      <p:sp>
        <p:nvSpPr>
          <p:cNvPr id="397314" name="Rectangle 2"/>
          <p:cNvSpPr>
            <a:spLocks noGrp="1" noChangeArrowheads="1"/>
          </p:cNvSpPr>
          <p:nvPr>
            <p:ph type="title"/>
          </p:nvPr>
        </p:nvSpPr>
        <p:spPr>
          <a:xfrm>
            <a:off x="0" y="76200"/>
            <a:ext cx="9525000" cy="762000"/>
          </a:xfrm>
        </p:spPr>
        <p:txBody>
          <a:bodyPr/>
          <a:lstStyle/>
          <a:p>
            <a:r>
              <a:rPr lang="en-US"/>
              <a:t>Sutures</a:t>
            </a:r>
          </a:p>
        </p:txBody>
      </p:sp>
      <p:sp>
        <p:nvSpPr>
          <p:cNvPr id="397315" name="Rectangle 3"/>
          <p:cNvSpPr>
            <a:spLocks noGrp="1" noChangeArrowheads="1"/>
          </p:cNvSpPr>
          <p:nvPr>
            <p:ph type="body" sz="half" idx="2"/>
          </p:nvPr>
        </p:nvSpPr>
        <p:spPr>
          <a:xfrm>
            <a:off x="457200" y="5562600"/>
            <a:ext cx="8686800" cy="1295400"/>
          </a:xfrm>
        </p:spPr>
        <p:txBody>
          <a:bodyPr/>
          <a:lstStyle/>
          <a:p>
            <a:pPr>
              <a:lnSpc>
                <a:spcPct val="70000"/>
              </a:lnSpc>
            </a:pPr>
            <a:r>
              <a:rPr lang="en-US"/>
              <a:t>Lamboid suture unites parietal and occipital</a:t>
            </a:r>
          </a:p>
          <a:p>
            <a:pPr>
              <a:lnSpc>
                <a:spcPct val="70000"/>
              </a:lnSpc>
            </a:pPr>
            <a:r>
              <a:rPr lang="en-US"/>
              <a:t>Sagittal suture unites 2 parietal bones</a:t>
            </a:r>
          </a:p>
        </p:txBody>
      </p:sp>
      <p:pic>
        <p:nvPicPr>
          <p:cNvPr id="397316" name="Picture 4" descr="w0173-nc"/>
          <p:cNvPicPr>
            <a:picLocks noChangeAspect="1" noChangeArrowheads="1"/>
          </p:cNvPicPr>
          <p:nvPr/>
        </p:nvPicPr>
        <p:blipFill>
          <a:blip r:embed="rId2" cstate="print"/>
          <a:srcRect/>
          <a:stretch>
            <a:fillRect/>
          </a:stretch>
        </p:blipFill>
        <p:spPr bwMode="auto">
          <a:xfrm>
            <a:off x="1981200" y="685800"/>
            <a:ext cx="4876800" cy="4424363"/>
          </a:xfrm>
          <a:prstGeom prst="rect">
            <a:avLst/>
          </a:prstGeom>
          <a:noFill/>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62CB2C8F-4FAA-4586-A594-8A20462E1D7E}" type="slidenum">
              <a:rPr lang="en-US"/>
              <a:pPr/>
              <a:t>35</a:t>
            </a:fld>
            <a:endParaRPr lang="en-US"/>
          </a:p>
        </p:txBody>
      </p:sp>
      <p:sp>
        <p:nvSpPr>
          <p:cNvPr id="398338" name="Rectangle 2"/>
          <p:cNvSpPr>
            <a:spLocks noGrp="1" noChangeArrowheads="1"/>
          </p:cNvSpPr>
          <p:nvPr>
            <p:ph type="title"/>
          </p:nvPr>
        </p:nvSpPr>
        <p:spPr>
          <a:xfrm>
            <a:off x="685800" y="0"/>
            <a:ext cx="7772400" cy="838200"/>
          </a:xfrm>
        </p:spPr>
        <p:txBody>
          <a:bodyPr/>
          <a:lstStyle/>
          <a:p>
            <a:r>
              <a:rPr lang="en-US"/>
              <a:t>Sutures</a:t>
            </a:r>
          </a:p>
        </p:txBody>
      </p:sp>
      <p:sp>
        <p:nvSpPr>
          <p:cNvPr id="398339" name="Rectangle 3"/>
          <p:cNvSpPr>
            <a:spLocks noGrp="1" noChangeArrowheads="1"/>
          </p:cNvSpPr>
          <p:nvPr>
            <p:ph type="body" sz="half" idx="2"/>
          </p:nvPr>
        </p:nvSpPr>
        <p:spPr>
          <a:xfrm>
            <a:off x="0" y="5638800"/>
            <a:ext cx="9144000" cy="1219200"/>
          </a:xfrm>
        </p:spPr>
        <p:txBody>
          <a:bodyPr/>
          <a:lstStyle/>
          <a:p>
            <a:pPr>
              <a:lnSpc>
                <a:spcPct val="80000"/>
              </a:lnSpc>
            </a:pPr>
            <a:r>
              <a:rPr lang="en-US"/>
              <a:t>Coronal suture unites frontal and both parietal bones</a:t>
            </a:r>
          </a:p>
          <a:p>
            <a:pPr>
              <a:lnSpc>
                <a:spcPct val="80000"/>
              </a:lnSpc>
            </a:pPr>
            <a:r>
              <a:rPr lang="en-US"/>
              <a:t>Squamous suture unites parietal and temporal bones</a:t>
            </a:r>
          </a:p>
        </p:txBody>
      </p:sp>
      <p:pic>
        <p:nvPicPr>
          <p:cNvPr id="398340" name="Picture 4" descr="w0171-nc"/>
          <p:cNvPicPr>
            <a:picLocks noChangeAspect="1" noChangeArrowheads="1"/>
          </p:cNvPicPr>
          <p:nvPr/>
        </p:nvPicPr>
        <p:blipFill>
          <a:blip r:embed="rId2" cstate="print"/>
          <a:srcRect/>
          <a:stretch>
            <a:fillRect/>
          </a:stretch>
        </p:blipFill>
        <p:spPr bwMode="auto">
          <a:xfrm>
            <a:off x="1411288" y="762000"/>
            <a:ext cx="5675312" cy="4367213"/>
          </a:xfrm>
          <a:prstGeom prst="rect">
            <a:avLst/>
          </a:prstGeom>
          <a:noFill/>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9040F22C-7A37-433F-A425-AFD353A837A0}" type="slidenum">
              <a:rPr lang="en-US"/>
              <a:pPr/>
              <a:t>36</a:t>
            </a:fld>
            <a:endParaRPr lang="en-US"/>
          </a:p>
        </p:txBody>
      </p:sp>
      <p:sp>
        <p:nvSpPr>
          <p:cNvPr id="368642" name="Rectangle 2"/>
          <p:cNvSpPr>
            <a:spLocks noGrp="1" noChangeArrowheads="1"/>
          </p:cNvSpPr>
          <p:nvPr>
            <p:ph type="title"/>
          </p:nvPr>
        </p:nvSpPr>
        <p:spPr/>
        <p:txBody>
          <a:bodyPr/>
          <a:lstStyle/>
          <a:p>
            <a:r>
              <a:rPr lang="en-US"/>
              <a:t>Paranasal Sinuses</a:t>
            </a:r>
          </a:p>
        </p:txBody>
      </p:sp>
      <p:sp>
        <p:nvSpPr>
          <p:cNvPr id="368643" name="Rectangle 3"/>
          <p:cNvSpPr>
            <a:spLocks noGrp="1" noChangeArrowheads="1"/>
          </p:cNvSpPr>
          <p:nvPr>
            <p:ph type="body" idx="1"/>
          </p:nvPr>
        </p:nvSpPr>
        <p:spPr/>
        <p:txBody>
          <a:bodyPr/>
          <a:lstStyle/>
          <a:p>
            <a:r>
              <a:rPr lang="en-US" i="1"/>
              <a:t>Paranasal sinuses</a:t>
            </a:r>
            <a:r>
              <a:rPr lang="en-US"/>
              <a:t> are cavities in bones of the skull that communicate with the nasal cavity.</a:t>
            </a:r>
          </a:p>
          <a:p>
            <a:pPr lvl="1"/>
            <a:r>
              <a:rPr lang="en-US"/>
              <a:t>They are lined by mucous membranes and also serve to lighten the skull and serve as resonating chambers for speech.</a:t>
            </a:r>
          </a:p>
          <a:p>
            <a:pPr lvl="1"/>
            <a:r>
              <a:rPr lang="en-US"/>
              <a:t>Cranial bones containing the sinuses are the frontal, sphenoid, ethmoid, and maxillae.</a:t>
            </a:r>
          </a:p>
          <a:p>
            <a:pPr lvl="1"/>
            <a:r>
              <a:rPr lang="en-US" i="1"/>
              <a:t>Sinusitis </a:t>
            </a:r>
            <a:r>
              <a:rPr lang="en-US"/>
              <a:t>occurs when membranes of the paranasal sinuses become inflamed due to infection or allergy. </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2F2AE16C-7D6F-4574-B6D9-783EE86E1A9F}" type="slidenum">
              <a:rPr lang="en-US"/>
              <a:pPr/>
              <a:t>37</a:t>
            </a:fld>
            <a:endParaRPr lang="en-US"/>
          </a:p>
        </p:txBody>
      </p:sp>
      <p:sp>
        <p:nvSpPr>
          <p:cNvPr id="399362" name="Rectangle 2"/>
          <p:cNvSpPr>
            <a:spLocks noGrp="1" noChangeArrowheads="1"/>
          </p:cNvSpPr>
          <p:nvPr>
            <p:ph type="title"/>
          </p:nvPr>
        </p:nvSpPr>
        <p:spPr>
          <a:xfrm>
            <a:off x="685800" y="-76200"/>
            <a:ext cx="7772400" cy="1143000"/>
          </a:xfrm>
        </p:spPr>
        <p:txBody>
          <a:bodyPr/>
          <a:lstStyle/>
          <a:p>
            <a:r>
              <a:rPr lang="en-US"/>
              <a:t>Paranasal Sinuses</a:t>
            </a:r>
          </a:p>
        </p:txBody>
      </p:sp>
      <p:sp>
        <p:nvSpPr>
          <p:cNvPr id="399363" name="Rectangle 3"/>
          <p:cNvSpPr>
            <a:spLocks noGrp="1" noChangeArrowheads="1"/>
          </p:cNvSpPr>
          <p:nvPr>
            <p:ph type="body" sz="half" idx="2"/>
          </p:nvPr>
        </p:nvSpPr>
        <p:spPr>
          <a:xfrm>
            <a:off x="228600" y="4800600"/>
            <a:ext cx="8915400" cy="1600200"/>
          </a:xfrm>
        </p:spPr>
        <p:txBody>
          <a:bodyPr/>
          <a:lstStyle/>
          <a:p>
            <a:pPr>
              <a:lnSpc>
                <a:spcPct val="80000"/>
              </a:lnSpc>
            </a:pPr>
            <a:r>
              <a:rPr lang="en-US"/>
              <a:t>Paired cavities in ethmoid, sphenoid, frontal and maxillary</a:t>
            </a:r>
          </a:p>
          <a:p>
            <a:pPr>
              <a:lnSpc>
                <a:spcPct val="80000"/>
              </a:lnSpc>
            </a:pPr>
            <a:r>
              <a:rPr lang="en-US"/>
              <a:t>Lined with mucous membranes and open into nasal cavity</a:t>
            </a:r>
          </a:p>
          <a:p>
            <a:pPr>
              <a:lnSpc>
                <a:spcPct val="80000"/>
              </a:lnSpc>
            </a:pPr>
            <a:r>
              <a:rPr lang="en-US"/>
              <a:t>Resonating chambers for voice, lighten the skull</a:t>
            </a:r>
          </a:p>
          <a:p>
            <a:pPr>
              <a:lnSpc>
                <a:spcPct val="80000"/>
              </a:lnSpc>
            </a:pPr>
            <a:r>
              <a:rPr lang="en-US"/>
              <a:t>Sinusitis is inflammation of the membrane (allergy)</a:t>
            </a:r>
          </a:p>
        </p:txBody>
      </p:sp>
      <p:pic>
        <p:nvPicPr>
          <p:cNvPr id="399364" name="Picture 4" descr="w0181-nc"/>
          <p:cNvPicPr>
            <a:picLocks noChangeAspect="1" noChangeArrowheads="1"/>
          </p:cNvPicPr>
          <p:nvPr/>
        </p:nvPicPr>
        <p:blipFill>
          <a:blip r:embed="rId2" cstate="print"/>
          <a:srcRect b="8417"/>
          <a:stretch>
            <a:fillRect/>
          </a:stretch>
        </p:blipFill>
        <p:spPr bwMode="auto">
          <a:xfrm>
            <a:off x="609600" y="685800"/>
            <a:ext cx="7848600" cy="3886200"/>
          </a:xfrm>
          <a:prstGeom prst="rect">
            <a:avLst/>
          </a:prstGeom>
          <a:noFill/>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53C10585-70B9-49FD-8A36-B17CC87F1FB1}" type="slidenum">
              <a:rPr lang="en-US"/>
              <a:pPr/>
              <a:t>38</a:t>
            </a:fld>
            <a:endParaRPr lang="en-US"/>
          </a:p>
        </p:txBody>
      </p:sp>
      <p:sp>
        <p:nvSpPr>
          <p:cNvPr id="400386" name="Rectangle 2"/>
          <p:cNvSpPr>
            <a:spLocks noGrp="1" noChangeArrowheads="1"/>
          </p:cNvSpPr>
          <p:nvPr>
            <p:ph type="title"/>
          </p:nvPr>
        </p:nvSpPr>
        <p:spPr>
          <a:xfrm>
            <a:off x="685800" y="-76200"/>
            <a:ext cx="7772400" cy="838200"/>
          </a:xfrm>
        </p:spPr>
        <p:txBody>
          <a:bodyPr/>
          <a:lstStyle/>
          <a:p>
            <a:r>
              <a:rPr lang="en-US"/>
              <a:t>Paranasal Sinuses</a:t>
            </a:r>
          </a:p>
        </p:txBody>
      </p:sp>
      <p:pic>
        <p:nvPicPr>
          <p:cNvPr id="400387" name="Picture 3" descr="170399"/>
          <p:cNvPicPr>
            <a:picLocks noChangeAspect="1" noChangeArrowheads="1"/>
          </p:cNvPicPr>
          <p:nvPr/>
        </p:nvPicPr>
        <p:blipFill>
          <a:blip r:embed="rId2" cstate="print"/>
          <a:srcRect b="16052"/>
          <a:stretch>
            <a:fillRect/>
          </a:stretch>
        </p:blipFill>
        <p:spPr bwMode="auto">
          <a:xfrm>
            <a:off x="152400" y="603250"/>
            <a:ext cx="5105400" cy="3663950"/>
          </a:xfrm>
          <a:prstGeom prst="rect">
            <a:avLst/>
          </a:prstGeom>
          <a:noFill/>
        </p:spPr>
      </p:pic>
      <p:sp>
        <p:nvSpPr>
          <p:cNvPr id="400388" name="Rectangle 4"/>
          <p:cNvSpPr>
            <a:spLocks noGrp="1" noChangeArrowheads="1"/>
          </p:cNvSpPr>
          <p:nvPr>
            <p:ph type="body" sz="half" idx="2"/>
          </p:nvPr>
        </p:nvSpPr>
        <p:spPr>
          <a:xfrm>
            <a:off x="228600" y="4800600"/>
            <a:ext cx="8915400" cy="1600200"/>
          </a:xfrm>
        </p:spPr>
        <p:txBody>
          <a:bodyPr/>
          <a:lstStyle/>
          <a:p>
            <a:pPr>
              <a:lnSpc>
                <a:spcPct val="80000"/>
              </a:lnSpc>
            </a:pPr>
            <a:r>
              <a:rPr lang="en-US"/>
              <a:t>Paired cavities in ethmoid, sphenoid, frontal and maxillary</a:t>
            </a:r>
          </a:p>
          <a:p>
            <a:pPr>
              <a:lnSpc>
                <a:spcPct val="80000"/>
              </a:lnSpc>
            </a:pPr>
            <a:r>
              <a:rPr lang="en-US"/>
              <a:t>Lined with mucous membranes and open into nasal cavity</a:t>
            </a:r>
          </a:p>
          <a:p>
            <a:pPr>
              <a:lnSpc>
                <a:spcPct val="80000"/>
              </a:lnSpc>
            </a:pPr>
            <a:r>
              <a:rPr lang="en-US"/>
              <a:t>Resonating chambers for voice, lighten the skull</a:t>
            </a:r>
          </a:p>
          <a:p>
            <a:pPr>
              <a:lnSpc>
                <a:spcPct val="80000"/>
              </a:lnSpc>
            </a:pPr>
            <a:r>
              <a:rPr lang="en-US"/>
              <a:t>Sinusitis is inflammation of the membrane (allergy)</a:t>
            </a:r>
          </a:p>
        </p:txBody>
      </p:sp>
      <p:pic>
        <p:nvPicPr>
          <p:cNvPr id="400389" name="Picture 5" descr="w0181-nc"/>
          <p:cNvPicPr>
            <a:picLocks noChangeAspect="1" noChangeArrowheads="1"/>
          </p:cNvPicPr>
          <p:nvPr/>
        </p:nvPicPr>
        <p:blipFill>
          <a:blip r:embed="rId3" cstate="print"/>
          <a:srcRect l="56311" b="8417"/>
          <a:stretch>
            <a:fillRect/>
          </a:stretch>
        </p:blipFill>
        <p:spPr bwMode="auto">
          <a:xfrm>
            <a:off x="5181600" y="609600"/>
            <a:ext cx="3227388" cy="3657600"/>
          </a:xfrm>
          <a:prstGeom prst="rect">
            <a:avLst/>
          </a:prstGeom>
          <a:noFill/>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99AFEB74-C968-4855-BE62-CF1E1BF8FA5A}" type="slidenum">
              <a:rPr lang="en-US"/>
              <a:pPr/>
              <a:t>39</a:t>
            </a:fld>
            <a:endParaRPr lang="en-US"/>
          </a:p>
        </p:txBody>
      </p:sp>
      <p:sp>
        <p:nvSpPr>
          <p:cNvPr id="369666" name="Rectangle 2"/>
          <p:cNvSpPr>
            <a:spLocks noGrp="1" noChangeArrowheads="1"/>
          </p:cNvSpPr>
          <p:nvPr>
            <p:ph type="title"/>
          </p:nvPr>
        </p:nvSpPr>
        <p:spPr/>
        <p:txBody>
          <a:bodyPr/>
          <a:lstStyle/>
          <a:p>
            <a:r>
              <a:rPr lang="en-US"/>
              <a:t>Fontanels</a:t>
            </a:r>
          </a:p>
        </p:txBody>
      </p:sp>
      <p:sp>
        <p:nvSpPr>
          <p:cNvPr id="369667" name="Rectangle 3"/>
          <p:cNvSpPr>
            <a:spLocks noGrp="1" noChangeArrowheads="1"/>
          </p:cNvSpPr>
          <p:nvPr>
            <p:ph type="body" idx="1"/>
          </p:nvPr>
        </p:nvSpPr>
        <p:spPr/>
        <p:txBody>
          <a:bodyPr/>
          <a:lstStyle/>
          <a:p>
            <a:r>
              <a:rPr lang="en-US" i="1"/>
              <a:t>Fontanels</a:t>
            </a:r>
            <a:r>
              <a:rPr lang="en-US"/>
              <a:t> are dense connective tissue membrane-filled spaces between the cranial bones of fetuses and infants. They remain unossified at birth but close early in a child’s life (Figure 7.14).</a:t>
            </a:r>
          </a:p>
          <a:p>
            <a:pPr lvl="1"/>
            <a:r>
              <a:rPr lang="en-US"/>
              <a:t>The major fontanels are the anterior, posterior, anterolaterals, and posterolaterals .</a:t>
            </a:r>
          </a:p>
          <a:p>
            <a:r>
              <a:rPr lang="en-US"/>
              <a:t>Fontanels have two major functions.</a:t>
            </a:r>
          </a:p>
          <a:p>
            <a:pPr lvl="1"/>
            <a:r>
              <a:rPr lang="en-US"/>
              <a:t>They enable the fetal skull to modify its size and shape as it passes through the birth canal.</a:t>
            </a:r>
          </a:p>
          <a:p>
            <a:pPr lvl="1"/>
            <a:r>
              <a:rPr lang="en-US"/>
              <a:t>They permit rapid growth of the brain during infancy.</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24707ADB-ABAF-4B57-8A99-269F814312DD}" type="slidenum">
              <a:rPr lang="en-US"/>
              <a:pPr/>
              <a:t>4</a:t>
            </a:fld>
            <a:endParaRPr lang="en-US"/>
          </a:p>
        </p:txBody>
      </p:sp>
      <p:sp>
        <p:nvSpPr>
          <p:cNvPr id="387074" name="Rectangle 2"/>
          <p:cNvSpPr>
            <a:spLocks noGrp="1" noChangeArrowheads="1"/>
          </p:cNvSpPr>
          <p:nvPr>
            <p:ph type="title"/>
          </p:nvPr>
        </p:nvSpPr>
        <p:spPr/>
        <p:txBody>
          <a:bodyPr/>
          <a:lstStyle/>
          <a:p>
            <a:r>
              <a:rPr lang="en-US"/>
              <a:t>DIVISIONS OF THE SKELETAL SYSTEM</a:t>
            </a:r>
          </a:p>
        </p:txBody>
      </p:sp>
      <p:sp>
        <p:nvSpPr>
          <p:cNvPr id="387075" name="Rectangle 3"/>
          <p:cNvSpPr>
            <a:spLocks noGrp="1" noChangeArrowheads="1"/>
          </p:cNvSpPr>
          <p:nvPr>
            <p:ph type="body" idx="1"/>
          </p:nvPr>
        </p:nvSpPr>
        <p:spPr/>
        <p:txBody>
          <a:bodyPr/>
          <a:lstStyle/>
          <a:p>
            <a:r>
              <a:rPr lang="en-US"/>
              <a:t>The </a:t>
            </a:r>
            <a:r>
              <a:rPr lang="en-US" i="1"/>
              <a:t>axial skeleton</a:t>
            </a:r>
            <a:r>
              <a:rPr lang="en-US"/>
              <a:t> consists of bones arranged along the longitudinal </a:t>
            </a:r>
            <a:r>
              <a:rPr lang="en-US" i="1"/>
              <a:t>axis</a:t>
            </a:r>
            <a:r>
              <a:rPr lang="en-US"/>
              <a:t> of the body. The parts of the axial skeleton, composed of 80 bones, are the skull, hyoid bone, vertebral column, sternum, and ribs (Figure 7.1).</a:t>
            </a:r>
          </a:p>
          <a:p>
            <a:r>
              <a:rPr lang="en-US"/>
              <a:t>The </a:t>
            </a:r>
            <a:r>
              <a:rPr lang="en-US" i="1"/>
              <a:t>appendicular skeleton</a:t>
            </a:r>
            <a:r>
              <a:rPr lang="en-US"/>
              <a:t> comprises one of the two major divisions of the skeletal system.It consists of 126 bones in the </a:t>
            </a:r>
            <a:r>
              <a:rPr lang="en-US" i="1"/>
              <a:t>upper</a:t>
            </a:r>
            <a:r>
              <a:rPr lang="en-US"/>
              <a:t> and </a:t>
            </a:r>
            <a:r>
              <a:rPr lang="en-US" i="1"/>
              <a:t>lower extremities</a:t>
            </a:r>
            <a:r>
              <a:rPr lang="en-US"/>
              <a:t> (limbs or appendages) and the </a:t>
            </a:r>
            <a:r>
              <a:rPr lang="en-US" i="1"/>
              <a:t>pectoral</a:t>
            </a:r>
            <a:r>
              <a:rPr lang="en-US"/>
              <a:t> (shoulder) and </a:t>
            </a:r>
            <a:r>
              <a:rPr lang="en-US" i="1"/>
              <a:t>pelvic</a:t>
            </a:r>
            <a:r>
              <a:rPr lang="en-US"/>
              <a:t> (hip) </a:t>
            </a:r>
            <a:r>
              <a:rPr lang="en-US" i="1"/>
              <a:t>girdles</a:t>
            </a:r>
            <a:r>
              <a:rPr lang="en-US"/>
              <a:t>, which attach them to the rest of the skeleton.</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Principles of Human Anatomy and Physiology, 11e</a:t>
            </a:r>
          </a:p>
        </p:txBody>
      </p:sp>
      <p:sp>
        <p:nvSpPr>
          <p:cNvPr id="6" name="Slide Number Placeholder 4"/>
          <p:cNvSpPr>
            <a:spLocks noGrp="1"/>
          </p:cNvSpPr>
          <p:nvPr>
            <p:ph type="sldNum" sz="quarter" idx="11"/>
          </p:nvPr>
        </p:nvSpPr>
        <p:spPr/>
        <p:txBody>
          <a:bodyPr/>
          <a:lstStyle/>
          <a:p>
            <a:fld id="{49B2BC0E-E66A-4011-BB5E-2C0B29041CC8}" type="slidenum">
              <a:rPr lang="en-US"/>
              <a:pPr/>
              <a:t>40</a:t>
            </a:fld>
            <a:endParaRPr lang="en-US"/>
          </a:p>
        </p:txBody>
      </p:sp>
      <p:sp>
        <p:nvSpPr>
          <p:cNvPr id="401410" name="Rectangle 2"/>
          <p:cNvSpPr>
            <a:spLocks noGrp="1" noChangeArrowheads="1"/>
          </p:cNvSpPr>
          <p:nvPr>
            <p:ph type="title"/>
          </p:nvPr>
        </p:nvSpPr>
        <p:spPr>
          <a:xfrm>
            <a:off x="914400" y="0"/>
            <a:ext cx="7772400" cy="1143000"/>
          </a:xfrm>
        </p:spPr>
        <p:txBody>
          <a:bodyPr/>
          <a:lstStyle/>
          <a:p>
            <a:r>
              <a:rPr lang="en-US"/>
              <a:t>Fontanels of the Skull at Birth.</a:t>
            </a:r>
          </a:p>
        </p:txBody>
      </p:sp>
      <p:sp>
        <p:nvSpPr>
          <p:cNvPr id="401411" name="Rectangle 3"/>
          <p:cNvSpPr>
            <a:spLocks noGrp="1" noChangeArrowheads="1"/>
          </p:cNvSpPr>
          <p:nvPr>
            <p:ph type="body" idx="1"/>
          </p:nvPr>
        </p:nvSpPr>
        <p:spPr>
          <a:xfrm>
            <a:off x="228600" y="914400"/>
            <a:ext cx="8382000" cy="4114800"/>
          </a:xfrm>
        </p:spPr>
        <p:txBody>
          <a:bodyPr/>
          <a:lstStyle/>
          <a:p>
            <a:r>
              <a:rPr lang="en-US"/>
              <a:t>Dense connective tissue membrane-filled spaces</a:t>
            </a:r>
            <a:br>
              <a:rPr lang="en-US"/>
            </a:br>
            <a:r>
              <a:rPr lang="en-US"/>
              <a:t>(soft spots)</a:t>
            </a:r>
          </a:p>
          <a:p>
            <a:r>
              <a:rPr lang="en-US"/>
              <a:t>Unossified at birth but close early in a child's life.</a:t>
            </a:r>
          </a:p>
          <a:p>
            <a:pPr>
              <a:buFontTx/>
              <a:buNone/>
            </a:pPr>
            <a:endParaRPr lang="en-US"/>
          </a:p>
          <a:p>
            <a:endParaRPr lang="en-US"/>
          </a:p>
          <a:p>
            <a:endParaRPr lang="en-US"/>
          </a:p>
          <a:p>
            <a:endParaRPr lang="en-US" sz="3200">
              <a:latin typeface="Times New"/>
            </a:endParaRPr>
          </a:p>
        </p:txBody>
      </p:sp>
      <p:pic>
        <p:nvPicPr>
          <p:cNvPr id="401412" name="Picture 4" descr="w0182-nc"/>
          <p:cNvPicPr>
            <a:picLocks noChangeAspect="1" noChangeArrowheads="1"/>
          </p:cNvPicPr>
          <p:nvPr/>
        </p:nvPicPr>
        <p:blipFill>
          <a:blip r:embed="rId2" cstate="print"/>
          <a:srcRect/>
          <a:stretch>
            <a:fillRect/>
          </a:stretch>
        </p:blipFill>
        <p:spPr bwMode="auto">
          <a:xfrm>
            <a:off x="4191000" y="2514600"/>
            <a:ext cx="4538663" cy="3748088"/>
          </a:xfrm>
          <a:prstGeom prst="rect">
            <a:avLst/>
          </a:prstGeom>
          <a:noFill/>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7EBF5362-DC02-478F-BA23-997C6930CE79}" type="slidenum">
              <a:rPr lang="en-US"/>
              <a:pPr/>
              <a:t>41</a:t>
            </a:fld>
            <a:endParaRPr lang="en-US"/>
          </a:p>
        </p:txBody>
      </p:sp>
      <p:sp>
        <p:nvSpPr>
          <p:cNvPr id="370690" name="Rectangle 2"/>
          <p:cNvSpPr>
            <a:spLocks noGrp="1" noChangeArrowheads="1"/>
          </p:cNvSpPr>
          <p:nvPr>
            <p:ph type="title"/>
          </p:nvPr>
        </p:nvSpPr>
        <p:spPr/>
        <p:txBody>
          <a:bodyPr/>
          <a:lstStyle/>
          <a:p>
            <a:r>
              <a:rPr lang="en-US"/>
              <a:t>HYOID BONE</a:t>
            </a:r>
          </a:p>
        </p:txBody>
      </p:sp>
      <p:sp>
        <p:nvSpPr>
          <p:cNvPr id="370691" name="Rectangle 3"/>
          <p:cNvSpPr>
            <a:spLocks noGrp="1" noChangeArrowheads="1"/>
          </p:cNvSpPr>
          <p:nvPr>
            <p:ph type="body" idx="1"/>
          </p:nvPr>
        </p:nvSpPr>
        <p:spPr/>
        <p:txBody>
          <a:bodyPr/>
          <a:lstStyle/>
          <a:p>
            <a:r>
              <a:rPr lang="en-US"/>
              <a:t>The hyoid bone is a unique component of the axial skeleton because it does not articulate with any other bones.</a:t>
            </a:r>
          </a:p>
          <a:p>
            <a:r>
              <a:rPr lang="en-US"/>
              <a:t>The hyoid bone consists of a horizontal body and paired projections, the lesser and greater horns. (Figure 7.15)</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Principles of Human Anatomy and Physiology, 11e</a:t>
            </a:r>
          </a:p>
        </p:txBody>
      </p:sp>
      <p:sp>
        <p:nvSpPr>
          <p:cNvPr id="6" name="Slide Number Placeholder 4"/>
          <p:cNvSpPr>
            <a:spLocks noGrp="1"/>
          </p:cNvSpPr>
          <p:nvPr>
            <p:ph type="sldNum" sz="quarter" idx="11"/>
          </p:nvPr>
        </p:nvSpPr>
        <p:spPr/>
        <p:txBody>
          <a:bodyPr/>
          <a:lstStyle/>
          <a:p>
            <a:fld id="{530689BC-C0B4-4716-ACA0-340BB78827E2}" type="slidenum">
              <a:rPr lang="en-US"/>
              <a:pPr/>
              <a:t>42</a:t>
            </a:fld>
            <a:endParaRPr lang="en-US"/>
          </a:p>
        </p:txBody>
      </p:sp>
      <p:sp>
        <p:nvSpPr>
          <p:cNvPr id="423938" name="Rectangle 2"/>
          <p:cNvSpPr>
            <a:spLocks noGrp="1" noChangeArrowheads="1"/>
          </p:cNvSpPr>
          <p:nvPr>
            <p:ph type="title"/>
          </p:nvPr>
        </p:nvSpPr>
        <p:spPr>
          <a:xfrm>
            <a:off x="5486400" y="76200"/>
            <a:ext cx="3429000" cy="1143000"/>
          </a:xfrm>
        </p:spPr>
        <p:txBody>
          <a:bodyPr/>
          <a:lstStyle/>
          <a:p>
            <a:r>
              <a:rPr lang="en-US">
                <a:solidFill>
                  <a:schemeClr val="tx1"/>
                </a:solidFill>
              </a:rPr>
              <a:t>Hyoid Bone</a:t>
            </a:r>
            <a:endParaRPr lang="en-US" sz="1600">
              <a:solidFill>
                <a:schemeClr val="tx1"/>
              </a:solidFill>
            </a:endParaRPr>
          </a:p>
        </p:txBody>
      </p:sp>
      <p:pic>
        <p:nvPicPr>
          <p:cNvPr id="423939" name="Picture 3" descr="w0183-nc"/>
          <p:cNvPicPr>
            <a:picLocks noChangeAspect="1" noChangeArrowheads="1"/>
          </p:cNvPicPr>
          <p:nvPr/>
        </p:nvPicPr>
        <p:blipFill>
          <a:blip r:embed="rId2" cstate="print"/>
          <a:srcRect/>
          <a:stretch>
            <a:fillRect/>
          </a:stretch>
        </p:blipFill>
        <p:spPr bwMode="auto">
          <a:xfrm>
            <a:off x="252413" y="93663"/>
            <a:ext cx="4929187" cy="6307137"/>
          </a:xfrm>
          <a:prstGeom prst="rect">
            <a:avLst/>
          </a:prstGeom>
          <a:noFill/>
        </p:spPr>
      </p:pic>
      <p:sp>
        <p:nvSpPr>
          <p:cNvPr id="423940" name="Rectangle 4"/>
          <p:cNvSpPr>
            <a:spLocks noGrp="1" noChangeArrowheads="1"/>
          </p:cNvSpPr>
          <p:nvPr>
            <p:ph type="body" idx="1"/>
          </p:nvPr>
        </p:nvSpPr>
        <p:spPr>
          <a:xfrm>
            <a:off x="5486400" y="914400"/>
            <a:ext cx="3581400" cy="5029200"/>
          </a:xfrm>
        </p:spPr>
        <p:txBody>
          <a:bodyPr/>
          <a:lstStyle/>
          <a:p>
            <a:pPr lvl="1">
              <a:lnSpc>
                <a:spcPct val="90000"/>
              </a:lnSpc>
            </a:pPr>
            <a:r>
              <a:rPr lang="en-US"/>
              <a:t>U-shaped single bone</a:t>
            </a:r>
          </a:p>
          <a:p>
            <a:pPr lvl="1">
              <a:lnSpc>
                <a:spcPct val="90000"/>
              </a:lnSpc>
            </a:pPr>
            <a:r>
              <a:rPr lang="en-US"/>
              <a:t>Articulates with no other bone of the body</a:t>
            </a:r>
          </a:p>
          <a:p>
            <a:pPr lvl="1">
              <a:lnSpc>
                <a:spcPct val="90000"/>
              </a:lnSpc>
            </a:pPr>
            <a:r>
              <a:rPr lang="en-US"/>
              <a:t>Suspended by ligament and muscle from skull</a:t>
            </a:r>
          </a:p>
          <a:p>
            <a:pPr lvl="1">
              <a:lnSpc>
                <a:spcPct val="90000"/>
              </a:lnSpc>
            </a:pPr>
            <a:r>
              <a:rPr lang="en-US"/>
              <a:t>Supports the tongue &amp; provides attachment for tongue, neck and pharyngeal muscles</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20C519A1-1D5F-43E9-A559-6A9F92852412}" type="slidenum">
              <a:rPr lang="en-US"/>
              <a:pPr/>
              <a:t>43</a:t>
            </a:fld>
            <a:endParaRPr lang="en-US"/>
          </a:p>
        </p:txBody>
      </p:sp>
      <p:sp>
        <p:nvSpPr>
          <p:cNvPr id="427010" name="Rectangle 2"/>
          <p:cNvSpPr>
            <a:spLocks noGrp="1" noChangeArrowheads="1"/>
          </p:cNvSpPr>
          <p:nvPr>
            <p:ph type="title"/>
          </p:nvPr>
        </p:nvSpPr>
        <p:spPr/>
        <p:txBody>
          <a:bodyPr/>
          <a:lstStyle/>
          <a:p>
            <a:r>
              <a:rPr lang="en-US"/>
              <a:t>VERTEBRAL COLUMN</a:t>
            </a:r>
          </a:p>
        </p:txBody>
      </p:sp>
      <p:sp>
        <p:nvSpPr>
          <p:cNvPr id="427011" name="Rectangle 3"/>
          <p:cNvSpPr>
            <a:spLocks noGrp="1" noChangeArrowheads="1"/>
          </p:cNvSpPr>
          <p:nvPr>
            <p:ph type="body" idx="1"/>
          </p:nvPr>
        </p:nvSpPr>
        <p:spPr/>
        <p:txBody>
          <a:bodyPr/>
          <a:lstStyle/>
          <a:p>
            <a:r>
              <a:rPr lang="en-US"/>
              <a:t>The</a:t>
            </a:r>
            <a:r>
              <a:rPr lang="en-US" i="1"/>
              <a:t> vertebral column</a:t>
            </a:r>
            <a:r>
              <a:rPr lang="en-US"/>
              <a:t>, along with the sternum and ribs, makes up the trunk of the skeleton.</a:t>
            </a:r>
          </a:p>
          <a:p>
            <a:r>
              <a:rPr lang="en-US"/>
              <a:t>The 26 bones of the vertebral column are arranged into five regions: </a:t>
            </a:r>
            <a:r>
              <a:rPr lang="en-US" i="1"/>
              <a:t>cervical</a:t>
            </a:r>
            <a:r>
              <a:rPr lang="en-US"/>
              <a:t>, </a:t>
            </a:r>
            <a:r>
              <a:rPr lang="en-US" i="1"/>
              <a:t>thoracic</a:t>
            </a:r>
            <a:r>
              <a:rPr lang="en-US"/>
              <a:t>, </a:t>
            </a:r>
            <a:r>
              <a:rPr lang="en-US" i="1"/>
              <a:t>lumbar</a:t>
            </a:r>
            <a:r>
              <a:rPr lang="en-US"/>
              <a:t>, </a:t>
            </a:r>
            <a:r>
              <a:rPr lang="en-US" i="1"/>
              <a:t>sacral</a:t>
            </a:r>
            <a:r>
              <a:rPr lang="en-US"/>
              <a:t>, and </a:t>
            </a:r>
            <a:r>
              <a:rPr lang="en-US" i="1"/>
              <a:t>coccygeal</a:t>
            </a:r>
            <a:r>
              <a:rPr lang="en-US"/>
              <a:t> (Figure 7.16a).</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Principles of Human Anatomy and Physiology, 11e</a:t>
            </a:r>
          </a:p>
        </p:txBody>
      </p:sp>
      <p:sp>
        <p:nvSpPr>
          <p:cNvPr id="6" name="Slide Number Placeholder 4"/>
          <p:cNvSpPr>
            <a:spLocks noGrp="1"/>
          </p:cNvSpPr>
          <p:nvPr>
            <p:ph type="sldNum" sz="quarter" idx="11"/>
          </p:nvPr>
        </p:nvSpPr>
        <p:spPr/>
        <p:txBody>
          <a:bodyPr/>
          <a:lstStyle/>
          <a:p>
            <a:fld id="{4612110B-FDDB-4907-8E0F-0D28DFD48DA1}" type="slidenum">
              <a:rPr lang="en-US"/>
              <a:pPr/>
              <a:t>44</a:t>
            </a:fld>
            <a:endParaRPr lang="en-US"/>
          </a:p>
        </p:txBody>
      </p:sp>
      <p:sp>
        <p:nvSpPr>
          <p:cNvPr id="424962" name="Rectangle 2"/>
          <p:cNvSpPr>
            <a:spLocks noGrp="1" noChangeArrowheads="1"/>
          </p:cNvSpPr>
          <p:nvPr>
            <p:ph type="title"/>
          </p:nvPr>
        </p:nvSpPr>
        <p:spPr>
          <a:xfrm>
            <a:off x="685800" y="152400"/>
            <a:ext cx="7772400" cy="1143000"/>
          </a:xfrm>
        </p:spPr>
        <p:txBody>
          <a:bodyPr/>
          <a:lstStyle/>
          <a:p>
            <a:r>
              <a:rPr lang="en-US">
                <a:solidFill>
                  <a:schemeClr val="tx1"/>
                </a:solidFill>
              </a:rPr>
              <a:t>Vertebral Column</a:t>
            </a:r>
            <a:endParaRPr lang="en-US" sz="1600">
              <a:solidFill>
                <a:schemeClr val="tx1"/>
              </a:solidFill>
            </a:endParaRPr>
          </a:p>
        </p:txBody>
      </p:sp>
      <p:sp>
        <p:nvSpPr>
          <p:cNvPr id="424963" name="Rectangle 3"/>
          <p:cNvSpPr>
            <a:spLocks noGrp="1" noChangeArrowheads="1"/>
          </p:cNvSpPr>
          <p:nvPr>
            <p:ph type="body" idx="1"/>
          </p:nvPr>
        </p:nvSpPr>
        <p:spPr>
          <a:xfrm>
            <a:off x="304800" y="1143000"/>
            <a:ext cx="4953000" cy="5181600"/>
          </a:xfrm>
        </p:spPr>
        <p:txBody>
          <a:bodyPr/>
          <a:lstStyle/>
          <a:p>
            <a:pPr>
              <a:lnSpc>
                <a:spcPct val="90000"/>
              </a:lnSpc>
            </a:pPr>
            <a:r>
              <a:rPr lang="en-US"/>
              <a:t>Backbone or spine built of 26 vertebrae</a:t>
            </a:r>
          </a:p>
          <a:p>
            <a:pPr>
              <a:lnSpc>
                <a:spcPct val="90000"/>
              </a:lnSpc>
            </a:pPr>
            <a:r>
              <a:rPr lang="en-US"/>
              <a:t>Five vertebral regions</a:t>
            </a:r>
          </a:p>
          <a:p>
            <a:pPr lvl="1">
              <a:lnSpc>
                <a:spcPct val="90000"/>
              </a:lnSpc>
            </a:pPr>
            <a:r>
              <a:rPr lang="en-US"/>
              <a:t>cervical  vertebrae</a:t>
            </a:r>
            <a:r>
              <a:rPr lang="en-US" sz="3200"/>
              <a:t> </a:t>
            </a:r>
            <a:r>
              <a:rPr lang="en-US"/>
              <a:t>(7) in the neck</a:t>
            </a:r>
            <a:endParaRPr lang="en-US" sz="3200"/>
          </a:p>
          <a:p>
            <a:pPr lvl="1">
              <a:lnSpc>
                <a:spcPct val="90000"/>
              </a:lnSpc>
            </a:pPr>
            <a:r>
              <a:rPr lang="en-US"/>
              <a:t>thoracic vertebrae ( 12 ) in the thorax</a:t>
            </a:r>
          </a:p>
          <a:p>
            <a:pPr lvl="1">
              <a:lnSpc>
                <a:spcPct val="90000"/>
              </a:lnSpc>
            </a:pPr>
            <a:r>
              <a:rPr lang="en-US"/>
              <a:t>lumbar vertebrae ( 5 ) in the low back region</a:t>
            </a:r>
          </a:p>
          <a:p>
            <a:pPr lvl="1">
              <a:lnSpc>
                <a:spcPct val="90000"/>
              </a:lnSpc>
            </a:pPr>
            <a:r>
              <a:rPr lang="en-US"/>
              <a:t>sacrum (5, fused)</a:t>
            </a:r>
          </a:p>
          <a:p>
            <a:pPr lvl="1">
              <a:lnSpc>
                <a:spcPct val="90000"/>
              </a:lnSpc>
            </a:pPr>
            <a:r>
              <a:rPr lang="en-US"/>
              <a:t>coccyx (4, fused) </a:t>
            </a:r>
          </a:p>
          <a:p>
            <a:pPr>
              <a:lnSpc>
                <a:spcPct val="90000"/>
              </a:lnSpc>
            </a:pPr>
            <a:endParaRPr lang="en-US"/>
          </a:p>
        </p:txBody>
      </p:sp>
      <p:pic>
        <p:nvPicPr>
          <p:cNvPr id="424964" name="Picture 4" descr="w0184-nc"/>
          <p:cNvPicPr>
            <a:picLocks noChangeAspect="1" noChangeArrowheads="1"/>
          </p:cNvPicPr>
          <p:nvPr/>
        </p:nvPicPr>
        <p:blipFill>
          <a:blip r:embed="rId2" cstate="print"/>
          <a:srcRect r="55566" b="42821"/>
          <a:stretch>
            <a:fillRect/>
          </a:stretch>
        </p:blipFill>
        <p:spPr bwMode="auto">
          <a:xfrm>
            <a:off x="5111750" y="1066800"/>
            <a:ext cx="3879850" cy="5410200"/>
          </a:xfrm>
          <a:prstGeom prst="rect">
            <a:avLst/>
          </a:prstGeom>
          <a:noFill/>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AF5A54D4-0E31-4357-BAE2-E30A615E3754}" type="slidenum">
              <a:rPr lang="en-US"/>
              <a:pPr/>
              <a:t>45</a:t>
            </a:fld>
            <a:endParaRPr lang="en-US"/>
          </a:p>
        </p:txBody>
      </p:sp>
      <p:sp>
        <p:nvSpPr>
          <p:cNvPr id="425986" name="Rectangle 2"/>
          <p:cNvSpPr>
            <a:spLocks noGrp="1" noChangeArrowheads="1"/>
          </p:cNvSpPr>
          <p:nvPr>
            <p:ph type="title"/>
          </p:nvPr>
        </p:nvSpPr>
        <p:spPr>
          <a:xfrm>
            <a:off x="685800" y="-152400"/>
            <a:ext cx="7772400" cy="1143000"/>
          </a:xfrm>
        </p:spPr>
        <p:txBody>
          <a:bodyPr/>
          <a:lstStyle/>
          <a:p>
            <a:r>
              <a:rPr lang="en-US"/>
              <a:t>Intervertebral Discs</a:t>
            </a:r>
          </a:p>
        </p:txBody>
      </p:sp>
      <p:sp>
        <p:nvSpPr>
          <p:cNvPr id="425987" name="Rectangle 3"/>
          <p:cNvSpPr>
            <a:spLocks noGrp="1" noChangeArrowheads="1"/>
          </p:cNvSpPr>
          <p:nvPr>
            <p:ph type="body" sz="half" idx="2"/>
          </p:nvPr>
        </p:nvSpPr>
        <p:spPr>
          <a:xfrm>
            <a:off x="609600" y="5257800"/>
            <a:ext cx="7772400" cy="1676400"/>
          </a:xfrm>
        </p:spPr>
        <p:txBody>
          <a:bodyPr/>
          <a:lstStyle/>
          <a:p>
            <a:pPr>
              <a:lnSpc>
                <a:spcPct val="80000"/>
              </a:lnSpc>
            </a:pPr>
            <a:r>
              <a:rPr lang="en-US"/>
              <a:t>Between adjacent vertebrae absorbs vertical shock</a:t>
            </a:r>
          </a:p>
          <a:p>
            <a:pPr>
              <a:lnSpc>
                <a:spcPct val="80000"/>
              </a:lnSpc>
            </a:pPr>
            <a:r>
              <a:rPr lang="en-US"/>
              <a:t>Permit various movements of the vertebral column</a:t>
            </a:r>
          </a:p>
          <a:p>
            <a:pPr>
              <a:lnSpc>
                <a:spcPct val="80000"/>
              </a:lnSpc>
            </a:pPr>
            <a:r>
              <a:rPr lang="en-US"/>
              <a:t>Fibrocartilagenous ring with a pulpy center</a:t>
            </a:r>
          </a:p>
        </p:txBody>
      </p:sp>
      <p:pic>
        <p:nvPicPr>
          <p:cNvPr id="425988" name="Picture 4" descr="w0184-nc"/>
          <p:cNvPicPr>
            <a:picLocks noChangeAspect="1" noChangeArrowheads="1"/>
          </p:cNvPicPr>
          <p:nvPr/>
        </p:nvPicPr>
        <p:blipFill>
          <a:blip r:embed="rId2" cstate="print"/>
          <a:srcRect l="43321" t="66611" b="2489"/>
          <a:stretch>
            <a:fillRect/>
          </a:stretch>
        </p:blipFill>
        <p:spPr bwMode="auto">
          <a:xfrm>
            <a:off x="838200" y="688975"/>
            <a:ext cx="7467600" cy="4413250"/>
          </a:xfrm>
          <a:prstGeom prst="rect">
            <a:avLst/>
          </a:prstGeom>
          <a:noFill/>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C5572F5C-3238-4410-9A14-524798F63955}" type="slidenum">
              <a:rPr lang="en-US"/>
              <a:pPr/>
              <a:t>46</a:t>
            </a:fld>
            <a:endParaRPr lang="en-US"/>
          </a:p>
        </p:txBody>
      </p:sp>
      <p:sp>
        <p:nvSpPr>
          <p:cNvPr id="372738" name="Rectangle 2"/>
          <p:cNvSpPr>
            <a:spLocks noGrp="1" noChangeArrowheads="1"/>
          </p:cNvSpPr>
          <p:nvPr>
            <p:ph type="title"/>
          </p:nvPr>
        </p:nvSpPr>
        <p:spPr/>
        <p:txBody>
          <a:bodyPr/>
          <a:lstStyle/>
          <a:p>
            <a:r>
              <a:rPr lang="en-US"/>
              <a:t>Normal Curves of the Vertebral Column</a:t>
            </a:r>
          </a:p>
        </p:txBody>
      </p:sp>
      <p:sp>
        <p:nvSpPr>
          <p:cNvPr id="372739" name="Rectangle 3"/>
          <p:cNvSpPr>
            <a:spLocks noGrp="1" noChangeArrowheads="1"/>
          </p:cNvSpPr>
          <p:nvPr>
            <p:ph type="body" idx="1"/>
          </p:nvPr>
        </p:nvSpPr>
        <p:spPr/>
        <p:txBody>
          <a:bodyPr/>
          <a:lstStyle/>
          <a:p>
            <a:r>
              <a:rPr lang="en-US"/>
              <a:t>The four normal vertebral curves are the </a:t>
            </a:r>
            <a:r>
              <a:rPr lang="en-US" i="1"/>
              <a:t>cervical </a:t>
            </a:r>
            <a:r>
              <a:rPr lang="en-US"/>
              <a:t>and </a:t>
            </a:r>
            <a:r>
              <a:rPr lang="en-US" i="1"/>
              <a:t>lumbar </a:t>
            </a:r>
            <a:r>
              <a:rPr lang="en-US"/>
              <a:t>(anteriorly convex curves) and </a:t>
            </a:r>
            <a:r>
              <a:rPr lang="en-US" i="1"/>
              <a:t>thoracic</a:t>
            </a:r>
            <a:r>
              <a:rPr lang="en-US"/>
              <a:t> and </a:t>
            </a:r>
            <a:r>
              <a:rPr lang="en-US" i="1"/>
              <a:t>sacral </a:t>
            </a:r>
            <a:r>
              <a:rPr lang="en-US"/>
              <a:t>(anteriorly concave curves) (Figure 7.16b).</a:t>
            </a:r>
          </a:p>
          <a:p>
            <a:r>
              <a:rPr lang="en-US"/>
              <a:t>Between adjacent vertebrae, from the first cervical (atlas) to the sacrum, are intervertebral discs that form strong joints, permit various movements of the vertebral column, and absorb vertical shock (Figure 7.16d).</a:t>
            </a:r>
          </a:p>
          <a:p>
            <a:pPr lvl="1"/>
            <a:r>
              <a:rPr lang="en-US"/>
              <a:t>In the fetus, there is only a single anteriorly concave curve (Figure 7.16c).</a:t>
            </a:r>
          </a:p>
          <a:p>
            <a:pPr lvl="1"/>
            <a:r>
              <a:rPr lang="en-US"/>
              <a:t>The cervical curve develops as the child begins to hold his head erect.</a:t>
            </a:r>
          </a:p>
          <a:p>
            <a:pPr lvl="1"/>
            <a:r>
              <a:rPr lang="en-US"/>
              <a:t>The lumbar curve develops as the child begins to walk.</a:t>
            </a:r>
          </a:p>
          <a:p>
            <a:pPr lvl="1"/>
            <a:r>
              <a:rPr lang="en-US"/>
              <a:t>All curves are fully developed by age 10.</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US"/>
              <a:t>Principles of Human Anatomy and Physiology, 11e</a:t>
            </a:r>
          </a:p>
        </p:txBody>
      </p:sp>
      <p:sp>
        <p:nvSpPr>
          <p:cNvPr id="7" name="Slide Number Placeholder 3"/>
          <p:cNvSpPr>
            <a:spLocks noGrp="1"/>
          </p:cNvSpPr>
          <p:nvPr>
            <p:ph type="sldNum" sz="quarter" idx="11"/>
          </p:nvPr>
        </p:nvSpPr>
        <p:spPr/>
        <p:txBody>
          <a:bodyPr/>
          <a:lstStyle/>
          <a:p>
            <a:fld id="{17B6F9AE-3FF4-4D90-920D-85182EB4814B}" type="slidenum">
              <a:rPr lang="en-US"/>
              <a:pPr/>
              <a:t>47</a:t>
            </a:fld>
            <a:endParaRPr lang="en-US"/>
          </a:p>
        </p:txBody>
      </p:sp>
      <p:pic>
        <p:nvPicPr>
          <p:cNvPr id="428034" name="Picture 2" descr="w0184-nc"/>
          <p:cNvPicPr>
            <a:picLocks noChangeAspect="1" noChangeArrowheads="1"/>
          </p:cNvPicPr>
          <p:nvPr/>
        </p:nvPicPr>
        <p:blipFill>
          <a:blip r:embed="rId2" cstate="print"/>
          <a:srcRect l="5566" t="64713" r="58812" b="2419"/>
          <a:stretch>
            <a:fillRect/>
          </a:stretch>
        </p:blipFill>
        <p:spPr bwMode="auto">
          <a:xfrm>
            <a:off x="4343400" y="762000"/>
            <a:ext cx="3352800" cy="3352800"/>
          </a:xfrm>
          <a:prstGeom prst="rect">
            <a:avLst/>
          </a:prstGeom>
          <a:noFill/>
        </p:spPr>
      </p:pic>
      <p:sp>
        <p:nvSpPr>
          <p:cNvPr id="428035" name="Rectangle 3"/>
          <p:cNvSpPr>
            <a:spLocks noGrp="1" noChangeArrowheads="1"/>
          </p:cNvSpPr>
          <p:nvPr>
            <p:ph type="title"/>
          </p:nvPr>
        </p:nvSpPr>
        <p:spPr>
          <a:xfrm>
            <a:off x="1066800" y="76200"/>
            <a:ext cx="7010400" cy="533400"/>
          </a:xfrm>
        </p:spPr>
        <p:txBody>
          <a:bodyPr/>
          <a:lstStyle/>
          <a:p>
            <a:r>
              <a:rPr lang="en-US"/>
              <a:t>Normal Curves of the Vertebral Column</a:t>
            </a:r>
          </a:p>
        </p:txBody>
      </p:sp>
      <p:sp>
        <p:nvSpPr>
          <p:cNvPr id="428036" name="Rectangle 4"/>
          <p:cNvSpPr>
            <a:spLocks noChangeArrowheads="1"/>
          </p:cNvSpPr>
          <p:nvPr/>
        </p:nvSpPr>
        <p:spPr bwMode="auto">
          <a:xfrm>
            <a:off x="387350" y="4267200"/>
            <a:ext cx="8756650" cy="22098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sz="2400"/>
              <a:t>Primary curves</a:t>
            </a:r>
          </a:p>
          <a:p>
            <a:pPr marL="742950" lvl="1" indent="-285750">
              <a:lnSpc>
                <a:spcPct val="80000"/>
              </a:lnSpc>
              <a:spcBef>
                <a:spcPct val="20000"/>
              </a:spcBef>
              <a:buFontTx/>
              <a:buChar char="–"/>
            </a:pPr>
            <a:r>
              <a:rPr lang="en-US" sz="2400"/>
              <a:t>thoracic and sacral are formed during fetal development</a:t>
            </a:r>
          </a:p>
          <a:p>
            <a:pPr marL="342900" indent="-342900">
              <a:lnSpc>
                <a:spcPct val="80000"/>
              </a:lnSpc>
              <a:spcBef>
                <a:spcPct val="20000"/>
              </a:spcBef>
              <a:buFontTx/>
              <a:buChar char="•"/>
            </a:pPr>
            <a:r>
              <a:rPr lang="en-US" sz="2400"/>
              <a:t>Secondary curves</a:t>
            </a:r>
          </a:p>
          <a:p>
            <a:pPr marL="742950" lvl="1" indent="-285750">
              <a:lnSpc>
                <a:spcPct val="80000"/>
              </a:lnSpc>
              <a:spcBef>
                <a:spcPct val="20000"/>
              </a:spcBef>
              <a:buFontTx/>
              <a:buChar char="–"/>
            </a:pPr>
            <a:r>
              <a:rPr lang="en-US" sz="2400"/>
              <a:t>cervical if formed when infant raises head at 4 months</a:t>
            </a:r>
          </a:p>
          <a:p>
            <a:pPr marL="742950" lvl="1" indent="-285750">
              <a:lnSpc>
                <a:spcPct val="80000"/>
              </a:lnSpc>
              <a:spcBef>
                <a:spcPct val="20000"/>
              </a:spcBef>
              <a:buFontTx/>
              <a:buChar char="–"/>
            </a:pPr>
            <a:r>
              <a:rPr lang="en-US" sz="2400"/>
              <a:t>lumbar forms when infant sits up &amp; begins to walk at 1 year</a:t>
            </a:r>
          </a:p>
        </p:txBody>
      </p:sp>
      <p:pic>
        <p:nvPicPr>
          <p:cNvPr id="428037" name="Picture 5" descr="w0184-nc"/>
          <p:cNvPicPr>
            <a:picLocks noChangeAspect="1" noChangeArrowheads="1"/>
          </p:cNvPicPr>
          <p:nvPr/>
        </p:nvPicPr>
        <p:blipFill>
          <a:blip r:embed="rId2" cstate="print"/>
          <a:srcRect l="53340" b="36658"/>
          <a:stretch>
            <a:fillRect/>
          </a:stretch>
        </p:blipFill>
        <p:spPr bwMode="auto">
          <a:xfrm>
            <a:off x="1600200" y="762000"/>
            <a:ext cx="2278063" cy="3352800"/>
          </a:xfrm>
          <a:prstGeom prst="rect">
            <a:avLst/>
          </a:prstGeom>
          <a:noFill/>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968C1F1B-40B3-4343-8AF2-61430EDA599C}" type="slidenum">
              <a:rPr lang="en-US"/>
              <a:pPr/>
              <a:t>48</a:t>
            </a:fld>
            <a:endParaRPr lang="en-US"/>
          </a:p>
        </p:txBody>
      </p:sp>
      <p:sp>
        <p:nvSpPr>
          <p:cNvPr id="373762" name="Rectangle 2"/>
          <p:cNvSpPr>
            <a:spLocks noGrp="1" noChangeArrowheads="1"/>
          </p:cNvSpPr>
          <p:nvPr>
            <p:ph type="title"/>
          </p:nvPr>
        </p:nvSpPr>
        <p:spPr/>
        <p:txBody>
          <a:bodyPr/>
          <a:lstStyle/>
          <a:p>
            <a:r>
              <a:rPr lang="en-US"/>
              <a:t>Vertebrae</a:t>
            </a:r>
          </a:p>
        </p:txBody>
      </p:sp>
      <p:sp>
        <p:nvSpPr>
          <p:cNvPr id="373763" name="Rectangle 3"/>
          <p:cNvSpPr>
            <a:spLocks noGrp="1" noChangeArrowheads="1"/>
          </p:cNvSpPr>
          <p:nvPr>
            <p:ph type="body" idx="1"/>
          </p:nvPr>
        </p:nvSpPr>
        <p:spPr/>
        <p:txBody>
          <a:bodyPr/>
          <a:lstStyle/>
          <a:p>
            <a:r>
              <a:rPr lang="en-US"/>
              <a:t>Parts of a typical vertebra include a body, a vertebral arch, and several processes (Figure 7.17).</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C012CD25-A384-459D-A3CA-176E1AB5AFBE}" type="slidenum">
              <a:rPr lang="en-US"/>
              <a:pPr/>
              <a:t>49</a:t>
            </a:fld>
            <a:endParaRPr lang="en-US"/>
          </a:p>
        </p:txBody>
      </p:sp>
      <p:sp>
        <p:nvSpPr>
          <p:cNvPr id="429058" name="Rectangle 2"/>
          <p:cNvSpPr>
            <a:spLocks noGrp="1" noChangeArrowheads="1"/>
          </p:cNvSpPr>
          <p:nvPr>
            <p:ph type="title"/>
          </p:nvPr>
        </p:nvSpPr>
        <p:spPr>
          <a:xfrm>
            <a:off x="609600" y="0"/>
            <a:ext cx="5486400" cy="1143000"/>
          </a:xfrm>
        </p:spPr>
        <p:txBody>
          <a:bodyPr/>
          <a:lstStyle/>
          <a:p>
            <a:r>
              <a:rPr lang="en-US"/>
              <a:t>Typical Vertebrae</a:t>
            </a:r>
          </a:p>
        </p:txBody>
      </p:sp>
      <p:sp>
        <p:nvSpPr>
          <p:cNvPr id="429059" name="Rectangle 3"/>
          <p:cNvSpPr>
            <a:spLocks noGrp="1" noChangeArrowheads="1"/>
          </p:cNvSpPr>
          <p:nvPr>
            <p:ph type="body" sz="half" idx="2"/>
          </p:nvPr>
        </p:nvSpPr>
        <p:spPr>
          <a:xfrm>
            <a:off x="5562600" y="457200"/>
            <a:ext cx="3581400" cy="6172200"/>
          </a:xfrm>
        </p:spPr>
        <p:txBody>
          <a:bodyPr/>
          <a:lstStyle/>
          <a:p>
            <a:r>
              <a:rPr lang="en-US"/>
              <a:t>Body</a:t>
            </a:r>
          </a:p>
          <a:p>
            <a:pPr lvl="1"/>
            <a:r>
              <a:rPr lang="en-US"/>
              <a:t>weight bearing</a:t>
            </a:r>
          </a:p>
          <a:p>
            <a:r>
              <a:rPr lang="en-US"/>
              <a:t>Vertebral arch</a:t>
            </a:r>
          </a:p>
          <a:p>
            <a:pPr lvl="1"/>
            <a:r>
              <a:rPr lang="en-US"/>
              <a:t>pedicles</a:t>
            </a:r>
          </a:p>
          <a:p>
            <a:pPr lvl="1"/>
            <a:r>
              <a:rPr lang="en-US"/>
              <a:t>laminae</a:t>
            </a:r>
          </a:p>
          <a:p>
            <a:r>
              <a:rPr lang="en-US"/>
              <a:t>Vertebral foramen</a:t>
            </a:r>
          </a:p>
          <a:p>
            <a:r>
              <a:rPr lang="en-US"/>
              <a:t>Seven processes</a:t>
            </a:r>
          </a:p>
          <a:p>
            <a:pPr lvl="1"/>
            <a:r>
              <a:rPr lang="en-US"/>
              <a:t>2 transverse</a:t>
            </a:r>
          </a:p>
          <a:p>
            <a:pPr lvl="1"/>
            <a:r>
              <a:rPr lang="en-US"/>
              <a:t>1 spinous </a:t>
            </a:r>
          </a:p>
          <a:p>
            <a:pPr lvl="1"/>
            <a:r>
              <a:rPr lang="en-US"/>
              <a:t>4 articular</a:t>
            </a:r>
          </a:p>
          <a:p>
            <a:r>
              <a:rPr lang="en-US"/>
              <a:t>Vertebral notches</a:t>
            </a:r>
          </a:p>
        </p:txBody>
      </p:sp>
      <p:pic>
        <p:nvPicPr>
          <p:cNvPr id="429060" name="Picture 4" descr="w0191-nc"/>
          <p:cNvPicPr>
            <a:picLocks noChangeAspect="1" noChangeArrowheads="1"/>
          </p:cNvPicPr>
          <p:nvPr/>
        </p:nvPicPr>
        <p:blipFill>
          <a:blip r:embed="rId2" cstate="print"/>
          <a:srcRect/>
          <a:stretch>
            <a:fillRect/>
          </a:stretch>
        </p:blipFill>
        <p:spPr bwMode="auto">
          <a:xfrm>
            <a:off x="0" y="1066800"/>
            <a:ext cx="5565775" cy="4733925"/>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0"/>
          </p:nvPr>
        </p:nvSpPr>
        <p:spPr/>
        <p:txBody>
          <a:bodyPr/>
          <a:lstStyle/>
          <a:p>
            <a:r>
              <a:rPr lang="en-US"/>
              <a:t>Principles of Human Anatomy and Physiology, 11e</a:t>
            </a:r>
          </a:p>
        </p:txBody>
      </p:sp>
      <p:sp>
        <p:nvSpPr>
          <p:cNvPr id="6" name="Slide Number Placeholder 7"/>
          <p:cNvSpPr>
            <a:spLocks noGrp="1"/>
          </p:cNvSpPr>
          <p:nvPr>
            <p:ph type="sldNum" sz="quarter" idx="11"/>
          </p:nvPr>
        </p:nvSpPr>
        <p:spPr/>
        <p:txBody>
          <a:bodyPr/>
          <a:lstStyle/>
          <a:p>
            <a:fld id="{71024F36-DDFC-460A-A36D-6A05070611E6}" type="slidenum">
              <a:rPr lang="en-US"/>
              <a:pPr/>
              <a:t>5</a:t>
            </a:fld>
            <a:endParaRPr lang="en-US"/>
          </a:p>
        </p:txBody>
      </p:sp>
      <p:sp>
        <p:nvSpPr>
          <p:cNvPr id="389122" name="Rectangle 2"/>
          <p:cNvSpPr>
            <a:spLocks noGrp="1" noChangeArrowheads="1"/>
          </p:cNvSpPr>
          <p:nvPr>
            <p:ph type="title" sz="quarter"/>
          </p:nvPr>
        </p:nvSpPr>
        <p:spPr>
          <a:xfrm>
            <a:off x="152400" y="152400"/>
            <a:ext cx="8991600" cy="1143000"/>
          </a:xfrm>
        </p:spPr>
        <p:txBody>
          <a:bodyPr/>
          <a:lstStyle/>
          <a:p>
            <a:r>
              <a:rPr lang="en-US">
                <a:solidFill>
                  <a:schemeClr val="tx1"/>
                </a:solidFill>
              </a:rPr>
              <a:t>Types of Bones</a:t>
            </a:r>
            <a:endParaRPr lang="en-US" sz="1600">
              <a:solidFill>
                <a:schemeClr val="tx1"/>
              </a:solidFill>
            </a:endParaRPr>
          </a:p>
        </p:txBody>
      </p:sp>
      <p:sp>
        <p:nvSpPr>
          <p:cNvPr id="389123" name="Rectangle 3"/>
          <p:cNvSpPr>
            <a:spLocks noGrp="1" noChangeArrowheads="1"/>
          </p:cNvSpPr>
          <p:nvPr>
            <p:ph type="body" idx="4294967295"/>
          </p:nvPr>
        </p:nvSpPr>
        <p:spPr>
          <a:xfrm>
            <a:off x="76200" y="1066800"/>
            <a:ext cx="4648200" cy="6400800"/>
          </a:xfrm>
        </p:spPr>
        <p:txBody>
          <a:bodyPr/>
          <a:lstStyle/>
          <a:p>
            <a:r>
              <a:rPr lang="en-US"/>
              <a:t>5 basic types of bones:</a:t>
            </a:r>
          </a:p>
          <a:p>
            <a:pPr lvl="1"/>
            <a:r>
              <a:rPr lang="en-US"/>
              <a:t>long = compact</a:t>
            </a:r>
          </a:p>
          <a:p>
            <a:pPr lvl="1"/>
            <a:r>
              <a:rPr lang="en-US"/>
              <a:t>short = spongy except surface</a:t>
            </a:r>
          </a:p>
          <a:p>
            <a:pPr lvl="1"/>
            <a:r>
              <a:rPr lang="en-US"/>
              <a:t>flat = plates of compact enclosing spongy</a:t>
            </a:r>
          </a:p>
          <a:p>
            <a:pPr lvl="1"/>
            <a:r>
              <a:rPr lang="en-US"/>
              <a:t>irregular = variable</a:t>
            </a:r>
          </a:p>
          <a:p>
            <a:pPr lvl="1"/>
            <a:r>
              <a:rPr lang="en-US"/>
              <a:t>sesamoid = develop in tendons or ligaments (patella)</a:t>
            </a:r>
          </a:p>
          <a:p>
            <a:r>
              <a:rPr lang="en-US"/>
              <a:t>Sutural bones = in joint between skull bones</a:t>
            </a:r>
          </a:p>
        </p:txBody>
      </p:sp>
      <p:pic>
        <p:nvPicPr>
          <p:cNvPr id="389124" name="Picture 4" descr="w0169-nc"/>
          <p:cNvPicPr>
            <a:picLocks noChangeAspect="1" noChangeArrowheads="1"/>
          </p:cNvPicPr>
          <p:nvPr/>
        </p:nvPicPr>
        <p:blipFill>
          <a:blip r:embed="rId2" cstate="print"/>
          <a:srcRect/>
          <a:stretch>
            <a:fillRect/>
          </a:stretch>
        </p:blipFill>
        <p:spPr bwMode="auto">
          <a:xfrm>
            <a:off x="4648200" y="1600200"/>
            <a:ext cx="4343400" cy="4013200"/>
          </a:xfrm>
          <a:prstGeom prst="rect">
            <a:avLst/>
          </a:prstGeom>
          <a:noFill/>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1E91B19B-574A-47F4-BECD-7F38BE15B166}" type="slidenum">
              <a:rPr lang="en-US"/>
              <a:pPr/>
              <a:t>50</a:t>
            </a:fld>
            <a:endParaRPr lang="en-US"/>
          </a:p>
        </p:txBody>
      </p:sp>
      <p:sp>
        <p:nvSpPr>
          <p:cNvPr id="430082" name="Rectangle 2"/>
          <p:cNvSpPr>
            <a:spLocks noGrp="1" noChangeArrowheads="1"/>
          </p:cNvSpPr>
          <p:nvPr>
            <p:ph type="title"/>
          </p:nvPr>
        </p:nvSpPr>
        <p:spPr>
          <a:xfrm>
            <a:off x="0" y="76200"/>
            <a:ext cx="9144000" cy="1143000"/>
          </a:xfrm>
        </p:spPr>
        <p:txBody>
          <a:bodyPr/>
          <a:lstStyle/>
          <a:p>
            <a:r>
              <a:rPr lang="en-US"/>
              <a:t>Intervertebral Foramen &amp; Spinal Canal</a:t>
            </a:r>
          </a:p>
        </p:txBody>
      </p:sp>
      <p:sp>
        <p:nvSpPr>
          <p:cNvPr id="430083" name="Rectangle 3"/>
          <p:cNvSpPr>
            <a:spLocks noGrp="1" noChangeArrowheads="1"/>
          </p:cNvSpPr>
          <p:nvPr>
            <p:ph type="body" sz="half" idx="2"/>
          </p:nvPr>
        </p:nvSpPr>
        <p:spPr>
          <a:xfrm>
            <a:off x="685800" y="5257800"/>
            <a:ext cx="8305800" cy="1295400"/>
          </a:xfrm>
        </p:spPr>
        <p:txBody>
          <a:bodyPr/>
          <a:lstStyle/>
          <a:p>
            <a:r>
              <a:rPr lang="en-US"/>
              <a:t>Spinal canal is all vertebral foramen together</a:t>
            </a:r>
          </a:p>
          <a:p>
            <a:r>
              <a:rPr lang="en-US"/>
              <a:t>Intervertebral foramen are 2 vertebral notches together</a:t>
            </a:r>
          </a:p>
        </p:txBody>
      </p:sp>
      <p:pic>
        <p:nvPicPr>
          <p:cNvPr id="430084" name="Picture 4" descr="w0185-nc"/>
          <p:cNvPicPr>
            <a:picLocks noChangeAspect="1" noChangeArrowheads="1"/>
          </p:cNvPicPr>
          <p:nvPr/>
        </p:nvPicPr>
        <p:blipFill>
          <a:blip r:embed="rId2" cstate="print"/>
          <a:srcRect/>
          <a:stretch>
            <a:fillRect/>
          </a:stretch>
        </p:blipFill>
        <p:spPr bwMode="auto">
          <a:xfrm>
            <a:off x="1295400" y="990600"/>
            <a:ext cx="6553200" cy="3967163"/>
          </a:xfrm>
          <a:prstGeom prst="rect">
            <a:avLst/>
          </a:prstGeom>
          <a:noFill/>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774D9B5D-8782-4259-89AB-3283B5AB95A9}" type="slidenum">
              <a:rPr lang="en-US"/>
              <a:pPr/>
              <a:t>51</a:t>
            </a:fld>
            <a:endParaRPr lang="en-US"/>
          </a:p>
        </p:txBody>
      </p:sp>
      <p:sp>
        <p:nvSpPr>
          <p:cNvPr id="374786" name="Rectangle 2"/>
          <p:cNvSpPr>
            <a:spLocks noGrp="1" noChangeArrowheads="1"/>
          </p:cNvSpPr>
          <p:nvPr>
            <p:ph type="title"/>
          </p:nvPr>
        </p:nvSpPr>
        <p:spPr/>
        <p:txBody>
          <a:bodyPr/>
          <a:lstStyle/>
          <a:p>
            <a:r>
              <a:rPr lang="en-US"/>
              <a:t>Regions of the Vertebral Column</a:t>
            </a:r>
          </a:p>
        </p:txBody>
      </p:sp>
      <p:sp>
        <p:nvSpPr>
          <p:cNvPr id="374787" name="Rectangle 3"/>
          <p:cNvSpPr>
            <a:spLocks noGrp="1" noChangeArrowheads="1"/>
          </p:cNvSpPr>
          <p:nvPr>
            <p:ph type="body" idx="1"/>
          </p:nvPr>
        </p:nvSpPr>
        <p:spPr/>
        <p:txBody>
          <a:bodyPr/>
          <a:lstStyle/>
          <a:p>
            <a:endParaRPr lang="en-US"/>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4D4FF903-A999-48A8-8D71-EC0224A3B740}" type="slidenum">
              <a:rPr lang="en-US"/>
              <a:pPr/>
              <a:t>52</a:t>
            </a:fld>
            <a:endParaRPr lang="en-US"/>
          </a:p>
        </p:txBody>
      </p:sp>
      <p:sp>
        <p:nvSpPr>
          <p:cNvPr id="375810" name="Rectangle 2"/>
          <p:cNvSpPr>
            <a:spLocks noGrp="1" noChangeArrowheads="1"/>
          </p:cNvSpPr>
          <p:nvPr>
            <p:ph type="title"/>
          </p:nvPr>
        </p:nvSpPr>
        <p:spPr/>
        <p:txBody>
          <a:bodyPr/>
          <a:lstStyle/>
          <a:p>
            <a:r>
              <a:rPr lang="en-US"/>
              <a:t>Cervical Region</a:t>
            </a:r>
          </a:p>
        </p:txBody>
      </p:sp>
      <p:sp>
        <p:nvSpPr>
          <p:cNvPr id="375811" name="Rectangle 3"/>
          <p:cNvSpPr>
            <a:spLocks noGrp="1" noChangeArrowheads="1"/>
          </p:cNvSpPr>
          <p:nvPr>
            <p:ph type="body" idx="1"/>
          </p:nvPr>
        </p:nvSpPr>
        <p:spPr/>
        <p:txBody>
          <a:bodyPr/>
          <a:lstStyle/>
          <a:p>
            <a:r>
              <a:rPr lang="en-US"/>
              <a:t>There are 7 cervical vertebrae (Figure 7.18a).</a:t>
            </a:r>
          </a:p>
          <a:p>
            <a:pPr lvl="1"/>
            <a:r>
              <a:rPr lang="en-US"/>
              <a:t>The first cervical vertebra is the </a:t>
            </a:r>
            <a:r>
              <a:rPr lang="en-US" i="1"/>
              <a:t>atlas </a:t>
            </a:r>
            <a:r>
              <a:rPr lang="en-US"/>
              <a:t>and supports the skull (Figure 7.18a, b).</a:t>
            </a:r>
          </a:p>
          <a:p>
            <a:pPr lvl="1"/>
            <a:r>
              <a:rPr lang="en-US"/>
              <a:t>The second cervical vertebra is the </a:t>
            </a:r>
            <a:r>
              <a:rPr lang="en-US" i="1"/>
              <a:t>axis</a:t>
            </a:r>
            <a:r>
              <a:rPr lang="en-US"/>
              <a:t>, which permits side-to-side rotation of the head (Figure 7.18a,</a:t>
            </a:r>
            <a:r>
              <a:rPr lang="en-US" u="sng"/>
              <a:t> </a:t>
            </a:r>
            <a:r>
              <a:rPr lang="en-US"/>
              <a:t>c).</a:t>
            </a:r>
          </a:p>
          <a:p>
            <a:pPr lvl="1"/>
            <a:r>
              <a:rPr lang="en-US"/>
              <a:t>The third to sixth correspond to the structural patterns of the typical cervical vertebrae (Figure 7.18d).</a:t>
            </a:r>
          </a:p>
          <a:p>
            <a:pPr lvl="1"/>
            <a:r>
              <a:rPr lang="en-US"/>
              <a:t>The seventh called the </a:t>
            </a:r>
            <a:r>
              <a:rPr lang="en-US" i="1"/>
              <a:t>vertebra prominens</a:t>
            </a:r>
            <a:r>
              <a:rPr lang="en-US"/>
              <a:t> is somewhat different (Figure 7.18)</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7EAA072C-B823-46F5-A66C-6C72A3E0CE94}" type="slidenum">
              <a:rPr lang="en-US"/>
              <a:pPr/>
              <a:t>53</a:t>
            </a:fld>
            <a:endParaRPr lang="en-US"/>
          </a:p>
        </p:txBody>
      </p:sp>
      <p:sp>
        <p:nvSpPr>
          <p:cNvPr id="437250" name="Rectangle 2"/>
          <p:cNvSpPr>
            <a:spLocks noGrp="1" noChangeArrowheads="1"/>
          </p:cNvSpPr>
          <p:nvPr>
            <p:ph type="title"/>
          </p:nvPr>
        </p:nvSpPr>
        <p:spPr>
          <a:xfrm>
            <a:off x="6858000" y="76200"/>
            <a:ext cx="2133600" cy="2590800"/>
          </a:xfrm>
        </p:spPr>
        <p:txBody>
          <a:bodyPr/>
          <a:lstStyle/>
          <a:p>
            <a:r>
              <a:rPr lang="en-US"/>
              <a:t>Typical Cervical Vertebrae (C3-C7)</a:t>
            </a:r>
          </a:p>
        </p:txBody>
      </p:sp>
      <p:sp>
        <p:nvSpPr>
          <p:cNvPr id="437251" name="Rectangle 3"/>
          <p:cNvSpPr>
            <a:spLocks noGrp="1" noChangeArrowheads="1"/>
          </p:cNvSpPr>
          <p:nvPr>
            <p:ph type="body" sz="half" idx="2"/>
          </p:nvPr>
        </p:nvSpPr>
        <p:spPr>
          <a:xfrm>
            <a:off x="152400" y="3962400"/>
            <a:ext cx="8763000" cy="2667000"/>
          </a:xfrm>
        </p:spPr>
        <p:txBody>
          <a:bodyPr/>
          <a:lstStyle/>
          <a:p>
            <a:r>
              <a:rPr lang="en-US" sz="2000"/>
              <a:t>Smaller bodies but larger spinal canal</a:t>
            </a:r>
          </a:p>
          <a:p>
            <a:r>
              <a:rPr lang="en-US" sz="2000"/>
              <a:t>Transverse processes</a:t>
            </a:r>
          </a:p>
          <a:p>
            <a:pPr lvl="1"/>
            <a:r>
              <a:rPr lang="en-US" sz="2000"/>
              <a:t>shorter, with transverse foramen for vertebral artery</a:t>
            </a:r>
          </a:p>
          <a:p>
            <a:r>
              <a:rPr lang="en-US" sz="2000"/>
              <a:t>Spinous processes of C2 to C6 often bifid</a:t>
            </a:r>
          </a:p>
          <a:p>
            <a:r>
              <a:rPr lang="en-US" sz="2000"/>
              <a:t>1st and 2nd cervical vertebrae are unique - atlas &amp; axis</a:t>
            </a:r>
          </a:p>
        </p:txBody>
      </p:sp>
      <p:pic>
        <p:nvPicPr>
          <p:cNvPr id="437252" name="Picture 4" descr="w0186-nc"/>
          <p:cNvPicPr>
            <a:picLocks noChangeAspect="1" noChangeArrowheads="1"/>
          </p:cNvPicPr>
          <p:nvPr/>
        </p:nvPicPr>
        <p:blipFill>
          <a:blip r:embed="rId2" cstate="print"/>
          <a:srcRect t="5399" b="6412"/>
          <a:stretch>
            <a:fillRect/>
          </a:stretch>
        </p:blipFill>
        <p:spPr bwMode="auto">
          <a:xfrm>
            <a:off x="0" y="0"/>
            <a:ext cx="6629400" cy="3733800"/>
          </a:xfrm>
          <a:prstGeom prst="rect">
            <a:avLst/>
          </a:prstGeom>
          <a:noFill/>
        </p:spPr>
      </p:pic>
      <p:pic>
        <p:nvPicPr>
          <p:cNvPr id="437253" name="Picture 5" descr="w0187-nc"/>
          <p:cNvPicPr>
            <a:picLocks noChangeAspect="1" noChangeArrowheads="1"/>
          </p:cNvPicPr>
          <p:nvPr/>
        </p:nvPicPr>
        <p:blipFill>
          <a:blip r:embed="rId3" cstate="print"/>
          <a:srcRect l="28734" t="69513" r="27216" b="2940"/>
          <a:stretch>
            <a:fillRect/>
          </a:stretch>
        </p:blipFill>
        <p:spPr bwMode="auto">
          <a:xfrm>
            <a:off x="6477000" y="2325688"/>
            <a:ext cx="2667000" cy="2206625"/>
          </a:xfrm>
          <a:prstGeom prst="rect">
            <a:avLst/>
          </a:prstGeom>
          <a:noFill/>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2A97A9EB-B9F3-4C0D-BA30-92801315DE35}" type="slidenum">
              <a:rPr lang="en-US"/>
              <a:pPr/>
              <a:t>54</a:t>
            </a:fld>
            <a:endParaRPr lang="en-US"/>
          </a:p>
        </p:txBody>
      </p:sp>
      <p:sp>
        <p:nvSpPr>
          <p:cNvPr id="438274" name="Rectangle 2"/>
          <p:cNvSpPr>
            <a:spLocks noGrp="1" noChangeArrowheads="1"/>
          </p:cNvSpPr>
          <p:nvPr>
            <p:ph type="title"/>
          </p:nvPr>
        </p:nvSpPr>
        <p:spPr>
          <a:xfrm>
            <a:off x="6781800" y="76200"/>
            <a:ext cx="2286000" cy="2819400"/>
          </a:xfrm>
        </p:spPr>
        <p:txBody>
          <a:bodyPr/>
          <a:lstStyle/>
          <a:p>
            <a:r>
              <a:rPr lang="en-US"/>
              <a:t>Atlas &amp; Axis (C1-C2)</a:t>
            </a:r>
          </a:p>
        </p:txBody>
      </p:sp>
      <p:sp>
        <p:nvSpPr>
          <p:cNvPr id="438275" name="Rectangle 3"/>
          <p:cNvSpPr>
            <a:spLocks noGrp="1" noChangeArrowheads="1"/>
          </p:cNvSpPr>
          <p:nvPr>
            <p:ph type="body" sz="half" idx="2"/>
          </p:nvPr>
        </p:nvSpPr>
        <p:spPr>
          <a:xfrm>
            <a:off x="0" y="4648200"/>
            <a:ext cx="9144000" cy="2209800"/>
          </a:xfrm>
        </p:spPr>
        <p:txBody>
          <a:bodyPr/>
          <a:lstStyle/>
          <a:p>
            <a:pPr>
              <a:lnSpc>
                <a:spcPct val="80000"/>
              </a:lnSpc>
            </a:pPr>
            <a:r>
              <a:rPr lang="en-US"/>
              <a:t>Atlas -- ring of bone, superior facets for occipital condyles</a:t>
            </a:r>
          </a:p>
          <a:p>
            <a:pPr lvl="1">
              <a:lnSpc>
                <a:spcPct val="80000"/>
              </a:lnSpc>
            </a:pPr>
            <a:r>
              <a:rPr lang="en-US"/>
              <a:t>nodding movement at atlanto-occipital joint signifies “yes”</a:t>
            </a:r>
          </a:p>
          <a:p>
            <a:pPr>
              <a:lnSpc>
                <a:spcPct val="80000"/>
              </a:lnSpc>
            </a:pPr>
            <a:r>
              <a:rPr lang="en-US"/>
              <a:t>Axis -- dens or odontoid process is body of atlas</a:t>
            </a:r>
          </a:p>
          <a:p>
            <a:pPr lvl="1">
              <a:lnSpc>
                <a:spcPct val="80000"/>
              </a:lnSpc>
            </a:pPr>
            <a:r>
              <a:rPr lang="en-US"/>
              <a:t> pivotal movement at atlanto-axial joint signifies “no”</a:t>
            </a:r>
          </a:p>
        </p:txBody>
      </p:sp>
      <p:pic>
        <p:nvPicPr>
          <p:cNvPr id="438276" name="Picture 4" descr="w0187-nc"/>
          <p:cNvPicPr>
            <a:picLocks noChangeAspect="1" noChangeArrowheads="1"/>
          </p:cNvPicPr>
          <p:nvPr/>
        </p:nvPicPr>
        <p:blipFill>
          <a:blip r:embed="rId2" cstate="print"/>
          <a:srcRect b="31636"/>
          <a:stretch>
            <a:fillRect/>
          </a:stretch>
        </p:blipFill>
        <p:spPr bwMode="auto">
          <a:xfrm>
            <a:off x="1066800" y="304800"/>
            <a:ext cx="4724400" cy="4273550"/>
          </a:xfrm>
          <a:prstGeom prst="rect">
            <a:avLst/>
          </a:prstGeom>
          <a:noFill/>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1D3F100D-A649-44B7-9336-21DF7D3964D9}" type="slidenum">
              <a:rPr lang="en-US"/>
              <a:pPr/>
              <a:t>55</a:t>
            </a:fld>
            <a:endParaRPr lang="en-US"/>
          </a:p>
        </p:txBody>
      </p:sp>
      <p:sp>
        <p:nvSpPr>
          <p:cNvPr id="376834" name="Rectangle 2"/>
          <p:cNvSpPr>
            <a:spLocks noGrp="1" noChangeArrowheads="1"/>
          </p:cNvSpPr>
          <p:nvPr>
            <p:ph type="title"/>
          </p:nvPr>
        </p:nvSpPr>
        <p:spPr/>
        <p:txBody>
          <a:bodyPr/>
          <a:lstStyle/>
          <a:p>
            <a:r>
              <a:rPr lang="en-US"/>
              <a:t>Thoracic Region</a:t>
            </a:r>
          </a:p>
        </p:txBody>
      </p:sp>
      <p:sp>
        <p:nvSpPr>
          <p:cNvPr id="376835" name="Rectangle 3"/>
          <p:cNvSpPr>
            <a:spLocks noGrp="1" noChangeArrowheads="1"/>
          </p:cNvSpPr>
          <p:nvPr>
            <p:ph type="body" idx="1"/>
          </p:nvPr>
        </p:nvSpPr>
        <p:spPr/>
        <p:txBody>
          <a:bodyPr/>
          <a:lstStyle/>
          <a:p>
            <a:r>
              <a:rPr lang="en-US"/>
              <a:t>There are 12 thoracic vertebrae (Figure 7.19).</a:t>
            </a:r>
          </a:p>
          <a:p>
            <a:r>
              <a:rPr lang="en-US"/>
              <a:t>These vertebrae articulate with the ribs.</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A6B19769-7037-4AA4-ACEB-EE0B4EB13AD4}" type="slidenum">
              <a:rPr lang="en-US"/>
              <a:pPr/>
              <a:t>56</a:t>
            </a:fld>
            <a:endParaRPr lang="en-US"/>
          </a:p>
        </p:txBody>
      </p:sp>
      <p:pic>
        <p:nvPicPr>
          <p:cNvPr id="433154" name="Picture 2" descr="w0189-nc"/>
          <p:cNvPicPr>
            <a:picLocks noChangeAspect="1" noChangeArrowheads="1"/>
          </p:cNvPicPr>
          <p:nvPr/>
        </p:nvPicPr>
        <p:blipFill>
          <a:blip r:embed="rId2" cstate="print"/>
          <a:srcRect l="22987" r="34833" b="52191"/>
          <a:stretch>
            <a:fillRect/>
          </a:stretch>
        </p:blipFill>
        <p:spPr bwMode="auto">
          <a:xfrm>
            <a:off x="5257800" y="4551363"/>
            <a:ext cx="1905000" cy="2078037"/>
          </a:xfrm>
          <a:prstGeom prst="rect">
            <a:avLst/>
          </a:prstGeom>
          <a:noFill/>
        </p:spPr>
      </p:pic>
      <p:sp>
        <p:nvSpPr>
          <p:cNvPr id="433155" name="Rectangle 3"/>
          <p:cNvSpPr>
            <a:spLocks noGrp="1" noChangeArrowheads="1"/>
          </p:cNvSpPr>
          <p:nvPr>
            <p:ph type="title"/>
          </p:nvPr>
        </p:nvSpPr>
        <p:spPr>
          <a:xfrm>
            <a:off x="-381000" y="228600"/>
            <a:ext cx="5257800" cy="1143000"/>
          </a:xfrm>
        </p:spPr>
        <p:txBody>
          <a:bodyPr/>
          <a:lstStyle/>
          <a:p>
            <a:r>
              <a:rPr lang="en-US"/>
              <a:t>Thoracic Vertebrae</a:t>
            </a:r>
            <a:br>
              <a:rPr lang="en-US"/>
            </a:br>
            <a:r>
              <a:rPr lang="en-US"/>
              <a:t>(T1-T12)</a:t>
            </a:r>
          </a:p>
        </p:txBody>
      </p:sp>
      <p:sp>
        <p:nvSpPr>
          <p:cNvPr id="433156" name="Rectangle 4"/>
          <p:cNvSpPr>
            <a:spLocks noGrp="1" noChangeArrowheads="1"/>
          </p:cNvSpPr>
          <p:nvPr>
            <p:ph type="body" sz="half" idx="1"/>
          </p:nvPr>
        </p:nvSpPr>
        <p:spPr>
          <a:xfrm>
            <a:off x="228600" y="1600200"/>
            <a:ext cx="4419600" cy="4114800"/>
          </a:xfrm>
        </p:spPr>
        <p:txBody>
          <a:bodyPr/>
          <a:lstStyle/>
          <a:p>
            <a:r>
              <a:rPr lang="en-US"/>
              <a:t>Larger and stronger bodies </a:t>
            </a:r>
          </a:p>
          <a:p>
            <a:r>
              <a:rPr lang="en-US"/>
              <a:t>Longer transverse &amp; spinous processes</a:t>
            </a:r>
          </a:p>
          <a:p>
            <a:r>
              <a:rPr lang="en-US"/>
              <a:t>Facets or demifacets on body for head of rib</a:t>
            </a:r>
          </a:p>
          <a:p>
            <a:r>
              <a:rPr lang="en-US"/>
              <a:t>Facets on transverse processes (T1-T10) for tubercle of rib</a:t>
            </a:r>
          </a:p>
          <a:p>
            <a:endParaRPr lang="en-US"/>
          </a:p>
        </p:txBody>
      </p:sp>
      <p:pic>
        <p:nvPicPr>
          <p:cNvPr id="433157" name="Picture 5" descr="w0188-nc"/>
          <p:cNvPicPr>
            <a:picLocks noChangeAspect="1" noChangeArrowheads="1"/>
          </p:cNvPicPr>
          <p:nvPr/>
        </p:nvPicPr>
        <p:blipFill>
          <a:blip r:embed="rId3" cstate="print"/>
          <a:srcRect l="9937" r="22099"/>
          <a:stretch>
            <a:fillRect/>
          </a:stretch>
        </p:blipFill>
        <p:spPr bwMode="auto">
          <a:xfrm>
            <a:off x="4648200" y="280988"/>
            <a:ext cx="4267200" cy="4138612"/>
          </a:xfrm>
          <a:prstGeom prst="rect">
            <a:avLst/>
          </a:prstGeom>
          <a:noFill/>
        </p:spPr>
      </p:pic>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97D9FB80-74F5-4F74-990D-EB8AE2E463BD}" type="slidenum">
              <a:rPr lang="en-US"/>
              <a:pPr/>
              <a:t>57</a:t>
            </a:fld>
            <a:endParaRPr lang="en-US"/>
          </a:p>
        </p:txBody>
      </p:sp>
      <p:sp>
        <p:nvSpPr>
          <p:cNvPr id="377858" name="Rectangle 2"/>
          <p:cNvSpPr>
            <a:spLocks noGrp="1" noChangeArrowheads="1"/>
          </p:cNvSpPr>
          <p:nvPr>
            <p:ph type="title"/>
          </p:nvPr>
        </p:nvSpPr>
        <p:spPr/>
        <p:txBody>
          <a:bodyPr/>
          <a:lstStyle/>
          <a:p>
            <a:r>
              <a:rPr lang="en-US"/>
              <a:t>Lumbar Region</a:t>
            </a:r>
          </a:p>
        </p:txBody>
      </p:sp>
      <p:sp>
        <p:nvSpPr>
          <p:cNvPr id="377859" name="Rectangle 3"/>
          <p:cNvSpPr>
            <a:spLocks noGrp="1" noChangeArrowheads="1"/>
          </p:cNvSpPr>
          <p:nvPr>
            <p:ph type="body" idx="1"/>
          </p:nvPr>
        </p:nvSpPr>
        <p:spPr/>
        <p:txBody>
          <a:bodyPr/>
          <a:lstStyle/>
          <a:p>
            <a:r>
              <a:rPr lang="en-US"/>
              <a:t>There are 5 lumbar vertebrae (Figure 7.20).</a:t>
            </a:r>
          </a:p>
          <a:p>
            <a:r>
              <a:rPr lang="en-US"/>
              <a:t>They are the largest and strongest vertebrae in the column.</a:t>
            </a:r>
          </a:p>
          <a:p>
            <a:r>
              <a:rPr lang="en-US"/>
              <a:t>Table 7.4 summarizes the major structural differences among the cervical, thoracic, and lumbar vertebrae.</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532A13E3-2258-4FB4-9DB4-630259264DCF}" type="slidenum">
              <a:rPr lang="en-US"/>
              <a:pPr/>
              <a:t>58</a:t>
            </a:fld>
            <a:endParaRPr lang="en-US"/>
          </a:p>
        </p:txBody>
      </p:sp>
      <p:sp>
        <p:nvSpPr>
          <p:cNvPr id="439298" name="Rectangle 2"/>
          <p:cNvSpPr>
            <a:spLocks noGrp="1" noChangeArrowheads="1"/>
          </p:cNvSpPr>
          <p:nvPr>
            <p:ph type="title"/>
          </p:nvPr>
        </p:nvSpPr>
        <p:spPr>
          <a:xfrm>
            <a:off x="304800" y="152400"/>
            <a:ext cx="8839200" cy="1143000"/>
          </a:xfrm>
        </p:spPr>
        <p:txBody>
          <a:bodyPr/>
          <a:lstStyle/>
          <a:p>
            <a:r>
              <a:rPr lang="en-US"/>
              <a:t>Lumbar Vertebrae</a:t>
            </a:r>
          </a:p>
        </p:txBody>
      </p:sp>
      <p:sp>
        <p:nvSpPr>
          <p:cNvPr id="439299" name="Rectangle 3"/>
          <p:cNvSpPr>
            <a:spLocks noGrp="1" noChangeArrowheads="1"/>
          </p:cNvSpPr>
          <p:nvPr>
            <p:ph type="body" sz="half" idx="1"/>
          </p:nvPr>
        </p:nvSpPr>
        <p:spPr>
          <a:xfrm>
            <a:off x="228600" y="1371600"/>
            <a:ext cx="3657600" cy="2590800"/>
          </a:xfrm>
        </p:spPr>
        <p:txBody>
          <a:bodyPr/>
          <a:lstStyle/>
          <a:p>
            <a:r>
              <a:rPr lang="en-US"/>
              <a:t>Strongest &amp; largest</a:t>
            </a:r>
          </a:p>
          <a:p>
            <a:r>
              <a:rPr lang="en-US"/>
              <a:t>Short thick spinous &amp; transverse processes</a:t>
            </a:r>
          </a:p>
          <a:p>
            <a:pPr lvl="1"/>
            <a:r>
              <a:rPr lang="en-US"/>
              <a:t>back musculature</a:t>
            </a:r>
          </a:p>
        </p:txBody>
      </p:sp>
      <p:pic>
        <p:nvPicPr>
          <p:cNvPr id="439300" name="Picture 4" descr="w0190-nc"/>
          <p:cNvPicPr>
            <a:picLocks noChangeAspect="1" noChangeArrowheads="1"/>
          </p:cNvPicPr>
          <p:nvPr/>
        </p:nvPicPr>
        <p:blipFill>
          <a:blip r:embed="rId2" cstate="print"/>
          <a:srcRect/>
          <a:stretch>
            <a:fillRect/>
          </a:stretch>
        </p:blipFill>
        <p:spPr bwMode="auto">
          <a:xfrm>
            <a:off x="2033588" y="3733800"/>
            <a:ext cx="6729412" cy="2835275"/>
          </a:xfrm>
          <a:prstGeom prst="rect">
            <a:avLst/>
          </a:prstGeom>
          <a:noFill/>
        </p:spPr>
      </p:pic>
      <p:pic>
        <p:nvPicPr>
          <p:cNvPr id="439301" name="Picture 5" descr="w0191-nc"/>
          <p:cNvPicPr>
            <a:picLocks noChangeAspect="1" noChangeArrowheads="1"/>
          </p:cNvPicPr>
          <p:nvPr/>
        </p:nvPicPr>
        <p:blipFill>
          <a:blip r:embed="rId3" cstate="print"/>
          <a:srcRect b="48154"/>
          <a:stretch>
            <a:fillRect/>
          </a:stretch>
        </p:blipFill>
        <p:spPr bwMode="auto">
          <a:xfrm>
            <a:off x="4038600" y="1287463"/>
            <a:ext cx="5029200" cy="2217737"/>
          </a:xfrm>
          <a:prstGeom prst="rect">
            <a:avLst/>
          </a:prstGeom>
          <a:noFill/>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445F2688-3CBE-4B2C-889E-66ABFD511ECD}" type="slidenum">
              <a:rPr lang="en-US"/>
              <a:pPr/>
              <a:t>59</a:t>
            </a:fld>
            <a:endParaRPr lang="en-US"/>
          </a:p>
        </p:txBody>
      </p:sp>
      <p:sp>
        <p:nvSpPr>
          <p:cNvPr id="378882" name="Rectangle 2"/>
          <p:cNvSpPr>
            <a:spLocks noGrp="1" noChangeArrowheads="1"/>
          </p:cNvSpPr>
          <p:nvPr>
            <p:ph type="title"/>
          </p:nvPr>
        </p:nvSpPr>
        <p:spPr/>
        <p:txBody>
          <a:bodyPr/>
          <a:lstStyle/>
          <a:p>
            <a:r>
              <a:rPr lang="en-US"/>
              <a:t>Sacrum</a:t>
            </a:r>
          </a:p>
        </p:txBody>
      </p:sp>
      <p:sp>
        <p:nvSpPr>
          <p:cNvPr id="378883" name="Rectangle 3"/>
          <p:cNvSpPr>
            <a:spLocks noGrp="1" noChangeArrowheads="1"/>
          </p:cNvSpPr>
          <p:nvPr>
            <p:ph type="body" idx="1"/>
          </p:nvPr>
        </p:nvSpPr>
        <p:spPr/>
        <p:txBody>
          <a:bodyPr/>
          <a:lstStyle/>
          <a:p>
            <a:r>
              <a:rPr lang="en-US"/>
              <a:t>The </a:t>
            </a:r>
            <a:r>
              <a:rPr lang="en-US" i="1"/>
              <a:t>sacrum</a:t>
            </a:r>
            <a:r>
              <a:rPr lang="en-US"/>
              <a:t> is formed by the union of 5 sacral vertebrae (Figure 7.21a) and serves as a strong foundation for the pelvic girdle.</a:t>
            </a:r>
          </a:p>
          <a:p>
            <a:r>
              <a:rPr lang="en-US"/>
              <a:t>Table 8.1 shows the differences between the male and female sacrum.</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6B6356B7-1C09-4297-9EA7-4CEFF9064F4C}" type="slidenum">
              <a:rPr lang="en-US"/>
              <a:pPr/>
              <a:t>6</a:t>
            </a:fld>
            <a:endParaRPr lang="en-US"/>
          </a:p>
        </p:txBody>
      </p:sp>
      <p:sp>
        <p:nvSpPr>
          <p:cNvPr id="390146" name="Rectangle 2"/>
          <p:cNvSpPr>
            <a:spLocks noGrp="1" noChangeArrowheads="1"/>
          </p:cNvSpPr>
          <p:nvPr>
            <p:ph type="title"/>
          </p:nvPr>
        </p:nvSpPr>
        <p:spPr/>
        <p:txBody>
          <a:bodyPr/>
          <a:lstStyle/>
          <a:p>
            <a:r>
              <a:rPr lang="en-US"/>
              <a:t>BONE SURFACE MARKINGS</a:t>
            </a:r>
          </a:p>
        </p:txBody>
      </p:sp>
      <p:sp>
        <p:nvSpPr>
          <p:cNvPr id="390147" name="Rectangle 3"/>
          <p:cNvSpPr>
            <a:spLocks noGrp="1" noChangeArrowheads="1"/>
          </p:cNvSpPr>
          <p:nvPr>
            <p:ph type="body" idx="1"/>
          </p:nvPr>
        </p:nvSpPr>
        <p:spPr/>
        <p:txBody>
          <a:bodyPr/>
          <a:lstStyle/>
          <a:p>
            <a:r>
              <a:rPr lang="en-US"/>
              <a:t>There are two major types of surface markings.</a:t>
            </a:r>
            <a:endParaRPr lang="en-US" b="1" i="1"/>
          </a:p>
          <a:p>
            <a:pPr lvl="1"/>
            <a:r>
              <a:rPr lang="en-US"/>
              <a:t>Depressions and openings participate in joints or allow the passage of soft tissue.</a:t>
            </a:r>
          </a:p>
          <a:p>
            <a:pPr lvl="1"/>
            <a:r>
              <a:rPr lang="en-US"/>
              <a:t>Processes are projections or outgrowths that either help form joints or serve as attachment points for connective tissue.</a:t>
            </a:r>
            <a:endParaRPr lang="en-US" b="1" i="1"/>
          </a:p>
          <a:p>
            <a:r>
              <a:rPr lang="en-US"/>
              <a:t>Table 7.2 describe the various surface markings along with examples of each.</a:t>
            </a: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0C54A654-B203-400B-BDA9-50F7BB258F3E}" type="slidenum">
              <a:rPr lang="en-US"/>
              <a:pPr/>
              <a:t>60</a:t>
            </a:fld>
            <a:endParaRPr lang="en-US"/>
          </a:p>
        </p:txBody>
      </p:sp>
      <p:sp>
        <p:nvSpPr>
          <p:cNvPr id="440322" name="Rectangle 2"/>
          <p:cNvSpPr>
            <a:spLocks noGrp="1" noChangeArrowheads="1"/>
          </p:cNvSpPr>
          <p:nvPr>
            <p:ph type="title"/>
          </p:nvPr>
        </p:nvSpPr>
        <p:spPr>
          <a:xfrm>
            <a:off x="685800" y="-228600"/>
            <a:ext cx="7772400" cy="1143000"/>
          </a:xfrm>
        </p:spPr>
        <p:txBody>
          <a:bodyPr/>
          <a:lstStyle/>
          <a:p>
            <a:r>
              <a:rPr lang="en-US"/>
              <a:t>Sacrum</a:t>
            </a:r>
          </a:p>
        </p:txBody>
      </p:sp>
      <p:sp>
        <p:nvSpPr>
          <p:cNvPr id="440323" name="Rectangle 3"/>
          <p:cNvSpPr>
            <a:spLocks noGrp="1" noChangeArrowheads="1"/>
          </p:cNvSpPr>
          <p:nvPr>
            <p:ph type="body" sz="half" idx="2"/>
          </p:nvPr>
        </p:nvSpPr>
        <p:spPr>
          <a:xfrm>
            <a:off x="685800" y="4419600"/>
            <a:ext cx="8382000" cy="2438400"/>
          </a:xfrm>
        </p:spPr>
        <p:txBody>
          <a:bodyPr/>
          <a:lstStyle/>
          <a:p>
            <a:pPr>
              <a:lnSpc>
                <a:spcPct val="80000"/>
              </a:lnSpc>
            </a:pPr>
            <a:r>
              <a:rPr lang="en-US"/>
              <a:t>Union of 5 vertebrae (S1 - S5) by age 30</a:t>
            </a:r>
          </a:p>
          <a:p>
            <a:pPr lvl="1">
              <a:lnSpc>
                <a:spcPct val="80000"/>
              </a:lnSpc>
            </a:pPr>
            <a:r>
              <a:rPr lang="en-US"/>
              <a:t>median sacral crest was spinous processes</a:t>
            </a:r>
          </a:p>
          <a:p>
            <a:pPr lvl="1">
              <a:lnSpc>
                <a:spcPct val="80000"/>
              </a:lnSpc>
            </a:pPr>
            <a:r>
              <a:rPr lang="en-US"/>
              <a:t>sacral ala is fused transverse processes</a:t>
            </a:r>
          </a:p>
          <a:p>
            <a:pPr>
              <a:lnSpc>
                <a:spcPct val="80000"/>
              </a:lnSpc>
            </a:pPr>
            <a:r>
              <a:rPr lang="en-US"/>
              <a:t>Sacral canal ends at sacral hiatus</a:t>
            </a:r>
          </a:p>
          <a:p>
            <a:pPr>
              <a:lnSpc>
                <a:spcPct val="80000"/>
              </a:lnSpc>
            </a:pPr>
            <a:r>
              <a:rPr lang="en-US"/>
              <a:t>Auricular surface &amp; sacral tuberosity of SI  joint</a:t>
            </a:r>
          </a:p>
          <a:p>
            <a:endParaRPr lang="en-US"/>
          </a:p>
        </p:txBody>
      </p:sp>
      <p:pic>
        <p:nvPicPr>
          <p:cNvPr id="440324" name="Picture 4" descr="w0192-nc"/>
          <p:cNvPicPr>
            <a:picLocks noChangeAspect="1" noChangeArrowheads="1"/>
          </p:cNvPicPr>
          <p:nvPr/>
        </p:nvPicPr>
        <p:blipFill>
          <a:blip r:embed="rId2" cstate="print"/>
          <a:srcRect/>
          <a:stretch>
            <a:fillRect/>
          </a:stretch>
        </p:blipFill>
        <p:spPr bwMode="auto">
          <a:xfrm>
            <a:off x="457200" y="609600"/>
            <a:ext cx="8077200" cy="3681413"/>
          </a:xfrm>
          <a:prstGeom prst="rect">
            <a:avLst/>
          </a:prstGeom>
          <a:noFill/>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8CE8A073-E808-4786-AA5C-BBB6CCCD7224}" type="slidenum">
              <a:rPr lang="en-US"/>
              <a:pPr/>
              <a:t>61</a:t>
            </a:fld>
            <a:endParaRPr lang="en-US"/>
          </a:p>
        </p:txBody>
      </p:sp>
      <p:sp>
        <p:nvSpPr>
          <p:cNvPr id="379906" name="Rectangle 2"/>
          <p:cNvSpPr>
            <a:spLocks noGrp="1" noChangeArrowheads="1"/>
          </p:cNvSpPr>
          <p:nvPr>
            <p:ph type="title"/>
          </p:nvPr>
        </p:nvSpPr>
        <p:spPr/>
        <p:txBody>
          <a:bodyPr/>
          <a:lstStyle/>
          <a:p>
            <a:r>
              <a:rPr lang="en-US"/>
              <a:t>Coccyx</a:t>
            </a:r>
          </a:p>
        </p:txBody>
      </p:sp>
      <p:sp>
        <p:nvSpPr>
          <p:cNvPr id="379907" name="Rectangle 3"/>
          <p:cNvSpPr>
            <a:spLocks noGrp="1" noChangeArrowheads="1"/>
          </p:cNvSpPr>
          <p:nvPr>
            <p:ph type="body" idx="1"/>
          </p:nvPr>
        </p:nvSpPr>
        <p:spPr/>
        <p:txBody>
          <a:bodyPr/>
          <a:lstStyle/>
          <a:p>
            <a:r>
              <a:rPr lang="en-US"/>
              <a:t>The </a:t>
            </a:r>
            <a:r>
              <a:rPr lang="en-US" i="1"/>
              <a:t>coccyx</a:t>
            </a:r>
            <a:r>
              <a:rPr lang="en-US"/>
              <a:t> is formed by the fusion of 4 coccygeal vertebrae (Figure 7.21).</a:t>
            </a:r>
          </a:p>
          <a:p>
            <a:r>
              <a:rPr lang="en-US" i="1"/>
              <a:t>Caudal anesthesia (epidural block)</a:t>
            </a:r>
            <a:r>
              <a:rPr lang="en-US"/>
              <a:t>, frequently used during labor (in childbirth), causes numbness in the regions innervated by the sacral and coccygeal nerves (approximately from the waist to the knees).</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AAE1E202-6F64-4F11-B604-12A4043C4937}" type="slidenum">
              <a:rPr lang="en-US"/>
              <a:pPr/>
              <a:t>62</a:t>
            </a:fld>
            <a:endParaRPr lang="en-US"/>
          </a:p>
        </p:txBody>
      </p:sp>
      <p:sp>
        <p:nvSpPr>
          <p:cNvPr id="441346" name="Rectangle 2"/>
          <p:cNvSpPr>
            <a:spLocks noGrp="1" noChangeArrowheads="1"/>
          </p:cNvSpPr>
          <p:nvPr>
            <p:ph type="title"/>
          </p:nvPr>
        </p:nvSpPr>
        <p:spPr>
          <a:xfrm>
            <a:off x="685800" y="-152400"/>
            <a:ext cx="7772400" cy="1143000"/>
          </a:xfrm>
        </p:spPr>
        <p:txBody>
          <a:bodyPr/>
          <a:lstStyle/>
          <a:p>
            <a:r>
              <a:rPr lang="en-US"/>
              <a:t>Coccyx</a:t>
            </a:r>
          </a:p>
        </p:txBody>
      </p:sp>
      <p:sp>
        <p:nvSpPr>
          <p:cNvPr id="441347" name="Rectangle 3"/>
          <p:cNvSpPr>
            <a:spLocks noGrp="1" noChangeArrowheads="1"/>
          </p:cNvSpPr>
          <p:nvPr>
            <p:ph type="body" sz="half" idx="2"/>
          </p:nvPr>
        </p:nvSpPr>
        <p:spPr>
          <a:xfrm>
            <a:off x="685800" y="4343400"/>
            <a:ext cx="7772400" cy="2514600"/>
          </a:xfrm>
        </p:spPr>
        <p:txBody>
          <a:bodyPr/>
          <a:lstStyle/>
          <a:p>
            <a:pPr>
              <a:lnSpc>
                <a:spcPct val="80000"/>
              </a:lnSpc>
            </a:pPr>
            <a:r>
              <a:rPr lang="en-US"/>
              <a:t>Union of 4 vertebrae (Co1 - Co4) by age 30</a:t>
            </a:r>
          </a:p>
          <a:p>
            <a:pPr>
              <a:lnSpc>
                <a:spcPct val="80000"/>
              </a:lnSpc>
            </a:pPr>
            <a:r>
              <a:rPr lang="en-US"/>
              <a:t>Caudal or epidural anesthesia during delivery</a:t>
            </a:r>
          </a:p>
          <a:p>
            <a:pPr lvl="1">
              <a:lnSpc>
                <a:spcPct val="80000"/>
              </a:lnSpc>
            </a:pPr>
            <a:r>
              <a:rPr lang="en-US"/>
              <a:t>into sacral hiatus anesthetize sacral &amp; coccygeal nerves</a:t>
            </a:r>
          </a:p>
          <a:p>
            <a:pPr lvl="1">
              <a:lnSpc>
                <a:spcPct val="80000"/>
              </a:lnSpc>
            </a:pPr>
            <a:r>
              <a:rPr lang="en-US"/>
              <a:t>sacral and coccygeal cornu are important landmarks</a:t>
            </a:r>
          </a:p>
        </p:txBody>
      </p:sp>
      <p:pic>
        <p:nvPicPr>
          <p:cNvPr id="441348" name="Picture 4" descr="w0192-nc"/>
          <p:cNvPicPr>
            <a:picLocks noChangeAspect="1" noChangeArrowheads="1"/>
          </p:cNvPicPr>
          <p:nvPr/>
        </p:nvPicPr>
        <p:blipFill>
          <a:blip r:embed="rId2" cstate="print"/>
          <a:srcRect/>
          <a:stretch>
            <a:fillRect/>
          </a:stretch>
        </p:blipFill>
        <p:spPr bwMode="auto">
          <a:xfrm>
            <a:off x="685800" y="762000"/>
            <a:ext cx="7315200" cy="3333750"/>
          </a:xfrm>
          <a:prstGeom prst="rect">
            <a:avLst/>
          </a:prstGeom>
          <a:noFill/>
        </p:spPr>
      </p:pic>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DFC24180-FFE1-4A26-85F4-7EE4F9EC47E5}" type="slidenum">
              <a:rPr lang="en-US"/>
              <a:pPr/>
              <a:t>63</a:t>
            </a:fld>
            <a:endParaRPr lang="en-US"/>
          </a:p>
        </p:txBody>
      </p:sp>
      <p:sp>
        <p:nvSpPr>
          <p:cNvPr id="380930" name="Rectangle 2"/>
          <p:cNvSpPr>
            <a:spLocks noGrp="1" noChangeArrowheads="1"/>
          </p:cNvSpPr>
          <p:nvPr>
            <p:ph type="title"/>
          </p:nvPr>
        </p:nvSpPr>
        <p:spPr/>
        <p:txBody>
          <a:bodyPr/>
          <a:lstStyle/>
          <a:p>
            <a:r>
              <a:rPr lang="en-US"/>
              <a:t>THORAX</a:t>
            </a:r>
          </a:p>
        </p:txBody>
      </p:sp>
      <p:sp>
        <p:nvSpPr>
          <p:cNvPr id="380931" name="Rectangle 3"/>
          <p:cNvSpPr>
            <a:spLocks noGrp="1" noChangeArrowheads="1"/>
          </p:cNvSpPr>
          <p:nvPr>
            <p:ph type="body" idx="1"/>
          </p:nvPr>
        </p:nvSpPr>
        <p:spPr/>
        <p:txBody>
          <a:bodyPr/>
          <a:lstStyle/>
          <a:p>
            <a:r>
              <a:rPr lang="en-US"/>
              <a:t>The term </a:t>
            </a:r>
            <a:r>
              <a:rPr lang="en-US" i="1"/>
              <a:t>thorax</a:t>
            </a:r>
            <a:r>
              <a:rPr lang="en-US"/>
              <a:t> refers to the entire chest.</a:t>
            </a:r>
          </a:p>
          <a:p>
            <a:r>
              <a:rPr lang="en-US"/>
              <a:t>The skeletal part of the thorax (a bony cage) consists of the </a:t>
            </a:r>
            <a:r>
              <a:rPr lang="en-US" i="1"/>
              <a:t>sternum</a:t>
            </a:r>
            <a:r>
              <a:rPr lang="en-US"/>
              <a:t>, </a:t>
            </a:r>
            <a:r>
              <a:rPr lang="en-US" i="1"/>
              <a:t>costal cartilages</a:t>
            </a:r>
            <a:r>
              <a:rPr lang="en-US"/>
              <a:t>, </a:t>
            </a:r>
            <a:r>
              <a:rPr lang="en-US" i="1"/>
              <a:t>ribs</a:t>
            </a:r>
            <a:r>
              <a:rPr lang="en-US"/>
              <a:t>, and the </a:t>
            </a:r>
            <a:r>
              <a:rPr lang="en-US" i="1"/>
              <a:t>bodies of the thoracic vertebrae</a:t>
            </a:r>
            <a:r>
              <a:rPr lang="en-US"/>
              <a:t> (Figure 7.22).</a:t>
            </a:r>
          </a:p>
          <a:p>
            <a:r>
              <a:rPr lang="en-US"/>
              <a:t>The thoracic cage encloses and protects the organs in the thoracic and superior abdominal cavities. It also provides support for the bones of the shoulder girdle and upper limbs.</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Principles of Human Anatomy and Physiology, 11e</a:t>
            </a:r>
          </a:p>
        </p:txBody>
      </p:sp>
      <p:sp>
        <p:nvSpPr>
          <p:cNvPr id="5" name="Slide Number Placeholder 5"/>
          <p:cNvSpPr>
            <a:spLocks noGrp="1"/>
          </p:cNvSpPr>
          <p:nvPr>
            <p:ph type="sldNum" sz="quarter" idx="11"/>
          </p:nvPr>
        </p:nvSpPr>
        <p:spPr/>
        <p:txBody>
          <a:bodyPr/>
          <a:lstStyle/>
          <a:p>
            <a:fld id="{8DA6E4DC-C5C5-4F9F-96DC-195D30D39A50}" type="slidenum">
              <a:rPr lang="en-US"/>
              <a:pPr/>
              <a:t>64</a:t>
            </a:fld>
            <a:endParaRPr lang="en-US"/>
          </a:p>
        </p:txBody>
      </p:sp>
      <p:sp>
        <p:nvSpPr>
          <p:cNvPr id="442370" name="Rectangle 2"/>
          <p:cNvSpPr>
            <a:spLocks noGrp="1" noChangeArrowheads="1"/>
          </p:cNvSpPr>
          <p:nvPr>
            <p:ph type="title"/>
          </p:nvPr>
        </p:nvSpPr>
        <p:spPr>
          <a:xfrm>
            <a:off x="0" y="-152400"/>
            <a:ext cx="9144000" cy="1143000"/>
          </a:xfrm>
        </p:spPr>
        <p:txBody>
          <a:bodyPr/>
          <a:lstStyle/>
          <a:p>
            <a:r>
              <a:rPr lang="en-US"/>
              <a:t>Thorax</a:t>
            </a:r>
          </a:p>
        </p:txBody>
      </p:sp>
      <p:pic>
        <p:nvPicPr>
          <p:cNvPr id="442371" name="Picture 3" descr="w0193-nc"/>
          <p:cNvPicPr>
            <a:picLocks noChangeAspect="1" noChangeArrowheads="1"/>
          </p:cNvPicPr>
          <p:nvPr/>
        </p:nvPicPr>
        <p:blipFill>
          <a:blip r:embed="rId2" cstate="print"/>
          <a:srcRect/>
          <a:stretch>
            <a:fillRect/>
          </a:stretch>
        </p:blipFill>
        <p:spPr bwMode="auto">
          <a:xfrm>
            <a:off x="314325" y="635000"/>
            <a:ext cx="8448675" cy="5613400"/>
          </a:xfrm>
          <a:prstGeom prst="rect">
            <a:avLst/>
          </a:prstGeom>
          <a:noFill/>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92640259-60BE-4D0E-8C68-6FDC1F429C8E}" type="slidenum">
              <a:rPr lang="en-US"/>
              <a:pPr/>
              <a:t>65</a:t>
            </a:fld>
            <a:endParaRPr lang="en-US"/>
          </a:p>
        </p:txBody>
      </p:sp>
      <p:sp>
        <p:nvSpPr>
          <p:cNvPr id="443394" name="Rectangle 2"/>
          <p:cNvSpPr>
            <a:spLocks noGrp="1" noChangeArrowheads="1"/>
          </p:cNvSpPr>
          <p:nvPr>
            <p:ph type="title"/>
          </p:nvPr>
        </p:nvSpPr>
        <p:spPr>
          <a:xfrm>
            <a:off x="0" y="-152400"/>
            <a:ext cx="9144000" cy="1143000"/>
          </a:xfrm>
        </p:spPr>
        <p:txBody>
          <a:bodyPr/>
          <a:lstStyle/>
          <a:p>
            <a:r>
              <a:rPr lang="en-US"/>
              <a:t>Thorax</a:t>
            </a:r>
          </a:p>
        </p:txBody>
      </p:sp>
      <p:sp>
        <p:nvSpPr>
          <p:cNvPr id="443395" name="Rectangle 3"/>
          <p:cNvSpPr>
            <a:spLocks noGrp="1" noChangeArrowheads="1"/>
          </p:cNvSpPr>
          <p:nvPr>
            <p:ph type="body" sz="half" idx="2"/>
          </p:nvPr>
        </p:nvSpPr>
        <p:spPr>
          <a:xfrm>
            <a:off x="5105400" y="1066800"/>
            <a:ext cx="4038600" cy="6096000"/>
          </a:xfrm>
        </p:spPr>
        <p:txBody>
          <a:bodyPr/>
          <a:lstStyle/>
          <a:p>
            <a:pPr lvl="1"/>
            <a:r>
              <a:rPr lang="en-US"/>
              <a:t>Bony cage flattened from front to back</a:t>
            </a:r>
          </a:p>
          <a:p>
            <a:pPr lvl="1"/>
            <a:r>
              <a:rPr lang="en-US"/>
              <a:t>Sternum (breastbone)</a:t>
            </a:r>
          </a:p>
          <a:p>
            <a:pPr lvl="1"/>
            <a:r>
              <a:rPr lang="en-US"/>
              <a:t>Ribs</a:t>
            </a:r>
          </a:p>
          <a:p>
            <a:pPr lvl="2"/>
            <a:r>
              <a:rPr lang="en-US"/>
              <a:t>1-7 are true ribs (vertebrosternal)</a:t>
            </a:r>
          </a:p>
          <a:p>
            <a:pPr lvl="2"/>
            <a:r>
              <a:rPr lang="en-US"/>
              <a:t>8-12 are false ribs (vertebrochondral)</a:t>
            </a:r>
          </a:p>
          <a:p>
            <a:pPr lvl="2"/>
            <a:r>
              <a:rPr lang="en-US"/>
              <a:t>11-12 are floating</a:t>
            </a:r>
          </a:p>
          <a:p>
            <a:pPr lvl="1"/>
            <a:r>
              <a:rPr lang="en-US"/>
              <a:t>Costal cartilages</a:t>
            </a:r>
          </a:p>
          <a:p>
            <a:pPr lvl="1"/>
            <a:r>
              <a:rPr lang="en-US"/>
              <a:t>Bodies of the thoracic vertebrae.</a:t>
            </a:r>
          </a:p>
        </p:txBody>
      </p:sp>
      <p:pic>
        <p:nvPicPr>
          <p:cNvPr id="443396" name="Picture 4" descr="w0193-nc"/>
          <p:cNvPicPr>
            <a:picLocks noChangeAspect="1" noChangeArrowheads="1"/>
          </p:cNvPicPr>
          <p:nvPr/>
        </p:nvPicPr>
        <p:blipFill>
          <a:blip r:embed="rId2" cstate="print"/>
          <a:srcRect l="39270" t="21956"/>
          <a:stretch>
            <a:fillRect/>
          </a:stretch>
        </p:blipFill>
        <p:spPr bwMode="auto">
          <a:xfrm>
            <a:off x="142875" y="1143000"/>
            <a:ext cx="5419725" cy="4627563"/>
          </a:xfrm>
          <a:prstGeom prst="rect">
            <a:avLst/>
          </a:prstGeom>
          <a:noFill/>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0DE0E98F-82CC-4487-80F1-6A7ED0533A96}" type="slidenum">
              <a:rPr lang="en-US"/>
              <a:pPr/>
              <a:t>66</a:t>
            </a:fld>
            <a:endParaRPr lang="en-US"/>
          </a:p>
        </p:txBody>
      </p:sp>
      <p:sp>
        <p:nvSpPr>
          <p:cNvPr id="445442" name="Rectangle 2"/>
          <p:cNvSpPr>
            <a:spLocks noGrp="1" noChangeArrowheads="1"/>
          </p:cNvSpPr>
          <p:nvPr>
            <p:ph type="title"/>
          </p:nvPr>
        </p:nvSpPr>
        <p:spPr/>
        <p:txBody>
          <a:bodyPr/>
          <a:lstStyle/>
          <a:p>
            <a:r>
              <a:rPr lang="en-US"/>
              <a:t>Sternum</a:t>
            </a:r>
          </a:p>
        </p:txBody>
      </p:sp>
      <p:sp>
        <p:nvSpPr>
          <p:cNvPr id="445443" name="Rectangle 3"/>
          <p:cNvSpPr>
            <a:spLocks noGrp="1" noChangeArrowheads="1"/>
          </p:cNvSpPr>
          <p:nvPr>
            <p:ph type="body" idx="1"/>
          </p:nvPr>
        </p:nvSpPr>
        <p:spPr/>
        <p:txBody>
          <a:bodyPr/>
          <a:lstStyle/>
          <a:p>
            <a:r>
              <a:rPr lang="en-US"/>
              <a:t>The </a:t>
            </a:r>
            <a:r>
              <a:rPr lang="en-US" i="1"/>
              <a:t>sternum</a:t>
            </a:r>
            <a:r>
              <a:rPr lang="en-US"/>
              <a:t> is located on the anterior midline of the thoracic wall.</a:t>
            </a:r>
          </a:p>
          <a:p>
            <a:r>
              <a:rPr lang="en-US"/>
              <a:t>It consists of three parts: </a:t>
            </a:r>
            <a:r>
              <a:rPr lang="en-US" i="1"/>
              <a:t>manubrium</a:t>
            </a:r>
            <a:r>
              <a:rPr lang="en-US"/>
              <a:t>, </a:t>
            </a:r>
            <a:r>
              <a:rPr lang="en-US" i="1"/>
              <a:t>body</a:t>
            </a:r>
            <a:r>
              <a:rPr lang="en-US"/>
              <a:t>, and </a:t>
            </a:r>
            <a:r>
              <a:rPr lang="en-US" i="1"/>
              <a:t>xiphoid process</a:t>
            </a:r>
            <a:r>
              <a:rPr lang="en-US"/>
              <a:t> (Figure 7.22).</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E1BB5D2C-A1BD-4A33-BD4D-F11AE086F6EC}" type="slidenum">
              <a:rPr lang="en-US"/>
              <a:pPr/>
              <a:t>67</a:t>
            </a:fld>
            <a:endParaRPr lang="en-US"/>
          </a:p>
        </p:txBody>
      </p:sp>
      <p:sp>
        <p:nvSpPr>
          <p:cNvPr id="444418" name="Rectangle 2"/>
          <p:cNvSpPr>
            <a:spLocks noGrp="1" noChangeArrowheads="1"/>
          </p:cNvSpPr>
          <p:nvPr>
            <p:ph type="title"/>
          </p:nvPr>
        </p:nvSpPr>
        <p:spPr>
          <a:xfrm>
            <a:off x="0" y="0"/>
            <a:ext cx="5410200" cy="1143000"/>
          </a:xfrm>
        </p:spPr>
        <p:txBody>
          <a:bodyPr/>
          <a:lstStyle/>
          <a:p>
            <a:r>
              <a:rPr lang="en-US"/>
              <a:t>Sternum</a:t>
            </a:r>
          </a:p>
        </p:txBody>
      </p:sp>
      <p:sp>
        <p:nvSpPr>
          <p:cNvPr id="444419" name="Rectangle 3"/>
          <p:cNvSpPr>
            <a:spLocks noGrp="1" noChangeArrowheads="1"/>
          </p:cNvSpPr>
          <p:nvPr>
            <p:ph type="body" sz="half" idx="2"/>
          </p:nvPr>
        </p:nvSpPr>
        <p:spPr>
          <a:xfrm>
            <a:off x="5791200" y="381000"/>
            <a:ext cx="2971800" cy="6019800"/>
          </a:xfrm>
        </p:spPr>
        <p:txBody>
          <a:bodyPr/>
          <a:lstStyle/>
          <a:p>
            <a:r>
              <a:rPr lang="en-US"/>
              <a:t>Manubrium</a:t>
            </a:r>
          </a:p>
          <a:p>
            <a:pPr lvl="1"/>
            <a:r>
              <a:rPr lang="en-US"/>
              <a:t>1st &amp; 2nd ribs</a:t>
            </a:r>
          </a:p>
          <a:p>
            <a:pPr lvl="1"/>
            <a:r>
              <a:rPr lang="en-US"/>
              <a:t>clavicular notch</a:t>
            </a:r>
          </a:p>
          <a:p>
            <a:r>
              <a:rPr lang="en-US"/>
              <a:t>Body</a:t>
            </a:r>
          </a:p>
          <a:p>
            <a:pPr lvl="1"/>
            <a:r>
              <a:rPr lang="en-US"/>
              <a:t>costal cartilages of 2-10 ribs</a:t>
            </a:r>
          </a:p>
          <a:p>
            <a:r>
              <a:rPr lang="en-US"/>
              <a:t>Xiphoid</a:t>
            </a:r>
          </a:p>
          <a:p>
            <a:pPr lvl="1"/>
            <a:r>
              <a:rPr lang="en-US"/>
              <a:t>ossifies by 40</a:t>
            </a:r>
          </a:p>
          <a:p>
            <a:pPr lvl="1"/>
            <a:r>
              <a:rPr lang="en-US"/>
              <a:t>CPR position</a:t>
            </a:r>
          </a:p>
          <a:p>
            <a:pPr lvl="1"/>
            <a:r>
              <a:rPr lang="en-US"/>
              <a:t>abdominal mm.</a:t>
            </a:r>
          </a:p>
          <a:p>
            <a:r>
              <a:rPr lang="en-US"/>
              <a:t>Sternal puncture</a:t>
            </a:r>
          </a:p>
          <a:p>
            <a:pPr lvl="1"/>
            <a:r>
              <a:rPr lang="en-US"/>
              <a:t>biopsy</a:t>
            </a:r>
          </a:p>
        </p:txBody>
      </p:sp>
      <p:pic>
        <p:nvPicPr>
          <p:cNvPr id="444420" name="Picture 4" descr="w0193-nc"/>
          <p:cNvPicPr>
            <a:picLocks noChangeAspect="1" noChangeArrowheads="1"/>
          </p:cNvPicPr>
          <p:nvPr/>
        </p:nvPicPr>
        <p:blipFill>
          <a:blip r:embed="rId2" cstate="print"/>
          <a:srcRect l="39270" t="21956"/>
          <a:stretch>
            <a:fillRect/>
          </a:stretch>
        </p:blipFill>
        <p:spPr bwMode="auto">
          <a:xfrm>
            <a:off x="142875" y="1143000"/>
            <a:ext cx="5419725" cy="4627563"/>
          </a:xfrm>
          <a:prstGeom prst="rect">
            <a:avLst/>
          </a:prstGeom>
          <a:noFill/>
        </p:spPr>
      </p:pic>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1E960815-87B5-45E3-B88B-D8B63B39FBA5}" type="slidenum">
              <a:rPr lang="en-US"/>
              <a:pPr/>
              <a:t>68</a:t>
            </a:fld>
            <a:endParaRPr lang="en-US"/>
          </a:p>
        </p:txBody>
      </p:sp>
      <p:sp>
        <p:nvSpPr>
          <p:cNvPr id="382978" name="Rectangle 2"/>
          <p:cNvSpPr>
            <a:spLocks noGrp="1" noChangeArrowheads="1"/>
          </p:cNvSpPr>
          <p:nvPr>
            <p:ph type="title"/>
          </p:nvPr>
        </p:nvSpPr>
        <p:spPr/>
        <p:txBody>
          <a:bodyPr/>
          <a:lstStyle/>
          <a:p>
            <a:r>
              <a:rPr lang="en-US"/>
              <a:t>Ribs</a:t>
            </a:r>
          </a:p>
        </p:txBody>
      </p:sp>
      <p:sp>
        <p:nvSpPr>
          <p:cNvPr id="382979" name="Rectangle 3"/>
          <p:cNvSpPr>
            <a:spLocks noGrp="1" noChangeArrowheads="1"/>
          </p:cNvSpPr>
          <p:nvPr>
            <p:ph type="body" idx="1"/>
          </p:nvPr>
        </p:nvSpPr>
        <p:spPr/>
        <p:txBody>
          <a:bodyPr/>
          <a:lstStyle/>
          <a:p>
            <a:r>
              <a:rPr lang="en-US"/>
              <a:t>The 12 pairs of ribs give structural support to the sides of the thoracic cavity (Figure 7.22b).</a:t>
            </a:r>
          </a:p>
          <a:p>
            <a:pPr lvl="1"/>
            <a:r>
              <a:rPr lang="en-US"/>
              <a:t>The first 7 pairs of ribs are called </a:t>
            </a:r>
            <a:r>
              <a:rPr lang="en-US" i="1"/>
              <a:t>true ribs</a:t>
            </a:r>
            <a:r>
              <a:rPr lang="en-US"/>
              <a:t>; the remaining five pairs, </a:t>
            </a:r>
            <a:r>
              <a:rPr lang="en-US" i="1"/>
              <a:t>false ribs</a:t>
            </a:r>
            <a:r>
              <a:rPr lang="en-US"/>
              <a:t> (with the last two false ribs called </a:t>
            </a:r>
            <a:r>
              <a:rPr lang="en-US" i="1"/>
              <a:t>floating ribs</a:t>
            </a:r>
            <a:r>
              <a:rPr lang="en-US"/>
              <a:t>).</a:t>
            </a:r>
          </a:p>
          <a:p>
            <a:pPr lvl="1"/>
            <a:r>
              <a:rPr lang="en-US"/>
              <a:t>Figure 7.23a shows the parts of a typical rib.</a:t>
            </a:r>
          </a:p>
          <a:p>
            <a:pPr lvl="1"/>
            <a:r>
              <a:rPr lang="en-US"/>
              <a:t>Rib fractures are the most common types of chest injuries. </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Principles of Human Anatomy and Physiology, 11e</a:t>
            </a:r>
          </a:p>
        </p:txBody>
      </p:sp>
      <p:sp>
        <p:nvSpPr>
          <p:cNvPr id="8" name="Slide Number Placeholder 5"/>
          <p:cNvSpPr>
            <a:spLocks noGrp="1"/>
          </p:cNvSpPr>
          <p:nvPr>
            <p:ph type="sldNum" sz="quarter" idx="11"/>
          </p:nvPr>
        </p:nvSpPr>
        <p:spPr/>
        <p:txBody>
          <a:bodyPr/>
          <a:lstStyle/>
          <a:p>
            <a:fld id="{1C0453D8-9185-436F-9EBE-3CCF440419B8}" type="slidenum">
              <a:rPr lang="en-US"/>
              <a:pPr/>
              <a:t>69</a:t>
            </a:fld>
            <a:endParaRPr lang="en-US"/>
          </a:p>
        </p:txBody>
      </p:sp>
      <p:sp>
        <p:nvSpPr>
          <p:cNvPr id="446466" name="Rectangle 2"/>
          <p:cNvSpPr>
            <a:spLocks noGrp="1" noChangeArrowheads="1"/>
          </p:cNvSpPr>
          <p:nvPr>
            <p:ph type="title"/>
          </p:nvPr>
        </p:nvSpPr>
        <p:spPr>
          <a:xfrm>
            <a:off x="762000" y="152400"/>
            <a:ext cx="7772400" cy="685800"/>
          </a:xfrm>
        </p:spPr>
        <p:txBody>
          <a:bodyPr/>
          <a:lstStyle/>
          <a:p>
            <a:r>
              <a:rPr lang="en-US"/>
              <a:t>Ribs</a:t>
            </a:r>
          </a:p>
        </p:txBody>
      </p:sp>
      <p:sp>
        <p:nvSpPr>
          <p:cNvPr id="446467" name="Rectangle 3"/>
          <p:cNvSpPr>
            <a:spLocks noGrp="1" noChangeArrowheads="1"/>
          </p:cNvSpPr>
          <p:nvPr>
            <p:ph type="body" sz="half" idx="2"/>
          </p:nvPr>
        </p:nvSpPr>
        <p:spPr>
          <a:xfrm>
            <a:off x="228600" y="4800600"/>
            <a:ext cx="8915400" cy="2057400"/>
          </a:xfrm>
        </p:spPr>
        <p:txBody>
          <a:bodyPr/>
          <a:lstStyle/>
          <a:p>
            <a:pPr>
              <a:lnSpc>
                <a:spcPct val="80000"/>
              </a:lnSpc>
            </a:pPr>
            <a:r>
              <a:rPr lang="en-US"/>
              <a:t>Increase in length from ribs 1-7, thereafter decreasing</a:t>
            </a:r>
          </a:p>
          <a:p>
            <a:pPr>
              <a:lnSpc>
                <a:spcPct val="80000"/>
              </a:lnSpc>
            </a:pPr>
            <a:r>
              <a:rPr lang="en-US"/>
              <a:t>Head and tubercle articulate with facets</a:t>
            </a:r>
          </a:p>
          <a:p>
            <a:pPr>
              <a:lnSpc>
                <a:spcPct val="80000"/>
              </a:lnSpc>
            </a:pPr>
            <a:r>
              <a:rPr lang="en-US"/>
              <a:t>Body with costal groove containing nerve &amp; blood vessels</a:t>
            </a:r>
          </a:p>
          <a:p>
            <a:pPr>
              <a:lnSpc>
                <a:spcPct val="80000"/>
              </a:lnSpc>
            </a:pPr>
            <a:r>
              <a:rPr lang="en-US"/>
              <a:t>Intercostal spaces contain intercostal muscles</a:t>
            </a:r>
            <a:endParaRPr lang="en-US" b="1"/>
          </a:p>
        </p:txBody>
      </p:sp>
      <p:pic>
        <p:nvPicPr>
          <p:cNvPr id="446468" name="Picture 4" descr="170415"/>
          <p:cNvPicPr>
            <a:picLocks noChangeAspect="1" noChangeArrowheads="1"/>
          </p:cNvPicPr>
          <p:nvPr/>
        </p:nvPicPr>
        <p:blipFill>
          <a:blip r:embed="rId2" cstate="print"/>
          <a:srcRect b="6415"/>
          <a:stretch>
            <a:fillRect/>
          </a:stretch>
        </p:blipFill>
        <p:spPr bwMode="auto">
          <a:xfrm>
            <a:off x="3276600" y="-3962400"/>
            <a:ext cx="5410200" cy="3729037"/>
          </a:xfrm>
          <a:prstGeom prst="rect">
            <a:avLst/>
          </a:prstGeom>
          <a:noFill/>
        </p:spPr>
      </p:pic>
      <p:pic>
        <p:nvPicPr>
          <p:cNvPr id="446469" name="Picture 5" descr="w0194-nc"/>
          <p:cNvPicPr>
            <a:picLocks noChangeAspect="1" noChangeArrowheads="1"/>
          </p:cNvPicPr>
          <p:nvPr/>
        </p:nvPicPr>
        <p:blipFill>
          <a:blip r:embed="rId3" cstate="print"/>
          <a:srcRect b="44995"/>
          <a:stretch>
            <a:fillRect/>
          </a:stretch>
        </p:blipFill>
        <p:spPr bwMode="auto">
          <a:xfrm>
            <a:off x="0" y="685800"/>
            <a:ext cx="6096000" cy="3992563"/>
          </a:xfrm>
          <a:prstGeom prst="rect">
            <a:avLst/>
          </a:prstGeom>
          <a:noFill/>
        </p:spPr>
      </p:pic>
      <p:pic>
        <p:nvPicPr>
          <p:cNvPr id="446470" name="Picture 6" descr="w0194-nc"/>
          <p:cNvPicPr>
            <a:picLocks noChangeAspect="1" noChangeArrowheads="1"/>
          </p:cNvPicPr>
          <p:nvPr/>
        </p:nvPicPr>
        <p:blipFill>
          <a:blip r:embed="rId3" cstate="print"/>
          <a:srcRect l="41658" t="66972" r="19017" b="5005"/>
          <a:stretch>
            <a:fillRect/>
          </a:stretch>
        </p:blipFill>
        <p:spPr bwMode="auto">
          <a:xfrm>
            <a:off x="5943600" y="712788"/>
            <a:ext cx="3200400" cy="2716212"/>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Principles of Human Anatomy and Physiology, 11e</a:t>
            </a:r>
          </a:p>
        </p:txBody>
      </p:sp>
      <p:sp>
        <p:nvSpPr>
          <p:cNvPr id="6" name="Slide Number Placeholder 4"/>
          <p:cNvSpPr>
            <a:spLocks noGrp="1"/>
          </p:cNvSpPr>
          <p:nvPr>
            <p:ph type="sldNum" sz="quarter" idx="11"/>
          </p:nvPr>
        </p:nvSpPr>
        <p:spPr/>
        <p:txBody>
          <a:bodyPr/>
          <a:lstStyle/>
          <a:p>
            <a:fld id="{9D39D3AB-ACD1-4D2C-AA02-C9A7A6F9557F}" type="slidenum">
              <a:rPr lang="en-US"/>
              <a:pPr/>
              <a:t>7</a:t>
            </a:fld>
            <a:endParaRPr lang="en-US"/>
          </a:p>
        </p:txBody>
      </p:sp>
      <p:sp>
        <p:nvSpPr>
          <p:cNvPr id="392194" name="Rectangle 2"/>
          <p:cNvSpPr>
            <a:spLocks noGrp="1" noChangeArrowheads="1"/>
          </p:cNvSpPr>
          <p:nvPr>
            <p:ph type="title"/>
          </p:nvPr>
        </p:nvSpPr>
        <p:spPr>
          <a:xfrm>
            <a:off x="685800" y="228600"/>
            <a:ext cx="7772400" cy="1143000"/>
          </a:xfrm>
        </p:spPr>
        <p:txBody>
          <a:bodyPr/>
          <a:lstStyle/>
          <a:p>
            <a:pPr>
              <a:lnSpc>
                <a:spcPct val="80000"/>
              </a:lnSpc>
            </a:pPr>
            <a:r>
              <a:rPr lang="en-US"/>
              <a:t> Bone Surface Markings</a:t>
            </a:r>
            <a:br>
              <a:rPr lang="en-US"/>
            </a:br>
            <a:r>
              <a:rPr lang="en-US" sz="2000"/>
              <a:t>from</a:t>
            </a:r>
            <a:r>
              <a:rPr lang="en-US"/>
              <a:t> </a:t>
            </a:r>
            <a:r>
              <a:rPr lang="en-US" sz="2000"/>
              <a:t>Table 7.2</a:t>
            </a:r>
            <a:endParaRPr lang="en-US"/>
          </a:p>
        </p:txBody>
      </p:sp>
      <p:sp>
        <p:nvSpPr>
          <p:cNvPr id="392195" name="Rectangle 3"/>
          <p:cNvSpPr>
            <a:spLocks noGrp="1" noChangeArrowheads="1"/>
          </p:cNvSpPr>
          <p:nvPr>
            <p:ph type="body" idx="1"/>
          </p:nvPr>
        </p:nvSpPr>
        <p:spPr>
          <a:xfrm>
            <a:off x="304800" y="1905000"/>
            <a:ext cx="8077200" cy="4343400"/>
          </a:xfrm>
        </p:spPr>
        <p:txBody>
          <a:bodyPr/>
          <a:lstStyle/>
          <a:p>
            <a:r>
              <a:rPr lang="en-US" sz="2000"/>
              <a:t>Foramen = opening</a:t>
            </a:r>
          </a:p>
          <a:p>
            <a:r>
              <a:rPr lang="en-US" sz="2000"/>
              <a:t>Fossa = shallow depression</a:t>
            </a:r>
          </a:p>
          <a:p>
            <a:r>
              <a:rPr lang="en-US" sz="2000"/>
              <a:t>Sulcus = groove</a:t>
            </a:r>
          </a:p>
          <a:p>
            <a:r>
              <a:rPr lang="en-US" sz="2000"/>
              <a:t>Meatus = tubelike passageway or canal</a:t>
            </a:r>
          </a:p>
          <a:p>
            <a:r>
              <a:rPr lang="en-US" sz="2000"/>
              <a:t>Condyle = large, round protuberance</a:t>
            </a:r>
          </a:p>
          <a:p>
            <a:r>
              <a:rPr lang="en-US" sz="2000"/>
              <a:t>Facet = smooth flat articular surface</a:t>
            </a:r>
          </a:p>
          <a:p>
            <a:r>
              <a:rPr lang="en-US" sz="2000"/>
              <a:t>Trochanter = very large projection</a:t>
            </a:r>
          </a:p>
          <a:p>
            <a:r>
              <a:rPr lang="en-US" sz="2000"/>
              <a:t>Tuberosity = large, rounded, roughened projection</a:t>
            </a:r>
          </a:p>
          <a:p>
            <a:r>
              <a:rPr lang="en-US" sz="2000"/>
              <a:t>Learning the terms found in this Table will simplify your study of the skeleton.</a:t>
            </a:r>
          </a:p>
        </p:txBody>
      </p:sp>
      <p:pic>
        <p:nvPicPr>
          <p:cNvPr id="392196" name="Picture 4" descr="w0178-nc"/>
          <p:cNvPicPr>
            <a:picLocks noChangeAspect="1" noChangeArrowheads="1"/>
          </p:cNvPicPr>
          <p:nvPr/>
        </p:nvPicPr>
        <p:blipFill>
          <a:blip r:embed="rId2" cstate="print"/>
          <a:srcRect/>
          <a:stretch>
            <a:fillRect/>
          </a:stretch>
        </p:blipFill>
        <p:spPr bwMode="auto">
          <a:xfrm>
            <a:off x="5562600" y="1600200"/>
            <a:ext cx="3581400" cy="2540000"/>
          </a:xfrm>
          <a:prstGeom prst="rect">
            <a:avLst/>
          </a:prstGeom>
          <a:noFill/>
        </p:spPr>
      </p:pic>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A3A6AF91-3804-4F2C-A13D-D5D216D0A8BF}" type="slidenum">
              <a:rPr lang="en-US"/>
              <a:pPr/>
              <a:t>70</a:t>
            </a:fld>
            <a:endParaRPr lang="en-US"/>
          </a:p>
        </p:txBody>
      </p:sp>
      <p:sp>
        <p:nvSpPr>
          <p:cNvPr id="447490" name="Rectangle 2"/>
          <p:cNvSpPr>
            <a:spLocks noGrp="1" noChangeArrowheads="1"/>
          </p:cNvSpPr>
          <p:nvPr>
            <p:ph type="title"/>
          </p:nvPr>
        </p:nvSpPr>
        <p:spPr>
          <a:xfrm>
            <a:off x="685800" y="-76200"/>
            <a:ext cx="7772400" cy="1143000"/>
          </a:xfrm>
        </p:spPr>
        <p:txBody>
          <a:bodyPr/>
          <a:lstStyle/>
          <a:p>
            <a:r>
              <a:rPr lang="en-US"/>
              <a:t>Rib Articulation</a:t>
            </a:r>
          </a:p>
        </p:txBody>
      </p:sp>
      <p:sp>
        <p:nvSpPr>
          <p:cNvPr id="447491" name="Rectangle 3"/>
          <p:cNvSpPr>
            <a:spLocks noGrp="1" noChangeArrowheads="1"/>
          </p:cNvSpPr>
          <p:nvPr>
            <p:ph type="body" sz="half" idx="2"/>
          </p:nvPr>
        </p:nvSpPr>
        <p:spPr>
          <a:xfrm>
            <a:off x="762000" y="4953000"/>
            <a:ext cx="7772400" cy="1295400"/>
          </a:xfrm>
        </p:spPr>
        <p:txBody>
          <a:bodyPr/>
          <a:lstStyle/>
          <a:p>
            <a:r>
              <a:rPr lang="en-US" sz="2000"/>
              <a:t>Tubercle articulates with transverse process</a:t>
            </a:r>
          </a:p>
          <a:p>
            <a:r>
              <a:rPr lang="en-US" sz="2000"/>
              <a:t>Head articulates with vertebral bodies</a:t>
            </a:r>
          </a:p>
        </p:txBody>
      </p:sp>
      <p:pic>
        <p:nvPicPr>
          <p:cNvPr id="447492" name="Picture 4" descr="w0194-nc"/>
          <p:cNvPicPr>
            <a:picLocks noChangeAspect="1" noChangeArrowheads="1"/>
          </p:cNvPicPr>
          <p:nvPr/>
        </p:nvPicPr>
        <p:blipFill>
          <a:blip r:embed="rId2" cstate="print"/>
          <a:srcRect l="23868" t="62125" r="6845" b="5005"/>
          <a:stretch>
            <a:fillRect/>
          </a:stretch>
        </p:blipFill>
        <p:spPr bwMode="auto">
          <a:xfrm>
            <a:off x="1371600" y="1035050"/>
            <a:ext cx="6400800" cy="3616325"/>
          </a:xfrm>
          <a:prstGeom prst="rect">
            <a:avLst/>
          </a:prstGeom>
          <a:noFill/>
        </p:spPr>
      </p:pic>
      <p:pic>
        <p:nvPicPr>
          <p:cNvPr id="447493" name="Picture 5" descr="w0194-nc"/>
          <p:cNvPicPr>
            <a:picLocks noChangeAspect="1" noChangeArrowheads="1"/>
          </p:cNvPicPr>
          <p:nvPr/>
        </p:nvPicPr>
        <p:blipFill>
          <a:blip r:embed="rId2" cstate="print"/>
          <a:srcRect t="62010" r="80983" b="20976"/>
          <a:stretch>
            <a:fillRect/>
          </a:stretch>
        </p:blipFill>
        <p:spPr bwMode="auto">
          <a:xfrm>
            <a:off x="228600" y="152400"/>
            <a:ext cx="1216025" cy="1295400"/>
          </a:xfrm>
          <a:prstGeom prst="rect">
            <a:avLst/>
          </a:prstGeom>
          <a:noFill/>
          <a:ln w="9525">
            <a:solidFill>
              <a:schemeClr val="tx1"/>
            </a:solidFill>
            <a:miter lim="800000"/>
            <a:headEnd/>
            <a:tailEnd/>
          </a:ln>
        </p:spPr>
      </p:pic>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FECF150D-2F56-4309-ABBF-F9E7D4782CC9}" type="slidenum">
              <a:rPr lang="en-US"/>
              <a:pPr/>
              <a:t>71</a:t>
            </a:fld>
            <a:endParaRPr lang="en-US"/>
          </a:p>
        </p:txBody>
      </p:sp>
      <p:sp>
        <p:nvSpPr>
          <p:cNvPr id="384002" name="Rectangle 2"/>
          <p:cNvSpPr>
            <a:spLocks noGrp="1" noChangeArrowheads="1"/>
          </p:cNvSpPr>
          <p:nvPr>
            <p:ph type="title"/>
          </p:nvPr>
        </p:nvSpPr>
        <p:spPr/>
        <p:txBody>
          <a:bodyPr/>
          <a:lstStyle/>
          <a:p>
            <a:r>
              <a:rPr lang="en-US"/>
              <a:t>DISORDERS: HOMEOSTATIC IMBALANCES</a:t>
            </a:r>
          </a:p>
        </p:txBody>
      </p:sp>
      <p:sp>
        <p:nvSpPr>
          <p:cNvPr id="384003" name="Rectangle 3"/>
          <p:cNvSpPr>
            <a:spLocks noGrp="1" noChangeArrowheads="1"/>
          </p:cNvSpPr>
          <p:nvPr>
            <p:ph type="body" idx="1"/>
          </p:nvPr>
        </p:nvSpPr>
        <p:spPr/>
        <p:txBody>
          <a:bodyPr/>
          <a:lstStyle/>
          <a:p>
            <a:r>
              <a:rPr lang="en-US"/>
              <a:t>Protrusion of the nucleus pulposus into an adjacent vertebral body is called a </a:t>
            </a:r>
            <a:r>
              <a:rPr lang="en-US" i="1"/>
              <a:t>herniated (slipped) disc</a:t>
            </a:r>
            <a:r>
              <a:rPr lang="en-US"/>
              <a:t> (Figure 7.24). This movement exerts pressure on spinal nerves, causing considerable pain.</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67758D7A-C835-43E6-B798-9755969AD349}" type="slidenum">
              <a:rPr lang="en-US"/>
              <a:pPr/>
              <a:t>72</a:t>
            </a:fld>
            <a:endParaRPr lang="en-US"/>
          </a:p>
        </p:txBody>
      </p:sp>
      <p:sp>
        <p:nvSpPr>
          <p:cNvPr id="448514" name="Rectangle 2"/>
          <p:cNvSpPr>
            <a:spLocks noGrp="1" noChangeArrowheads="1"/>
          </p:cNvSpPr>
          <p:nvPr>
            <p:ph type="title"/>
          </p:nvPr>
        </p:nvSpPr>
        <p:spPr>
          <a:xfrm>
            <a:off x="762000" y="304800"/>
            <a:ext cx="7772400" cy="1143000"/>
          </a:xfrm>
        </p:spPr>
        <p:txBody>
          <a:bodyPr/>
          <a:lstStyle/>
          <a:p>
            <a:r>
              <a:rPr lang="en-US">
                <a:solidFill>
                  <a:schemeClr val="tx1"/>
                </a:solidFill>
              </a:rPr>
              <a:t>Herniated  (Slipped) Disc</a:t>
            </a:r>
            <a:endParaRPr lang="en-US" sz="2000" b="1">
              <a:solidFill>
                <a:schemeClr val="tx1"/>
              </a:solidFill>
            </a:endParaRPr>
          </a:p>
        </p:txBody>
      </p:sp>
      <p:sp>
        <p:nvSpPr>
          <p:cNvPr id="448515" name="Rectangle 3"/>
          <p:cNvSpPr>
            <a:spLocks noGrp="1" noChangeArrowheads="1"/>
          </p:cNvSpPr>
          <p:nvPr>
            <p:ph type="body" sz="half" idx="1"/>
          </p:nvPr>
        </p:nvSpPr>
        <p:spPr>
          <a:xfrm>
            <a:off x="228600" y="1981200"/>
            <a:ext cx="3505200" cy="4114800"/>
          </a:xfrm>
        </p:spPr>
        <p:txBody>
          <a:bodyPr/>
          <a:lstStyle/>
          <a:p>
            <a:r>
              <a:rPr lang="en-US"/>
              <a:t>Protrusion of the nucleus pulposus </a:t>
            </a:r>
          </a:p>
          <a:p>
            <a:r>
              <a:rPr lang="en-US"/>
              <a:t>Most commonly in lumbar region</a:t>
            </a:r>
          </a:p>
          <a:p>
            <a:r>
              <a:rPr lang="en-US"/>
              <a:t>Pressure on spinal nerves causes pain</a:t>
            </a:r>
          </a:p>
          <a:p>
            <a:r>
              <a:rPr lang="en-US"/>
              <a:t>Surgical removal </a:t>
            </a:r>
            <a:br>
              <a:rPr lang="en-US"/>
            </a:br>
            <a:r>
              <a:rPr lang="en-US"/>
              <a:t>of disc after laminectomy</a:t>
            </a:r>
          </a:p>
        </p:txBody>
      </p:sp>
      <p:pic>
        <p:nvPicPr>
          <p:cNvPr id="448516" name="Picture 4" descr="w0195-nc"/>
          <p:cNvPicPr>
            <a:picLocks noChangeAspect="1" noChangeArrowheads="1"/>
          </p:cNvPicPr>
          <p:nvPr/>
        </p:nvPicPr>
        <p:blipFill>
          <a:blip r:embed="rId2" cstate="print"/>
          <a:srcRect/>
          <a:stretch>
            <a:fillRect/>
          </a:stretch>
        </p:blipFill>
        <p:spPr bwMode="auto">
          <a:xfrm>
            <a:off x="3660775" y="1828800"/>
            <a:ext cx="5178425" cy="3913188"/>
          </a:xfrm>
          <a:prstGeom prst="rect">
            <a:avLst/>
          </a:prstGeom>
          <a:noFill/>
        </p:spPr>
      </p:pic>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40BEC0C7-3F9F-48E1-A4FB-BC122E4C7DB1}" type="slidenum">
              <a:rPr lang="en-US"/>
              <a:pPr/>
              <a:t>73</a:t>
            </a:fld>
            <a:endParaRPr lang="en-US"/>
          </a:p>
        </p:txBody>
      </p:sp>
      <p:sp>
        <p:nvSpPr>
          <p:cNvPr id="450562" name="Rectangle 2"/>
          <p:cNvSpPr>
            <a:spLocks noGrp="1" noChangeArrowheads="1"/>
          </p:cNvSpPr>
          <p:nvPr>
            <p:ph type="title"/>
          </p:nvPr>
        </p:nvSpPr>
        <p:spPr/>
        <p:txBody>
          <a:bodyPr/>
          <a:lstStyle/>
          <a:p>
            <a:r>
              <a:rPr lang="en-US"/>
              <a:t>DISORDERS: HOMEOSTATIC IMBALANCES</a:t>
            </a:r>
          </a:p>
        </p:txBody>
      </p:sp>
      <p:sp>
        <p:nvSpPr>
          <p:cNvPr id="450563" name="Rectangle 3"/>
          <p:cNvSpPr>
            <a:spLocks noGrp="1" noChangeArrowheads="1"/>
          </p:cNvSpPr>
          <p:nvPr>
            <p:ph type="body" idx="1"/>
          </p:nvPr>
        </p:nvSpPr>
        <p:spPr/>
        <p:txBody>
          <a:bodyPr/>
          <a:lstStyle/>
          <a:p>
            <a:r>
              <a:rPr lang="en-US"/>
              <a:t>Abnormal curvatures of the vertebral column include </a:t>
            </a:r>
            <a:r>
              <a:rPr lang="en-US" i="1"/>
              <a:t>scoliosis</a:t>
            </a:r>
            <a:r>
              <a:rPr lang="en-US"/>
              <a:t>, an lateral bending of the vertebral column; </a:t>
            </a:r>
            <a:r>
              <a:rPr lang="en-US" i="1"/>
              <a:t>kyphosis</a:t>
            </a:r>
            <a:r>
              <a:rPr lang="en-US"/>
              <a:t>, an exaggerated curve of the thoracic curve; and </a:t>
            </a:r>
            <a:r>
              <a:rPr lang="en-US" i="1"/>
              <a:t> lordosis, </a:t>
            </a:r>
            <a:r>
              <a:rPr lang="en-US"/>
              <a:t>an exaggeration of the lumbar curve (Figure 7.25 a-c).</a:t>
            </a:r>
          </a:p>
          <a:p>
            <a:endParaRPr lang="en-US"/>
          </a:p>
          <a:p>
            <a:r>
              <a:rPr lang="en-US" i="1"/>
              <a:t>Spina bifida</a:t>
            </a:r>
            <a:r>
              <a:rPr lang="en-US"/>
              <a:t> is a congenital defect caused by failure of the vertebral laminae to unite at the midline. This may involve only one or several vertebrae; nervous tissue may or may not protrude through the skin (Figure 7.26).</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689A8CE7-7ED3-4558-912D-DBDC2E09132A}" type="slidenum">
              <a:rPr lang="en-US"/>
              <a:pPr/>
              <a:t>74</a:t>
            </a:fld>
            <a:endParaRPr lang="en-US"/>
          </a:p>
        </p:txBody>
      </p:sp>
      <p:sp>
        <p:nvSpPr>
          <p:cNvPr id="449538" name="Rectangle 2"/>
          <p:cNvSpPr>
            <a:spLocks noGrp="1" noChangeArrowheads="1"/>
          </p:cNvSpPr>
          <p:nvPr>
            <p:ph type="title"/>
          </p:nvPr>
        </p:nvSpPr>
        <p:spPr>
          <a:xfrm>
            <a:off x="685800" y="228600"/>
            <a:ext cx="7772400" cy="1143000"/>
          </a:xfrm>
        </p:spPr>
        <p:txBody>
          <a:bodyPr/>
          <a:lstStyle/>
          <a:p>
            <a:r>
              <a:rPr lang="en-US"/>
              <a:t>Clinical Problems</a:t>
            </a:r>
          </a:p>
        </p:txBody>
      </p:sp>
      <p:sp>
        <p:nvSpPr>
          <p:cNvPr id="449539" name="Rectangle 3"/>
          <p:cNvSpPr>
            <a:spLocks noGrp="1" noChangeArrowheads="1"/>
          </p:cNvSpPr>
          <p:nvPr>
            <p:ph type="body" idx="1"/>
          </p:nvPr>
        </p:nvSpPr>
        <p:spPr>
          <a:xfrm>
            <a:off x="685800" y="1295400"/>
            <a:ext cx="7772400" cy="5334000"/>
          </a:xfrm>
        </p:spPr>
        <p:txBody>
          <a:bodyPr/>
          <a:lstStyle/>
          <a:p>
            <a:r>
              <a:rPr lang="en-US"/>
              <a:t>Abnornal curves of the spine.</a:t>
            </a:r>
          </a:p>
          <a:p>
            <a:pPr lvl="1"/>
            <a:r>
              <a:rPr lang="en-US"/>
              <a:t>scoliosis (lateral bending of the column)</a:t>
            </a:r>
          </a:p>
          <a:p>
            <a:pPr lvl="1"/>
            <a:r>
              <a:rPr lang="en-US"/>
              <a:t>kyphosis (exaggerated thoracic curve)</a:t>
            </a:r>
          </a:p>
          <a:p>
            <a:pPr lvl="1"/>
            <a:r>
              <a:rPr lang="en-US"/>
              <a:t>lordosis (exaggerated lumbar curve)</a:t>
            </a:r>
          </a:p>
          <a:p>
            <a:r>
              <a:rPr lang="en-US" sz="2000"/>
              <a:t> </a:t>
            </a:r>
            <a:r>
              <a:rPr lang="en-US"/>
              <a:t>Spina bifida is a congenital defect</a:t>
            </a:r>
            <a:endParaRPr lang="en-US" sz="2000"/>
          </a:p>
          <a:p>
            <a:pPr lvl="1"/>
            <a:r>
              <a:rPr lang="en-US"/>
              <a:t>failure of the vertebral laminae to unite</a:t>
            </a:r>
          </a:p>
          <a:p>
            <a:pPr lvl="1"/>
            <a:r>
              <a:rPr lang="en-US"/>
              <a:t>nervous tissue is unprotected</a:t>
            </a:r>
          </a:p>
          <a:p>
            <a:pPr lvl="1"/>
            <a:r>
              <a:rPr lang="en-US"/>
              <a:t>paralysis</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79568670-9FD8-40D8-B9D2-CE9CFD8714C0}" type="slidenum">
              <a:rPr lang="en-US"/>
              <a:pPr/>
              <a:t>75</a:t>
            </a:fld>
            <a:endParaRPr lang="en-US"/>
          </a:p>
        </p:txBody>
      </p:sp>
      <p:sp>
        <p:nvSpPr>
          <p:cNvPr id="352258" name="Rectangle 2"/>
          <p:cNvSpPr>
            <a:spLocks noGrp="1" noChangeArrowheads="1"/>
          </p:cNvSpPr>
          <p:nvPr>
            <p:ph type="title"/>
          </p:nvPr>
        </p:nvSpPr>
        <p:spPr/>
        <p:txBody>
          <a:bodyPr/>
          <a:lstStyle/>
          <a:p>
            <a:endParaRPr lang="en-US"/>
          </a:p>
        </p:txBody>
      </p:sp>
      <p:sp>
        <p:nvSpPr>
          <p:cNvPr id="352259" name="Rectangle 3"/>
          <p:cNvSpPr>
            <a:spLocks noGrp="1" noChangeArrowheads="1"/>
          </p:cNvSpPr>
          <p:nvPr>
            <p:ph type="body" idx="1"/>
          </p:nvPr>
        </p:nvSpPr>
        <p:spPr/>
        <p:txBody>
          <a:bodyPr/>
          <a:lstStyle/>
          <a:p>
            <a:pPr algn="ctr">
              <a:buFontTx/>
              <a:buNone/>
            </a:pPr>
            <a:r>
              <a:rPr lang="en-US"/>
              <a:t>end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0F49DFFC-1256-4AC9-92DA-644E8D1204E4}" type="slidenum">
              <a:rPr lang="en-US"/>
              <a:pPr/>
              <a:t>8</a:t>
            </a:fld>
            <a:endParaRPr lang="en-US"/>
          </a:p>
        </p:txBody>
      </p:sp>
      <p:sp>
        <p:nvSpPr>
          <p:cNvPr id="393218" name="Rectangle 2"/>
          <p:cNvSpPr>
            <a:spLocks noGrp="1" noChangeArrowheads="1"/>
          </p:cNvSpPr>
          <p:nvPr>
            <p:ph type="title"/>
          </p:nvPr>
        </p:nvSpPr>
        <p:spPr/>
        <p:txBody>
          <a:bodyPr/>
          <a:lstStyle/>
          <a:p>
            <a:r>
              <a:rPr lang="en-US"/>
              <a:t>SKULL</a:t>
            </a:r>
          </a:p>
        </p:txBody>
      </p:sp>
      <p:sp>
        <p:nvSpPr>
          <p:cNvPr id="393219" name="Rectangle 3"/>
          <p:cNvSpPr>
            <a:spLocks noGrp="1" noChangeArrowheads="1"/>
          </p:cNvSpPr>
          <p:nvPr>
            <p:ph type="body" idx="1"/>
          </p:nvPr>
        </p:nvSpPr>
        <p:spPr/>
        <p:txBody>
          <a:bodyPr/>
          <a:lstStyle/>
          <a:p>
            <a:pPr>
              <a:lnSpc>
                <a:spcPct val="90000"/>
              </a:lnSpc>
            </a:pPr>
            <a:r>
              <a:rPr lang="en-US"/>
              <a:t>The </a:t>
            </a:r>
            <a:r>
              <a:rPr lang="en-US" i="1"/>
              <a:t>skull</a:t>
            </a:r>
            <a:r>
              <a:rPr lang="en-US"/>
              <a:t>, composed of 22 bones, consists of the</a:t>
            </a:r>
            <a:r>
              <a:rPr lang="en-US" i="1"/>
              <a:t> cranial</a:t>
            </a:r>
            <a:r>
              <a:rPr lang="en-US"/>
              <a:t> bones (</a:t>
            </a:r>
            <a:r>
              <a:rPr lang="en-US" i="1"/>
              <a:t>cranium</a:t>
            </a:r>
            <a:r>
              <a:rPr lang="en-US"/>
              <a:t>) and the </a:t>
            </a:r>
            <a:r>
              <a:rPr lang="en-US" i="1"/>
              <a:t>facial </a:t>
            </a:r>
            <a:r>
              <a:rPr lang="en-US"/>
              <a:t>bones (</a:t>
            </a:r>
            <a:r>
              <a:rPr lang="en-US" i="1"/>
              <a:t>face</a:t>
            </a:r>
            <a:r>
              <a:rPr lang="en-US"/>
              <a:t>) (Figures. 7.3 through 7.8).</a:t>
            </a:r>
          </a:p>
          <a:p>
            <a:pPr>
              <a:lnSpc>
                <a:spcPct val="90000"/>
              </a:lnSpc>
            </a:pPr>
            <a:r>
              <a:rPr lang="en-US"/>
              <a:t>General Features</a:t>
            </a:r>
            <a:endParaRPr lang="en-US" b="1" i="1"/>
          </a:p>
          <a:p>
            <a:pPr lvl="1">
              <a:lnSpc>
                <a:spcPct val="90000"/>
              </a:lnSpc>
            </a:pPr>
            <a:r>
              <a:rPr lang="en-US"/>
              <a:t>The </a:t>
            </a:r>
            <a:r>
              <a:rPr lang="en-US" i="1"/>
              <a:t>skull</a:t>
            </a:r>
            <a:r>
              <a:rPr lang="en-US"/>
              <a:t> forms the large cranial cavity and smaller cavities, including the nasal cavity and orbits (eye sockets).</a:t>
            </a:r>
          </a:p>
          <a:p>
            <a:pPr lvl="1">
              <a:lnSpc>
                <a:spcPct val="90000"/>
              </a:lnSpc>
            </a:pPr>
            <a:r>
              <a:rPr lang="en-US"/>
              <a:t>Certain skull bones contain mucous membrane lined cavities called </a:t>
            </a:r>
            <a:r>
              <a:rPr lang="en-US" i="1"/>
              <a:t>paranasal sinuses</a:t>
            </a:r>
            <a:r>
              <a:rPr lang="en-US"/>
              <a:t>.</a:t>
            </a:r>
            <a:endParaRPr lang="en-US" b="1"/>
          </a:p>
          <a:p>
            <a:pPr lvl="1">
              <a:lnSpc>
                <a:spcPct val="90000"/>
              </a:lnSpc>
            </a:pPr>
            <a:r>
              <a:rPr lang="en-US"/>
              <a:t>The only moveable bone of the skull, other than the ear ossicles within the temporal bones, is the </a:t>
            </a:r>
            <a:r>
              <a:rPr lang="en-US" i="1"/>
              <a:t>mandible.</a:t>
            </a:r>
            <a:endParaRPr lang="en-US" b="1" i="1"/>
          </a:p>
          <a:p>
            <a:pPr lvl="1">
              <a:lnSpc>
                <a:spcPct val="90000"/>
              </a:lnSpc>
            </a:pPr>
            <a:r>
              <a:rPr lang="en-US"/>
              <a:t>Immovable joints called </a:t>
            </a:r>
            <a:r>
              <a:rPr lang="en-US" i="1"/>
              <a:t>sutures</a:t>
            </a:r>
            <a:r>
              <a:rPr lang="en-US"/>
              <a:t> hold the skull bones together.</a:t>
            </a:r>
            <a:endParaRPr lang="en-US" b="1" i="1"/>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D01D413B-F3A2-4269-82EE-9598E653462E}" type="slidenum">
              <a:rPr lang="en-US"/>
              <a:pPr/>
              <a:t>9</a:t>
            </a:fld>
            <a:endParaRPr lang="en-US"/>
          </a:p>
        </p:txBody>
      </p:sp>
      <p:sp>
        <p:nvSpPr>
          <p:cNvPr id="394242" name="Rectangle 2"/>
          <p:cNvSpPr>
            <a:spLocks noGrp="1" noChangeArrowheads="1"/>
          </p:cNvSpPr>
          <p:nvPr>
            <p:ph type="title"/>
          </p:nvPr>
        </p:nvSpPr>
        <p:spPr>
          <a:xfrm>
            <a:off x="5867400" y="304800"/>
            <a:ext cx="2895600" cy="1447800"/>
          </a:xfrm>
        </p:spPr>
        <p:txBody>
          <a:bodyPr/>
          <a:lstStyle/>
          <a:p>
            <a:r>
              <a:rPr lang="en-US">
                <a:solidFill>
                  <a:schemeClr val="tx1"/>
                </a:solidFill>
              </a:rPr>
              <a:t>The Skull</a:t>
            </a:r>
            <a:endParaRPr lang="en-US" sz="1600">
              <a:solidFill>
                <a:schemeClr val="tx1"/>
              </a:solidFill>
            </a:endParaRPr>
          </a:p>
        </p:txBody>
      </p:sp>
      <p:sp>
        <p:nvSpPr>
          <p:cNvPr id="394243" name="Rectangle 3"/>
          <p:cNvSpPr>
            <a:spLocks noGrp="1" noChangeArrowheads="1"/>
          </p:cNvSpPr>
          <p:nvPr>
            <p:ph type="body" sz="half" idx="1"/>
          </p:nvPr>
        </p:nvSpPr>
        <p:spPr>
          <a:xfrm>
            <a:off x="609600" y="3886200"/>
            <a:ext cx="7772400" cy="1981200"/>
          </a:xfrm>
        </p:spPr>
        <p:txBody>
          <a:bodyPr/>
          <a:lstStyle/>
          <a:p>
            <a:r>
              <a:rPr lang="en-US" sz="2000"/>
              <a:t>8 Cranial bones</a:t>
            </a:r>
          </a:p>
          <a:p>
            <a:pPr lvl="1"/>
            <a:r>
              <a:rPr lang="en-US" sz="2000"/>
              <a:t>protect brain &amp; house ear ossicles</a:t>
            </a:r>
          </a:p>
          <a:p>
            <a:pPr lvl="1"/>
            <a:r>
              <a:rPr lang="en-US" sz="2000"/>
              <a:t>muscle attachment for jaw, neck &amp; facial muscles</a:t>
            </a:r>
          </a:p>
          <a:p>
            <a:r>
              <a:rPr lang="en-US" sz="2000"/>
              <a:t>14 Facial bones</a:t>
            </a:r>
          </a:p>
          <a:p>
            <a:pPr lvl="1"/>
            <a:r>
              <a:rPr lang="en-US" sz="2000"/>
              <a:t>protect delicate sense organs -- smell, taste, vision</a:t>
            </a:r>
          </a:p>
          <a:p>
            <a:pPr lvl="1"/>
            <a:r>
              <a:rPr lang="en-US" sz="2000"/>
              <a:t>support entrances to digestive and respiratory systems</a:t>
            </a:r>
          </a:p>
        </p:txBody>
      </p:sp>
      <p:pic>
        <p:nvPicPr>
          <p:cNvPr id="394244" name="Picture 4" descr="w0171-nc"/>
          <p:cNvPicPr>
            <a:picLocks noChangeAspect="1" noChangeArrowheads="1"/>
          </p:cNvPicPr>
          <p:nvPr/>
        </p:nvPicPr>
        <p:blipFill>
          <a:blip r:embed="rId2" cstate="print"/>
          <a:srcRect/>
          <a:stretch>
            <a:fillRect/>
          </a:stretch>
        </p:blipFill>
        <p:spPr bwMode="auto">
          <a:xfrm>
            <a:off x="609600" y="152400"/>
            <a:ext cx="4648200" cy="3575050"/>
          </a:xfrm>
          <a:prstGeom prst="rect">
            <a:avLst/>
          </a:prstGeom>
          <a:noFill/>
        </p:spPr>
      </p:pic>
    </p:spTree>
  </p:cSld>
  <p:clrMapOvr>
    <a:masterClrMapping/>
  </p:clrMapOvr>
  <p:transition>
    <p:fade/>
  </p:transition>
</p:sld>
</file>

<file path=ppt/theme/theme1.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3564</Words>
  <Application>Microsoft Office PowerPoint</Application>
  <PresentationFormat>On-screen Show (4:3)</PresentationFormat>
  <Paragraphs>522</Paragraphs>
  <Slides>75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Times New Roman</vt:lpstr>
      <vt:lpstr>Times New</vt:lpstr>
      <vt:lpstr>Default Design</vt:lpstr>
      <vt:lpstr>Chapter 7</vt:lpstr>
      <vt:lpstr>INTRODUCTION</vt:lpstr>
      <vt:lpstr>Chapter 7 The Skeletal System:The Axial Skeleton</vt:lpstr>
      <vt:lpstr>DIVISIONS OF THE SKELETAL SYSTEM</vt:lpstr>
      <vt:lpstr>Types of Bones</vt:lpstr>
      <vt:lpstr>BONE SURFACE MARKINGS</vt:lpstr>
      <vt:lpstr> Bone Surface Markings from Table 7.2</vt:lpstr>
      <vt:lpstr>SKULL</vt:lpstr>
      <vt:lpstr>The Skull</vt:lpstr>
      <vt:lpstr>The 8 Cranial Bones</vt:lpstr>
      <vt:lpstr>Frontal Bone </vt:lpstr>
      <vt:lpstr>cranial bone functions</vt:lpstr>
      <vt:lpstr>Parietal &amp; Temporal Bones</vt:lpstr>
      <vt:lpstr>Temporal and Occipital bones</vt:lpstr>
      <vt:lpstr>Sphenoid bone</vt:lpstr>
      <vt:lpstr>Sphenoid in Anterior View</vt:lpstr>
      <vt:lpstr>Sphenoid from Superior View</vt:lpstr>
      <vt:lpstr>Ethmoid Bone</vt:lpstr>
      <vt:lpstr>Ethmoid bone</vt:lpstr>
      <vt:lpstr>14 Facial Bones</vt:lpstr>
      <vt:lpstr>Maxillary bones</vt:lpstr>
      <vt:lpstr>Zygomatic Bones</vt:lpstr>
      <vt:lpstr>Lacrimal and Inferior Nasal Conchae</vt:lpstr>
      <vt:lpstr>Mandible</vt:lpstr>
      <vt:lpstr>TMJ</vt:lpstr>
      <vt:lpstr>Palatine &amp; Vomer</vt:lpstr>
      <vt:lpstr>Nasal Septum</vt:lpstr>
      <vt:lpstr>Nasal Septum</vt:lpstr>
      <vt:lpstr>The orbits (eye sockets) </vt:lpstr>
      <vt:lpstr>Bones of the Orbit</vt:lpstr>
      <vt:lpstr>Foramina of the Skull</vt:lpstr>
      <vt:lpstr>Unique Features of the Skull</vt:lpstr>
      <vt:lpstr>Sutures</vt:lpstr>
      <vt:lpstr>Sutures</vt:lpstr>
      <vt:lpstr>Sutures</vt:lpstr>
      <vt:lpstr>Paranasal Sinuses</vt:lpstr>
      <vt:lpstr>Paranasal Sinuses</vt:lpstr>
      <vt:lpstr>Paranasal Sinuses</vt:lpstr>
      <vt:lpstr>Fontanels</vt:lpstr>
      <vt:lpstr>Fontanels of the Skull at Birth.</vt:lpstr>
      <vt:lpstr>HYOID BONE</vt:lpstr>
      <vt:lpstr>Hyoid Bone</vt:lpstr>
      <vt:lpstr>VERTEBRAL COLUMN</vt:lpstr>
      <vt:lpstr>Vertebral Column</vt:lpstr>
      <vt:lpstr>Intervertebral Discs</vt:lpstr>
      <vt:lpstr>Normal Curves of the Vertebral Column</vt:lpstr>
      <vt:lpstr>Normal Curves of the Vertebral Column</vt:lpstr>
      <vt:lpstr>Vertebrae</vt:lpstr>
      <vt:lpstr>Typical Vertebrae</vt:lpstr>
      <vt:lpstr>Intervertebral Foramen &amp; Spinal Canal</vt:lpstr>
      <vt:lpstr>Regions of the Vertebral Column</vt:lpstr>
      <vt:lpstr>Cervical Region</vt:lpstr>
      <vt:lpstr>Typical Cervical Vertebrae (C3-C7)</vt:lpstr>
      <vt:lpstr>Atlas &amp; Axis (C1-C2)</vt:lpstr>
      <vt:lpstr>Thoracic Region</vt:lpstr>
      <vt:lpstr>Thoracic Vertebrae (T1-T12)</vt:lpstr>
      <vt:lpstr>Lumbar Region</vt:lpstr>
      <vt:lpstr>Lumbar Vertebrae</vt:lpstr>
      <vt:lpstr>Sacrum</vt:lpstr>
      <vt:lpstr>Sacrum</vt:lpstr>
      <vt:lpstr>Coccyx</vt:lpstr>
      <vt:lpstr>Coccyx</vt:lpstr>
      <vt:lpstr>THORAX</vt:lpstr>
      <vt:lpstr>Thorax</vt:lpstr>
      <vt:lpstr>Thorax</vt:lpstr>
      <vt:lpstr>Sternum</vt:lpstr>
      <vt:lpstr>Sternum</vt:lpstr>
      <vt:lpstr>Ribs</vt:lpstr>
      <vt:lpstr>Ribs</vt:lpstr>
      <vt:lpstr>Rib Articulation</vt:lpstr>
      <vt:lpstr>DISORDERS: HOMEOSTATIC IMBALANCES</vt:lpstr>
      <vt:lpstr>Herniated  (Slipped) Disc</vt:lpstr>
      <vt:lpstr>DISORDERS: HOMEOSTATIC IMBALANCES</vt:lpstr>
      <vt:lpstr>Clinical Problems</vt:lpstr>
      <vt:lpstr>Slide 75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Dieterich Steinmetz</dc:creator>
  <cp:lastModifiedBy>Student</cp:lastModifiedBy>
  <cp:revision>13</cp:revision>
  <dcterms:created xsi:type="dcterms:W3CDTF">2005-04-02T23:38:39Z</dcterms:created>
  <dcterms:modified xsi:type="dcterms:W3CDTF">2015-03-09T12:40:36Z</dcterms:modified>
</cp:coreProperties>
</file>