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55" r:id="rId2"/>
    <p:sldId id="559" r:id="rId3"/>
    <p:sldId id="587" r:id="rId4"/>
    <p:sldId id="583" r:id="rId5"/>
    <p:sldId id="588" r:id="rId6"/>
    <p:sldId id="584" r:id="rId7"/>
    <p:sldId id="589" r:id="rId8"/>
    <p:sldId id="585" r:id="rId9"/>
    <p:sldId id="586" r:id="rId10"/>
    <p:sldId id="563" r:id="rId11"/>
    <p:sldId id="595" r:id="rId12"/>
    <p:sldId id="564" r:id="rId13"/>
    <p:sldId id="591" r:id="rId14"/>
    <p:sldId id="592" r:id="rId15"/>
    <p:sldId id="596" r:id="rId16"/>
    <p:sldId id="593" r:id="rId17"/>
    <p:sldId id="594" r:id="rId18"/>
    <p:sldId id="597" r:id="rId19"/>
    <p:sldId id="598" r:id="rId20"/>
    <p:sldId id="602" r:id="rId21"/>
    <p:sldId id="599" r:id="rId22"/>
    <p:sldId id="600" r:id="rId23"/>
    <p:sldId id="601" r:id="rId24"/>
    <p:sldId id="567" r:id="rId25"/>
    <p:sldId id="609" r:id="rId26"/>
    <p:sldId id="568" r:id="rId27"/>
    <p:sldId id="610" r:id="rId28"/>
    <p:sldId id="604" r:id="rId29"/>
    <p:sldId id="606" r:id="rId30"/>
    <p:sldId id="569" r:id="rId31"/>
    <p:sldId id="612" r:id="rId32"/>
    <p:sldId id="570" r:id="rId33"/>
    <p:sldId id="611" r:id="rId34"/>
    <p:sldId id="571" r:id="rId35"/>
    <p:sldId id="572" r:id="rId36"/>
    <p:sldId id="618" r:id="rId37"/>
    <p:sldId id="573" r:id="rId38"/>
    <p:sldId id="614" r:id="rId39"/>
    <p:sldId id="619" r:id="rId40"/>
    <p:sldId id="615" r:id="rId41"/>
    <p:sldId id="620" r:id="rId42"/>
    <p:sldId id="616" r:id="rId43"/>
    <p:sldId id="617" r:id="rId44"/>
    <p:sldId id="576" r:id="rId45"/>
    <p:sldId id="621" r:id="rId46"/>
    <p:sldId id="622" r:id="rId47"/>
    <p:sldId id="577" r:id="rId48"/>
    <p:sldId id="625" r:id="rId49"/>
    <p:sldId id="626" r:id="rId50"/>
    <p:sldId id="578" r:id="rId51"/>
    <p:sldId id="627" r:id="rId52"/>
    <p:sldId id="628" r:id="rId53"/>
    <p:sldId id="557"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137" autoAdjust="0"/>
    <p:restoredTop sz="94617" autoAdjust="0"/>
  </p:normalViewPr>
  <p:slideViewPr>
    <p:cSldViewPr>
      <p:cViewPr varScale="1">
        <p:scale>
          <a:sx n="46" d="100"/>
          <a:sy n="46" d="100"/>
        </p:scale>
        <p:origin x="-600" y="-10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25" d="100"/>
        <a:sy n="25"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0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102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102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102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02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102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7AD4778-4DC7-450F-9197-04A403F902B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sp>
        <p:nvSpPr>
          <p:cNvPr id="319490" name="Rectangle 2"/>
          <p:cNvSpPr>
            <a:spLocks noGrp="1" noChangeArrowheads="1"/>
          </p:cNvSpPr>
          <p:nvPr>
            <p:ph type="ctrTitle"/>
          </p:nvPr>
        </p:nvSpPr>
        <p:spPr>
          <a:xfrm>
            <a:off x="838200" y="1676400"/>
            <a:ext cx="7772400" cy="1470025"/>
          </a:xfrm>
        </p:spPr>
        <p:txBody>
          <a:bodyPr/>
          <a:lstStyle>
            <a:lvl1pPr>
              <a:defRPr/>
            </a:lvl1pPr>
          </a:lstStyle>
          <a:p>
            <a:r>
              <a:rPr lang="en-US"/>
              <a:t>Click to edit Master title style</a:t>
            </a:r>
          </a:p>
        </p:txBody>
      </p:sp>
      <p:sp>
        <p:nvSpPr>
          <p:cNvPr id="319491" name="Rectangle 3"/>
          <p:cNvSpPr>
            <a:spLocks noGrp="1" noChangeArrowheads="1"/>
          </p:cNvSpPr>
          <p:nvPr>
            <p:ph type="subTitle" idx="1"/>
          </p:nvPr>
        </p:nvSpPr>
        <p:spPr>
          <a:xfrm>
            <a:off x="1371600" y="3429000"/>
            <a:ext cx="6400800" cy="1752600"/>
          </a:xfrm>
        </p:spPr>
        <p:txBody>
          <a:bodyPr/>
          <a:lstStyle>
            <a:lvl1pPr marL="0" indent="0" algn="ctr">
              <a:buFontTx/>
              <a:buNone/>
              <a:defRPr/>
            </a:lvl1pPr>
          </a:lstStyle>
          <a:p>
            <a:r>
              <a:rPr lang="en-US"/>
              <a:t>Click to edit Master subtitle style</a:t>
            </a:r>
          </a:p>
        </p:txBody>
      </p:sp>
      <p:sp>
        <p:nvSpPr>
          <p:cNvPr id="319494" name="Rectangle 6"/>
          <p:cNvSpPr>
            <a:spLocks noChangeArrowheads="1"/>
          </p:cNvSpPr>
          <p:nvPr/>
        </p:nvSpPr>
        <p:spPr bwMode="auto">
          <a:xfrm>
            <a:off x="0" y="6553200"/>
            <a:ext cx="6858000" cy="304800"/>
          </a:xfrm>
          <a:prstGeom prst="rect">
            <a:avLst/>
          </a:prstGeom>
          <a:noFill/>
          <a:ln w="9525">
            <a:noFill/>
            <a:miter lim="800000"/>
            <a:headEnd/>
            <a:tailEnd/>
          </a:ln>
          <a:effectLst/>
        </p:spPr>
        <p:txBody>
          <a:bodyPr/>
          <a:lstStyle/>
          <a:p>
            <a:r>
              <a:rPr lang="en-US" sz="1000" i="1"/>
              <a:t>Principles of Human Anatomy and Physiology, 11e</a:t>
            </a:r>
          </a:p>
        </p:txBody>
      </p:sp>
      <p:sp>
        <p:nvSpPr>
          <p:cNvPr id="319496" name="Rectangle 8"/>
          <p:cNvSpPr>
            <a:spLocks noGrp="1" noChangeArrowheads="1"/>
          </p:cNvSpPr>
          <p:nvPr>
            <p:ph type="sldNum" sz="quarter" idx="4"/>
          </p:nvPr>
        </p:nvSpPr>
        <p:spPr/>
        <p:txBody>
          <a:bodyPr/>
          <a:lstStyle>
            <a:lvl1pPr>
              <a:defRPr sz="1000"/>
            </a:lvl1pPr>
          </a:lstStyle>
          <a:p>
            <a:fld id="{0FEA26B4-C163-40D2-A740-26AD37C92DE1}" type="slidenum">
              <a:rPr lang="en-US"/>
              <a:pPr/>
              <a:t>‹#›</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19490"/>
                                        </p:tgtEl>
                                        <p:attrNameLst>
                                          <p:attrName>style.visibility</p:attrName>
                                        </p:attrNameLst>
                                      </p:cBhvr>
                                      <p:to>
                                        <p:strVal val="visible"/>
                                      </p:to>
                                    </p:set>
                                    <p:anim calcmode="lin" valueType="num">
                                      <p:cBhvr>
                                        <p:cTn id="7" dur="1000" fill="hold"/>
                                        <p:tgtEl>
                                          <p:spTgt spid="319490"/>
                                        </p:tgtEl>
                                        <p:attrNameLst>
                                          <p:attrName>ppt_x</p:attrName>
                                        </p:attrNameLst>
                                      </p:cBhvr>
                                      <p:tavLst>
                                        <p:tav tm="0">
                                          <p:val>
                                            <p:strVal val="#ppt_x-.2"/>
                                          </p:val>
                                        </p:tav>
                                        <p:tav tm="100000">
                                          <p:val>
                                            <p:strVal val="#ppt_x"/>
                                          </p:val>
                                        </p:tav>
                                      </p:tavLst>
                                    </p:anim>
                                    <p:anim calcmode="lin" valueType="num">
                                      <p:cBhvr>
                                        <p:cTn id="8" dur="1000" fill="hold"/>
                                        <p:tgtEl>
                                          <p:spTgt spid="3194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19490"/>
                                        </p:tgtEl>
                                      </p:cBhvr>
                                    </p:animEffect>
                                  </p:childTnLst>
                                </p:cTn>
                              </p:par>
                              <p:par>
                                <p:cTn id="10" presetID="44" presetClass="entr" presetSubtype="0" fill="hold" grpId="0" nodeType="withEffect">
                                  <p:stCondLst>
                                    <p:cond delay="0"/>
                                  </p:stCondLst>
                                  <p:childTnLst>
                                    <p:set>
                                      <p:cBhvr>
                                        <p:cTn id="11" dur="1" fill="hold">
                                          <p:stCondLst>
                                            <p:cond delay="0"/>
                                          </p:stCondLst>
                                        </p:cTn>
                                        <p:tgtEl>
                                          <p:spTgt spid="319491">
                                            <p:txEl>
                                              <p:pRg st="0" end="0"/>
                                            </p:txEl>
                                          </p:spTgt>
                                        </p:tgtEl>
                                        <p:attrNameLst>
                                          <p:attrName>style.visibility</p:attrName>
                                        </p:attrNameLst>
                                      </p:cBhvr>
                                      <p:to>
                                        <p:strVal val="visible"/>
                                      </p:to>
                                    </p:set>
                                    <p:animEffect transition="in" filter="fade">
                                      <p:cBhvr>
                                        <p:cTn id="12" dur="500"/>
                                        <p:tgtEl>
                                          <p:spTgt spid="319491">
                                            <p:txEl>
                                              <p:pRg st="0" end="0"/>
                                            </p:txEl>
                                          </p:spTgt>
                                        </p:tgtEl>
                                      </p:cBhvr>
                                    </p:animEffect>
                                    <p:anim calcmode="lin" valueType="num">
                                      <p:cBhvr>
                                        <p:cTn id="13" dur="500" fill="hold"/>
                                        <p:tgtEl>
                                          <p:spTgt spid="319491">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19491">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0" grpId="0"/>
      <p:bldP spid="319491" grpId="0" build="p">
        <p:tmplLst>
          <p:tmpl lvl="1">
            <p:tnLst>
              <p:par>
                <p:cTn presetID="44" presetClass="entr" presetSubtype="0" fill="hold" nodeType="withEffect">
                  <p:stCondLst>
                    <p:cond delay="0"/>
                  </p:stCondLst>
                  <p:childTnLst>
                    <p:set>
                      <p:cBhvr>
                        <p:cTn dur="1" fill="hold">
                          <p:stCondLst>
                            <p:cond delay="0"/>
                          </p:stCondLst>
                        </p:cTn>
                        <p:tgtEl>
                          <p:spTgt spid="319491"/>
                        </p:tgtEl>
                        <p:attrNameLst>
                          <p:attrName>style.visibility</p:attrName>
                        </p:attrNameLst>
                      </p:cBhvr>
                      <p:to>
                        <p:strVal val="visible"/>
                      </p:to>
                    </p:set>
                    <p:animEffect transition="in" filter="fade">
                      <p:cBhvr>
                        <p:cTn dur="500"/>
                        <p:tgtEl>
                          <p:spTgt spid="319491"/>
                        </p:tgtEl>
                      </p:cBhvr>
                    </p:animEffect>
                    <p:anim calcmode="lin" valueType="num">
                      <p:cBhvr>
                        <p:cTn dur="500" fill="hold"/>
                        <p:tgtEl>
                          <p:spTgt spid="319491"/>
                        </p:tgtEl>
                        <p:attrNameLst>
                          <p:attrName>ppt_x</p:attrName>
                        </p:attrNameLst>
                      </p:cBhvr>
                      <p:tavLst>
                        <p:tav tm="0">
                          <p:val>
                            <p:strVal val="#ppt_x"/>
                          </p:val>
                        </p:tav>
                        <p:tav tm="100000">
                          <p:val>
                            <p:strVal val="#ppt_x"/>
                          </p:val>
                        </p:tav>
                      </p:tavLst>
                    </p:anim>
                    <p:anim calcmode="lin" valueType="num">
                      <p:cBhvr>
                        <p:cTn dur="500" fill="hold"/>
                        <p:tgtEl>
                          <p:spTgt spid="319491"/>
                        </p:tgtEl>
                        <p:attrNameLst>
                          <p:attrName>ppt_y</p:attrName>
                        </p:attrNameLst>
                      </p:cBhvr>
                      <p:tavLst>
                        <p:tav tm="0">
                          <p:val>
                            <p:strVal val="#ppt_y+.05"/>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Principles of Human Anatomy and Physiology, 11e</a:t>
            </a:r>
          </a:p>
        </p:txBody>
      </p:sp>
      <p:sp>
        <p:nvSpPr>
          <p:cNvPr id="5" name="Slide Number Placeholder 4"/>
          <p:cNvSpPr>
            <a:spLocks noGrp="1"/>
          </p:cNvSpPr>
          <p:nvPr>
            <p:ph type="sldNum" sz="quarter" idx="11"/>
          </p:nvPr>
        </p:nvSpPr>
        <p:spPr/>
        <p:txBody>
          <a:bodyPr/>
          <a:lstStyle>
            <a:lvl1pPr>
              <a:defRPr/>
            </a:lvl1pPr>
          </a:lstStyle>
          <a:p>
            <a:fld id="{A552529B-7F73-4CF8-A240-1FA202C51D39}" type="slidenum">
              <a:rPr lang="en-US"/>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
            <a:ext cx="21717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76200"/>
            <a:ext cx="63627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Principles of Human Anatomy and Physiology, 11e</a:t>
            </a:r>
          </a:p>
        </p:txBody>
      </p:sp>
      <p:sp>
        <p:nvSpPr>
          <p:cNvPr id="5" name="Slide Number Placeholder 4"/>
          <p:cNvSpPr>
            <a:spLocks noGrp="1"/>
          </p:cNvSpPr>
          <p:nvPr>
            <p:ph type="sldNum" sz="quarter" idx="11"/>
          </p:nvPr>
        </p:nvSpPr>
        <p:spPr/>
        <p:txBody>
          <a:bodyPr/>
          <a:lstStyle>
            <a:lvl1pPr>
              <a:defRPr/>
            </a:lvl1pPr>
          </a:lstStyle>
          <a:p>
            <a:fld id="{45CD57EB-1D33-4B9C-8F2D-7B85F09D0308}" type="slidenum">
              <a:rPr lang="en-US"/>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219200"/>
            <a:ext cx="4267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219200"/>
            <a:ext cx="4267200" cy="5029200"/>
          </a:xfrm>
        </p:spPr>
        <p:txBody>
          <a:bodyPr/>
          <a:lstStyle/>
          <a:p>
            <a:endParaRPr lang="en-US"/>
          </a:p>
        </p:txBody>
      </p:sp>
      <p:sp>
        <p:nvSpPr>
          <p:cNvPr id="5" name="Footer Placeholder 4"/>
          <p:cNvSpPr>
            <a:spLocks noGrp="1"/>
          </p:cNvSpPr>
          <p:nvPr>
            <p:ph type="ftr" sz="quarter" idx="10"/>
          </p:nvPr>
        </p:nvSpPr>
        <p:spPr>
          <a:xfrm>
            <a:off x="0" y="6553200"/>
            <a:ext cx="6858000" cy="304800"/>
          </a:xfrm>
        </p:spPr>
        <p:txBody>
          <a:bodyPr/>
          <a:lstStyle>
            <a:lvl1pPr>
              <a:defRPr/>
            </a:lvl1pPr>
          </a:lstStyle>
          <a:p>
            <a:r>
              <a:rPr lang="en-US"/>
              <a:t>Principles of Human Anatomy and Physiology, 11e</a:t>
            </a:r>
          </a:p>
        </p:txBody>
      </p:sp>
      <p:sp>
        <p:nvSpPr>
          <p:cNvPr id="6" name="Slide Number Placeholder 5"/>
          <p:cNvSpPr>
            <a:spLocks noGrp="1"/>
          </p:cNvSpPr>
          <p:nvPr>
            <p:ph type="sldNum" sz="quarter" idx="11"/>
          </p:nvPr>
        </p:nvSpPr>
        <p:spPr>
          <a:xfrm>
            <a:off x="7924800" y="6553200"/>
            <a:ext cx="1219200" cy="304800"/>
          </a:xfrm>
        </p:spPr>
        <p:txBody>
          <a:bodyPr/>
          <a:lstStyle>
            <a:lvl1pPr>
              <a:defRPr/>
            </a:lvl1pPr>
          </a:lstStyle>
          <a:p>
            <a:fld id="{0D9146AB-1198-467E-BAD6-76260FC360D6}" type="slidenum">
              <a:rPr lang="en-US"/>
              <a:pPr/>
              <a:t>‹#›</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19200"/>
            <a:ext cx="8686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 y="3810000"/>
            <a:ext cx="8686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0" y="6553200"/>
            <a:ext cx="6858000" cy="304800"/>
          </a:xfrm>
        </p:spPr>
        <p:txBody>
          <a:bodyPr/>
          <a:lstStyle>
            <a:lvl1pPr>
              <a:defRPr/>
            </a:lvl1pPr>
          </a:lstStyle>
          <a:p>
            <a:r>
              <a:rPr lang="en-US"/>
              <a:t>Principles of Human Anatomy and Physiology, 11e</a:t>
            </a:r>
          </a:p>
        </p:txBody>
      </p:sp>
      <p:sp>
        <p:nvSpPr>
          <p:cNvPr id="6" name="Slide Number Placeholder 5"/>
          <p:cNvSpPr>
            <a:spLocks noGrp="1"/>
          </p:cNvSpPr>
          <p:nvPr>
            <p:ph type="sldNum" sz="quarter" idx="11"/>
          </p:nvPr>
        </p:nvSpPr>
        <p:spPr>
          <a:xfrm>
            <a:off x="7924800" y="6553200"/>
            <a:ext cx="1219200" cy="304800"/>
          </a:xfrm>
        </p:spPr>
        <p:txBody>
          <a:bodyPr/>
          <a:lstStyle>
            <a:lvl1pPr>
              <a:defRPr/>
            </a:lvl1pPr>
          </a:lstStyle>
          <a:p>
            <a:fld id="{CADE6892-E254-4F44-B849-1FDFAC78D4DD}" type="slidenum">
              <a:rPr lang="en-US"/>
              <a:pPr/>
              <a:t>‹#›</a:t>
            </a:fld>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219200"/>
            <a:ext cx="4267200" cy="5029200"/>
          </a:xfrm>
        </p:spPr>
        <p:txBody>
          <a:bodyPr/>
          <a:lstStyle/>
          <a:p>
            <a:endParaRPr lang="en-US"/>
          </a:p>
        </p:txBody>
      </p:sp>
      <p:sp>
        <p:nvSpPr>
          <p:cNvPr id="4" name="Text Placeholder 3"/>
          <p:cNvSpPr>
            <a:spLocks noGrp="1"/>
          </p:cNvSpPr>
          <p:nvPr>
            <p:ph type="body" sz="half" idx="2"/>
          </p:nvPr>
        </p:nvSpPr>
        <p:spPr>
          <a:xfrm>
            <a:off x="4648200" y="1219200"/>
            <a:ext cx="4267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0" y="6553200"/>
            <a:ext cx="6858000" cy="304800"/>
          </a:xfrm>
        </p:spPr>
        <p:txBody>
          <a:bodyPr/>
          <a:lstStyle>
            <a:lvl1pPr>
              <a:defRPr/>
            </a:lvl1pPr>
          </a:lstStyle>
          <a:p>
            <a:r>
              <a:rPr lang="en-US"/>
              <a:t>Principles of Human Anatomy and Physiology, 11e</a:t>
            </a:r>
          </a:p>
        </p:txBody>
      </p:sp>
      <p:sp>
        <p:nvSpPr>
          <p:cNvPr id="6" name="Slide Number Placeholder 5"/>
          <p:cNvSpPr>
            <a:spLocks noGrp="1"/>
          </p:cNvSpPr>
          <p:nvPr>
            <p:ph type="sldNum" sz="quarter" idx="11"/>
          </p:nvPr>
        </p:nvSpPr>
        <p:spPr>
          <a:xfrm>
            <a:off x="7924800" y="6553200"/>
            <a:ext cx="1219200" cy="304800"/>
          </a:xfrm>
        </p:spPr>
        <p:txBody>
          <a:bodyPr/>
          <a:lstStyle>
            <a:lvl1pPr>
              <a:defRPr/>
            </a:lvl1pPr>
          </a:lstStyle>
          <a:p>
            <a:fld id="{1B39F829-74B3-415D-9ED7-DA65352D55F4}" type="slidenum">
              <a:rPr lang="en-US"/>
              <a:pPr/>
              <a:t>‹#›</a:t>
            </a:fld>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219200"/>
            <a:ext cx="8686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8600" y="3810000"/>
            <a:ext cx="8686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0" y="6553200"/>
            <a:ext cx="6858000" cy="304800"/>
          </a:xfrm>
        </p:spPr>
        <p:txBody>
          <a:bodyPr/>
          <a:lstStyle>
            <a:lvl1pPr>
              <a:defRPr/>
            </a:lvl1pPr>
          </a:lstStyle>
          <a:p>
            <a:r>
              <a:rPr lang="en-US"/>
              <a:t>Principles of Human Anatomy and Physiology, 11e</a:t>
            </a:r>
          </a:p>
        </p:txBody>
      </p:sp>
      <p:sp>
        <p:nvSpPr>
          <p:cNvPr id="6" name="Slide Number Placeholder 5"/>
          <p:cNvSpPr>
            <a:spLocks noGrp="1"/>
          </p:cNvSpPr>
          <p:nvPr>
            <p:ph type="sldNum" sz="quarter" idx="11"/>
          </p:nvPr>
        </p:nvSpPr>
        <p:spPr>
          <a:xfrm>
            <a:off x="7924800" y="6553200"/>
            <a:ext cx="1219200" cy="304800"/>
          </a:xfrm>
        </p:spPr>
        <p:txBody>
          <a:bodyPr/>
          <a:lstStyle>
            <a:lvl1pPr>
              <a:defRPr/>
            </a:lvl1pPr>
          </a:lstStyle>
          <a:p>
            <a:fld id="{13F8B718-1916-4017-944D-205FF882B0CA}" type="slidenum">
              <a:rPr lang="en-US"/>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Principles of Human Anatomy and Physiology, 11e</a:t>
            </a:r>
          </a:p>
        </p:txBody>
      </p:sp>
      <p:sp>
        <p:nvSpPr>
          <p:cNvPr id="5" name="Slide Number Placeholder 4"/>
          <p:cNvSpPr>
            <a:spLocks noGrp="1"/>
          </p:cNvSpPr>
          <p:nvPr>
            <p:ph type="sldNum" sz="quarter" idx="11"/>
          </p:nvPr>
        </p:nvSpPr>
        <p:spPr/>
        <p:txBody>
          <a:bodyPr/>
          <a:lstStyle>
            <a:lvl1pPr>
              <a:defRPr/>
            </a:lvl1pPr>
          </a:lstStyle>
          <a:p>
            <a:fld id="{26772E29-6600-48D5-973C-506D3F829CCF}" type="slidenum">
              <a:rPr lang="en-US"/>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Principles of Human Anatomy and Physiology, 11e</a:t>
            </a:r>
          </a:p>
        </p:txBody>
      </p:sp>
      <p:sp>
        <p:nvSpPr>
          <p:cNvPr id="5" name="Slide Number Placeholder 4"/>
          <p:cNvSpPr>
            <a:spLocks noGrp="1"/>
          </p:cNvSpPr>
          <p:nvPr>
            <p:ph type="sldNum" sz="quarter" idx="11"/>
          </p:nvPr>
        </p:nvSpPr>
        <p:spPr/>
        <p:txBody>
          <a:bodyPr/>
          <a:lstStyle>
            <a:lvl1pPr>
              <a:defRPr/>
            </a:lvl1pPr>
          </a:lstStyle>
          <a:p>
            <a:fld id="{BE183104-D6F6-421C-B073-A79BC5976CD6}" type="slidenum">
              <a:rPr lang="en-US"/>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19200"/>
            <a:ext cx="4267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267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Principles of Human Anatomy and Physiology, 11e</a:t>
            </a:r>
          </a:p>
        </p:txBody>
      </p:sp>
      <p:sp>
        <p:nvSpPr>
          <p:cNvPr id="6" name="Slide Number Placeholder 5"/>
          <p:cNvSpPr>
            <a:spLocks noGrp="1"/>
          </p:cNvSpPr>
          <p:nvPr>
            <p:ph type="sldNum" sz="quarter" idx="11"/>
          </p:nvPr>
        </p:nvSpPr>
        <p:spPr/>
        <p:txBody>
          <a:bodyPr/>
          <a:lstStyle>
            <a:lvl1pPr>
              <a:defRPr/>
            </a:lvl1pPr>
          </a:lstStyle>
          <a:p>
            <a:fld id="{D76BE70B-FCEC-4B33-B49E-FB4E7536164B}" type="slidenum">
              <a:rPr lang="en-US"/>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Principles of Human Anatomy and Physiology, 11e</a:t>
            </a:r>
          </a:p>
        </p:txBody>
      </p:sp>
      <p:sp>
        <p:nvSpPr>
          <p:cNvPr id="8" name="Slide Number Placeholder 7"/>
          <p:cNvSpPr>
            <a:spLocks noGrp="1"/>
          </p:cNvSpPr>
          <p:nvPr>
            <p:ph type="sldNum" sz="quarter" idx="11"/>
          </p:nvPr>
        </p:nvSpPr>
        <p:spPr/>
        <p:txBody>
          <a:bodyPr/>
          <a:lstStyle>
            <a:lvl1pPr>
              <a:defRPr/>
            </a:lvl1pPr>
          </a:lstStyle>
          <a:p>
            <a:fld id="{7DCA9D94-8E06-4434-A4FD-F861DEB1E69E}" type="slidenum">
              <a:rPr lang="en-US"/>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Principles of Human Anatomy and Physiology, 11e</a:t>
            </a:r>
          </a:p>
        </p:txBody>
      </p:sp>
      <p:sp>
        <p:nvSpPr>
          <p:cNvPr id="4" name="Slide Number Placeholder 3"/>
          <p:cNvSpPr>
            <a:spLocks noGrp="1"/>
          </p:cNvSpPr>
          <p:nvPr>
            <p:ph type="sldNum" sz="quarter" idx="11"/>
          </p:nvPr>
        </p:nvSpPr>
        <p:spPr/>
        <p:txBody>
          <a:bodyPr/>
          <a:lstStyle>
            <a:lvl1pPr>
              <a:defRPr/>
            </a:lvl1pPr>
          </a:lstStyle>
          <a:p>
            <a:fld id="{19701E46-C840-4C92-A338-3187202EF721}" type="slidenum">
              <a:rPr lang="en-US"/>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Principles of Human Anatomy and Physiology, 11e</a:t>
            </a:r>
          </a:p>
        </p:txBody>
      </p:sp>
      <p:sp>
        <p:nvSpPr>
          <p:cNvPr id="3" name="Slide Number Placeholder 2"/>
          <p:cNvSpPr>
            <a:spLocks noGrp="1"/>
          </p:cNvSpPr>
          <p:nvPr>
            <p:ph type="sldNum" sz="quarter" idx="11"/>
          </p:nvPr>
        </p:nvSpPr>
        <p:spPr/>
        <p:txBody>
          <a:bodyPr/>
          <a:lstStyle>
            <a:lvl1pPr>
              <a:defRPr/>
            </a:lvl1pPr>
          </a:lstStyle>
          <a:p>
            <a:fld id="{C07EF5A1-0599-46F9-9E9D-0AFB44CC28EF}" type="slidenum">
              <a:rPr lang="en-US"/>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Principles of Human Anatomy and Physiology, 11e</a:t>
            </a:r>
          </a:p>
        </p:txBody>
      </p:sp>
      <p:sp>
        <p:nvSpPr>
          <p:cNvPr id="6" name="Slide Number Placeholder 5"/>
          <p:cNvSpPr>
            <a:spLocks noGrp="1"/>
          </p:cNvSpPr>
          <p:nvPr>
            <p:ph type="sldNum" sz="quarter" idx="11"/>
          </p:nvPr>
        </p:nvSpPr>
        <p:spPr/>
        <p:txBody>
          <a:bodyPr/>
          <a:lstStyle>
            <a:lvl1pPr>
              <a:defRPr/>
            </a:lvl1pPr>
          </a:lstStyle>
          <a:p>
            <a:fld id="{51F2898F-26A3-4456-9094-3E0A279AF35F}" type="slidenum">
              <a:rPr lang="en-US"/>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Principles of Human Anatomy and Physiology, 11e</a:t>
            </a:r>
          </a:p>
        </p:txBody>
      </p:sp>
      <p:sp>
        <p:nvSpPr>
          <p:cNvPr id="6" name="Slide Number Placeholder 5"/>
          <p:cNvSpPr>
            <a:spLocks noGrp="1"/>
          </p:cNvSpPr>
          <p:nvPr>
            <p:ph type="sldNum" sz="quarter" idx="11"/>
          </p:nvPr>
        </p:nvSpPr>
        <p:spPr/>
        <p:txBody>
          <a:bodyPr/>
          <a:lstStyle>
            <a:lvl1pPr>
              <a:defRPr/>
            </a:lvl1pPr>
          </a:lstStyle>
          <a:p>
            <a:fld id="{007D9269-CDBE-46CC-94C7-A4BFBA9FDB2E}" type="slidenum">
              <a:rPr lang="en-US"/>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76200"/>
            <a:ext cx="8686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1219200"/>
            <a:ext cx="86868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0" y="6553200"/>
            <a:ext cx="6858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i="1"/>
            </a:lvl1pPr>
          </a:lstStyle>
          <a:p>
            <a:r>
              <a:rPr lang="en-US"/>
              <a:t>Principles of Human Anatomy and Physiology, 11e</a:t>
            </a:r>
          </a:p>
        </p:txBody>
      </p:sp>
      <p:sp>
        <p:nvSpPr>
          <p:cNvPr id="1030" name="Rectangle 6"/>
          <p:cNvSpPr>
            <a:spLocks noGrp="1" noChangeArrowheads="1"/>
          </p:cNvSpPr>
          <p:nvPr>
            <p:ph type="sldNum" sz="quarter" idx="4"/>
          </p:nvPr>
        </p:nvSpPr>
        <p:spPr bwMode="auto">
          <a:xfrm>
            <a:off x="7924800" y="6553200"/>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i="1"/>
            </a:lvl1pPr>
          </a:lstStyle>
          <a:p>
            <a:fld id="{A1AFED78-3135-40DC-991E-FBC82A106896}"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ppt_x</p:attrName>
                                        </p:attrNameLst>
                                      </p:cBhvr>
                                      <p:tavLst>
                                        <p:tav tm="0">
                                          <p:val>
                                            <p:strVal val="#ppt_x-.2"/>
                                          </p:val>
                                        </p:tav>
                                        <p:tav tm="100000">
                                          <p:val>
                                            <p:strVal val="#ppt_x"/>
                                          </p:val>
                                        </p:tav>
                                      </p:tavLst>
                                    </p:anim>
                                    <p:anim calcmode="lin" valueType="num">
                                      <p:cBhvr>
                                        <p:cTn id="8"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027">
                                            <p:txEl>
                                              <p:pRg st="0" end="0"/>
                                            </p:txEl>
                                          </p:spTgt>
                                        </p:tgtEl>
                                        <p:attrNameLst>
                                          <p:attrName>style.visibility</p:attrName>
                                        </p:attrNameLst>
                                      </p:cBhvr>
                                      <p:to>
                                        <p:strVal val="visible"/>
                                      </p:to>
                                    </p:set>
                                    <p:animEffect transition="in" filter="fade">
                                      <p:cBhvr>
                                        <p:cTn id="14" dur="500"/>
                                        <p:tgtEl>
                                          <p:spTgt spid="1027">
                                            <p:txEl>
                                              <p:pRg st="0" end="0"/>
                                            </p:txEl>
                                          </p:spTgt>
                                        </p:tgtEl>
                                      </p:cBhvr>
                                    </p:animEffect>
                                    <p:anim calcmode="lin" valueType="num">
                                      <p:cBhvr>
                                        <p:cTn id="15" dur="5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2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027">
                                            <p:txEl>
                                              <p:pRg st="1" end="1"/>
                                            </p:txEl>
                                          </p:spTgt>
                                        </p:tgtEl>
                                        <p:attrNameLst>
                                          <p:attrName>style.visibility</p:attrName>
                                        </p:attrNameLst>
                                      </p:cBhvr>
                                      <p:to>
                                        <p:strVal val="visible"/>
                                      </p:to>
                                    </p:set>
                                    <p:animEffect transition="in" filter="fade">
                                      <p:cBhvr>
                                        <p:cTn id="21" dur="500"/>
                                        <p:tgtEl>
                                          <p:spTgt spid="1027">
                                            <p:txEl>
                                              <p:pRg st="1" end="1"/>
                                            </p:txEl>
                                          </p:spTgt>
                                        </p:tgtEl>
                                      </p:cBhvr>
                                    </p:animEffect>
                                    <p:anim calcmode="lin" valueType="num">
                                      <p:cBhvr>
                                        <p:cTn id="22" dur="5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102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027">
                                            <p:txEl>
                                              <p:pRg st="2" end="2"/>
                                            </p:txEl>
                                          </p:spTgt>
                                        </p:tgtEl>
                                        <p:attrNameLst>
                                          <p:attrName>style.visibility</p:attrName>
                                        </p:attrNameLst>
                                      </p:cBhvr>
                                      <p:to>
                                        <p:strVal val="visible"/>
                                      </p:to>
                                    </p:set>
                                    <p:animEffect transition="in" filter="fade">
                                      <p:cBhvr>
                                        <p:cTn id="28" dur="500"/>
                                        <p:tgtEl>
                                          <p:spTgt spid="1027">
                                            <p:txEl>
                                              <p:pRg st="2" end="2"/>
                                            </p:txEl>
                                          </p:spTgt>
                                        </p:tgtEl>
                                      </p:cBhvr>
                                    </p:animEffect>
                                    <p:anim calcmode="lin" valueType="num">
                                      <p:cBhvr>
                                        <p:cTn id="29" dur="5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1027">
                                            <p:txEl>
                                              <p:pRg st="2" end="2"/>
                                            </p:txEl>
                                          </p:spTgt>
                                        </p:tgtEl>
                                        <p:attrNameLst>
                                          <p:attrName>ppt_y</p:attrName>
                                        </p:attrNameLst>
                                      </p:cBhvr>
                                      <p:tavLst>
                                        <p:tav tm="0">
                                          <p:val>
                                            <p:strVal val="#ppt_y+.05"/>
                                          </p:val>
                                        </p:tav>
                                        <p:tav tm="100000">
                                          <p:val>
                                            <p:strVal val="#ppt_y"/>
                                          </p:val>
                                        </p:tav>
                                      </p:tavLst>
                                    </p:anim>
                                  </p:childTnLst>
                                </p:cTn>
                              </p:par>
                              <p:par>
                                <p:cTn id="31" presetID="44" presetClass="entr" presetSubtype="0" fill="hold" grpId="0" nodeType="withEffect">
                                  <p:stCondLst>
                                    <p:cond delay="0"/>
                                  </p:stCondLst>
                                  <p:childTnLst>
                                    <p:set>
                                      <p:cBhvr>
                                        <p:cTn id="32" dur="1" fill="hold">
                                          <p:stCondLst>
                                            <p:cond delay="0"/>
                                          </p:stCondLst>
                                        </p:cTn>
                                        <p:tgtEl>
                                          <p:spTgt spid="1027">
                                            <p:txEl>
                                              <p:pRg st="3" end="3"/>
                                            </p:txEl>
                                          </p:spTgt>
                                        </p:tgtEl>
                                        <p:attrNameLst>
                                          <p:attrName>style.visibility</p:attrName>
                                        </p:attrNameLst>
                                      </p:cBhvr>
                                      <p:to>
                                        <p:strVal val="visible"/>
                                      </p:to>
                                    </p:set>
                                    <p:animEffect transition="in" filter="fade">
                                      <p:cBhvr>
                                        <p:cTn id="33" dur="500"/>
                                        <p:tgtEl>
                                          <p:spTgt spid="1027">
                                            <p:txEl>
                                              <p:pRg st="3" end="3"/>
                                            </p:txEl>
                                          </p:spTgt>
                                        </p:tgtEl>
                                      </p:cBhvr>
                                    </p:animEffect>
                                    <p:anim calcmode="lin" valueType="num">
                                      <p:cBhvr>
                                        <p:cTn id="34" dur="5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027">
                                            <p:txEl>
                                              <p:pRg st="3" end="3"/>
                                            </p:txEl>
                                          </p:spTgt>
                                        </p:tgtEl>
                                        <p:attrNameLst>
                                          <p:attrName>ppt_y</p:attrName>
                                        </p:attrNameLst>
                                      </p:cBhvr>
                                      <p:tavLst>
                                        <p:tav tm="0">
                                          <p:val>
                                            <p:strVal val="#ppt_y+.05"/>
                                          </p:val>
                                        </p:tav>
                                        <p:tav tm="100000">
                                          <p:val>
                                            <p:strVal val="#ppt_y"/>
                                          </p:val>
                                        </p:tav>
                                      </p:tavLst>
                                    </p:anim>
                                  </p:childTnLst>
                                </p:cTn>
                              </p:par>
                              <p:par>
                                <p:cTn id="36" presetID="44" presetClass="entr" presetSubtype="0" fill="hold" grpId="0" nodeType="withEffect">
                                  <p:stCondLst>
                                    <p:cond delay="0"/>
                                  </p:stCondLst>
                                  <p:childTnLst>
                                    <p:set>
                                      <p:cBhvr>
                                        <p:cTn id="37" dur="1" fill="hold">
                                          <p:stCondLst>
                                            <p:cond delay="0"/>
                                          </p:stCondLst>
                                        </p:cTn>
                                        <p:tgtEl>
                                          <p:spTgt spid="1027">
                                            <p:txEl>
                                              <p:pRg st="4" end="4"/>
                                            </p:txEl>
                                          </p:spTgt>
                                        </p:tgtEl>
                                        <p:attrNameLst>
                                          <p:attrName>style.visibility</p:attrName>
                                        </p:attrNameLst>
                                      </p:cBhvr>
                                      <p:to>
                                        <p:strVal val="visible"/>
                                      </p:to>
                                    </p:set>
                                    <p:animEffect transition="in" filter="fade">
                                      <p:cBhvr>
                                        <p:cTn id="38" dur="500"/>
                                        <p:tgtEl>
                                          <p:spTgt spid="1027">
                                            <p:txEl>
                                              <p:pRg st="4" end="4"/>
                                            </p:txEl>
                                          </p:spTgt>
                                        </p:tgtEl>
                                      </p:cBhvr>
                                    </p:animEffect>
                                    <p:anim calcmode="lin" valueType="num">
                                      <p:cBhvr>
                                        <p:cTn id="39" dur="5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40" dur="500" fill="hold"/>
                                        <p:tgtEl>
                                          <p:spTgt spid="1027">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bldLvl="3">
        <p:tmplLst>
          <p:tmpl lvl="1">
            <p:tnLst>
              <p:par>
                <p:cTn presetID="44"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Lst>
      </p:bldP>
    </p:bldLst>
  </p:timing>
  <p:hf hdr="0" dt="0"/>
  <p:txStyles>
    <p:titleStyle>
      <a:lvl1pPr algn="ctr" rtl="0" fontAlgn="base">
        <a:spcBef>
          <a:spcPct val="0"/>
        </a:spcBef>
        <a:spcAft>
          <a:spcPct val="0"/>
        </a:spcAft>
        <a:defRPr sz="2800">
          <a:solidFill>
            <a:schemeClr val="tx2"/>
          </a:solidFill>
          <a:latin typeface="+mj-lt"/>
          <a:ea typeface="+mj-ea"/>
          <a:cs typeface="+mj-cs"/>
        </a:defRPr>
      </a:lvl1pPr>
      <a:lvl2pPr algn="ctr" rtl="0" fontAlgn="base">
        <a:spcBef>
          <a:spcPct val="0"/>
        </a:spcBef>
        <a:spcAft>
          <a:spcPct val="0"/>
        </a:spcAft>
        <a:defRPr sz="2800">
          <a:solidFill>
            <a:schemeClr val="tx2"/>
          </a:solidFill>
          <a:latin typeface="Arial" charset="0"/>
        </a:defRPr>
      </a:lvl2pPr>
      <a:lvl3pPr algn="ctr" rtl="0" fontAlgn="base">
        <a:spcBef>
          <a:spcPct val="0"/>
        </a:spcBef>
        <a:spcAft>
          <a:spcPct val="0"/>
        </a:spcAft>
        <a:defRPr sz="2800">
          <a:solidFill>
            <a:schemeClr val="tx2"/>
          </a:solidFill>
          <a:latin typeface="Arial" charset="0"/>
        </a:defRPr>
      </a:lvl3pPr>
      <a:lvl4pPr algn="ctr" rtl="0" fontAlgn="base">
        <a:spcBef>
          <a:spcPct val="0"/>
        </a:spcBef>
        <a:spcAft>
          <a:spcPct val="0"/>
        </a:spcAft>
        <a:defRPr sz="2800">
          <a:solidFill>
            <a:schemeClr val="tx2"/>
          </a:solidFill>
          <a:latin typeface="Arial" charset="0"/>
        </a:defRPr>
      </a:lvl4pPr>
      <a:lvl5pPr algn="ctr" rtl="0" fontAlgn="base">
        <a:spcBef>
          <a:spcPct val="0"/>
        </a:spcBef>
        <a:spcAft>
          <a:spcPct val="0"/>
        </a:spcAft>
        <a:defRPr sz="2800">
          <a:solidFill>
            <a:schemeClr val="tx2"/>
          </a:solidFill>
          <a:latin typeface="Arial" charset="0"/>
        </a:defRPr>
      </a:lvl5pPr>
      <a:lvl6pPr marL="457200" algn="ctr" rtl="0" fontAlgn="base">
        <a:spcBef>
          <a:spcPct val="0"/>
        </a:spcBef>
        <a:spcAft>
          <a:spcPct val="0"/>
        </a:spcAft>
        <a:defRPr sz="2800">
          <a:solidFill>
            <a:schemeClr val="tx2"/>
          </a:solidFill>
          <a:latin typeface="Arial" charset="0"/>
        </a:defRPr>
      </a:lvl6pPr>
      <a:lvl7pPr marL="914400" algn="ctr" rtl="0" fontAlgn="base">
        <a:spcBef>
          <a:spcPct val="0"/>
        </a:spcBef>
        <a:spcAft>
          <a:spcPct val="0"/>
        </a:spcAft>
        <a:defRPr sz="2800">
          <a:solidFill>
            <a:schemeClr val="tx2"/>
          </a:solidFill>
          <a:latin typeface="Arial" charset="0"/>
        </a:defRPr>
      </a:lvl7pPr>
      <a:lvl8pPr marL="1371600" algn="ctr" rtl="0" fontAlgn="base">
        <a:spcBef>
          <a:spcPct val="0"/>
        </a:spcBef>
        <a:spcAft>
          <a:spcPct val="0"/>
        </a:spcAft>
        <a:defRPr sz="2800">
          <a:solidFill>
            <a:schemeClr val="tx2"/>
          </a:solidFill>
          <a:latin typeface="Arial" charset="0"/>
        </a:defRPr>
      </a:lvl8pPr>
      <a:lvl9pPr marL="1828800" algn="ctr" rtl="0" fontAlgn="base">
        <a:spcBef>
          <a:spcPct val="0"/>
        </a:spcBef>
        <a:spcAft>
          <a:spcPct val="0"/>
        </a:spcAft>
        <a:defRPr sz="2800">
          <a:solidFill>
            <a:schemeClr val="tx2"/>
          </a:solidFill>
          <a:latin typeface="Arial"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4"/>
          </p:nvPr>
        </p:nvSpPr>
        <p:spPr/>
        <p:txBody>
          <a:bodyPr/>
          <a:lstStyle/>
          <a:p>
            <a:fld id="{9B2CBEF2-D7DD-4CF8-B64B-99B956619528}" type="slidenum">
              <a:rPr lang="en-US"/>
              <a:pPr/>
              <a:t>1</a:t>
            </a:fld>
            <a:endParaRPr lang="en-US"/>
          </a:p>
        </p:txBody>
      </p:sp>
      <p:sp>
        <p:nvSpPr>
          <p:cNvPr id="321538" name="Rectangle 2"/>
          <p:cNvSpPr>
            <a:spLocks noGrp="1" noChangeArrowheads="1"/>
          </p:cNvSpPr>
          <p:nvPr>
            <p:ph type="ctrTitle"/>
          </p:nvPr>
        </p:nvSpPr>
        <p:spPr/>
        <p:txBody>
          <a:bodyPr/>
          <a:lstStyle/>
          <a:p>
            <a:r>
              <a:rPr lang="en-US"/>
              <a:t>Chapter 8</a:t>
            </a:r>
          </a:p>
        </p:txBody>
      </p:sp>
      <p:sp>
        <p:nvSpPr>
          <p:cNvPr id="321539" name="Rectangle 3"/>
          <p:cNvSpPr>
            <a:spLocks noGrp="1" noChangeArrowheads="1"/>
          </p:cNvSpPr>
          <p:nvPr>
            <p:ph type="subTitle" idx="1"/>
          </p:nvPr>
        </p:nvSpPr>
        <p:spPr/>
        <p:txBody>
          <a:bodyPr/>
          <a:lstStyle/>
          <a:p>
            <a:r>
              <a:rPr lang="en-US"/>
              <a:t>The Skeletal System: Appendicular Skeleton</a:t>
            </a:r>
          </a:p>
          <a:p>
            <a:endParaRPr lang="en-US"/>
          </a:p>
          <a:p>
            <a:r>
              <a:rPr lang="en-US"/>
              <a:t>Lecture Outline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Principles of Human Anatomy and Physiology, 11e</a:t>
            </a:r>
          </a:p>
        </p:txBody>
      </p:sp>
      <p:sp>
        <p:nvSpPr>
          <p:cNvPr id="5" name="Slide Number Placeholder 4"/>
          <p:cNvSpPr>
            <a:spLocks noGrp="1"/>
          </p:cNvSpPr>
          <p:nvPr>
            <p:ph type="sldNum" sz="quarter" idx="11"/>
          </p:nvPr>
        </p:nvSpPr>
        <p:spPr/>
        <p:txBody>
          <a:bodyPr/>
          <a:lstStyle/>
          <a:p>
            <a:fld id="{E78D0C66-80ED-4D08-BFE7-268C1E2C6791}" type="slidenum">
              <a:rPr lang="en-US"/>
              <a:pPr/>
              <a:t>10</a:t>
            </a:fld>
            <a:endParaRPr lang="en-US"/>
          </a:p>
        </p:txBody>
      </p:sp>
      <p:sp>
        <p:nvSpPr>
          <p:cNvPr id="358402" name="Rectangle 2"/>
          <p:cNvSpPr>
            <a:spLocks noGrp="1" noChangeArrowheads="1"/>
          </p:cNvSpPr>
          <p:nvPr>
            <p:ph type="title"/>
          </p:nvPr>
        </p:nvSpPr>
        <p:spPr/>
        <p:txBody>
          <a:bodyPr/>
          <a:lstStyle/>
          <a:p>
            <a:r>
              <a:rPr lang="en-US"/>
              <a:t>UPPER LIMB (EXTREMITY)</a:t>
            </a:r>
          </a:p>
        </p:txBody>
      </p:sp>
      <p:sp>
        <p:nvSpPr>
          <p:cNvPr id="358403" name="Rectangle 3"/>
          <p:cNvSpPr>
            <a:spLocks noGrp="1" noChangeArrowheads="1"/>
          </p:cNvSpPr>
          <p:nvPr>
            <p:ph type="body" idx="1"/>
          </p:nvPr>
        </p:nvSpPr>
        <p:spPr/>
        <p:txBody>
          <a:bodyPr/>
          <a:lstStyle/>
          <a:p>
            <a:r>
              <a:rPr lang="en-US"/>
              <a:t>Each upper limb consists of 30 bones including the humerus, ulna, radius, carpals, metacarpals, and phalanges (Figure 8.4).</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Principles of Human Anatomy and Physiology, 11e</a:t>
            </a:r>
          </a:p>
        </p:txBody>
      </p:sp>
      <p:sp>
        <p:nvSpPr>
          <p:cNvPr id="6" name="Slide Number Placeholder 5"/>
          <p:cNvSpPr>
            <a:spLocks noGrp="1"/>
          </p:cNvSpPr>
          <p:nvPr>
            <p:ph type="sldNum" sz="quarter" idx="11"/>
          </p:nvPr>
        </p:nvSpPr>
        <p:spPr/>
        <p:txBody>
          <a:bodyPr/>
          <a:lstStyle/>
          <a:p>
            <a:fld id="{C27891F1-CC4A-42A1-A68F-D4CE57B59CA2}" type="slidenum">
              <a:rPr lang="en-US"/>
              <a:pPr/>
              <a:t>11</a:t>
            </a:fld>
            <a:endParaRPr lang="en-US"/>
          </a:p>
        </p:txBody>
      </p:sp>
      <p:sp>
        <p:nvSpPr>
          <p:cNvPr id="391170" name="Rectangle 2"/>
          <p:cNvSpPr>
            <a:spLocks noGrp="1" noChangeArrowheads="1"/>
          </p:cNvSpPr>
          <p:nvPr>
            <p:ph type="title"/>
          </p:nvPr>
        </p:nvSpPr>
        <p:spPr>
          <a:xfrm>
            <a:off x="3657600" y="76200"/>
            <a:ext cx="4876800" cy="990600"/>
          </a:xfrm>
        </p:spPr>
        <p:txBody>
          <a:bodyPr/>
          <a:lstStyle/>
          <a:p>
            <a:r>
              <a:rPr lang="en-US">
                <a:solidFill>
                  <a:schemeClr val="tx1"/>
                </a:solidFill>
              </a:rPr>
              <a:t>Upper Extremity</a:t>
            </a:r>
            <a:endParaRPr lang="en-US" b="1">
              <a:solidFill>
                <a:schemeClr val="tx1"/>
              </a:solidFill>
            </a:endParaRPr>
          </a:p>
        </p:txBody>
      </p:sp>
      <p:sp>
        <p:nvSpPr>
          <p:cNvPr id="391171" name="Rectangle 3"/>
          <p:cNvSpPr>
            <a:spLocks noGrp="1" noChangeArrowheads="1"/>
          </p:cNvSpPr>
          <p:nvPr>
            <p:ph type="body" sz="half" idx="2"/>
          </p:nvPr>
        </p:nvSpPr>
        <p:spPr>
          <a:xfrm>
            <a:off x="3505200" y="1219200"/>
            <a:ext cx="5638800" cy="5334000"/>
          </a:xfrm>
        </p:spPr>
        <p:txBody>
          <a:bodyPr/>
          <a:lstStyle/>
          <a:p>
            <a:r>
              <a:rPr lang="en-US"/>
              <a:t>Each upper limb = 30 bones</a:t>
            </a:r>
          </a:p>
          <a:p>
            <a:pPr lvl="1"/>
            <a:r>
              <a:rPr lang="en-US"/>
              <a:t>humerus within the arm</a:t>
            </a:r>
          </a:p>
          <a:p>
            <a:pPr lvl="1"/>
            <a:r>
              <a:rPr lang="en-US"/>
              <a:t>ulna &amp; radius within the forearm</a:t>
            </a:r>
          </a:p>
          <a:p>
            <a:pPr lvl="1"/>
            <a:r>
              <a:rPr lang="en-US"/>
              <a:t>carpal bones within the wrist</a:t>
            </a:r>
          </a:p>
          <a:p>
            <a:pPr lvl="1"/>
            <a:r>
              <a:rPr lang="en-US"/>
              <a:t>metacarpal bones within the palm</a:t>
            </a:r>
          </a:p>
          <a:p>
            <a:pPr lvl="1"/>
            <a:r>
              <a:rPr lang="en-US"/>
              <a:t>phalanges in the fingers</a:t>
            </a:r>
          </a:p>
          <a:p>
            <a:r>
              <a:rPr lang="en-US"/>
              <a:t>Joints </a:t>
            </a:r>
          </a:p>
          <a:p>
            <a:pPr lvl="1"/>
            <a:r>
              <a:rPr lang="en-US"/>
              <a:t>shoulder (glenohumeral), elbow, wrist, metacarpophalangeal, interphalangeal</a:t>
            </a:r>
          </a:p>
          <a:p>
            <a:endParaRPr lang="en-US"/>
          </a:p>
        </p:txBody>
      </p:sp>
      <p:pic>
        <p:nvPicPr>
          <p:cNvPr id="391172" name="Picture 4" descr="w0200-nc"/>
          <p:cNvPicPr>
            <a:picLocks noChangeAspect="1" noChangeArrowheads="1"/>
          </p:cNvPicPr>
          <p:nvPr/>
        </p:nvPicPr>
        <p:blipFill>
          <a:blip r:embed="rId2" cstate="print"/>
          <a:srcRect/>
          <a:stretch>
            <a:fillRect/>
          </a:stretch>
        </p:blipFill>
        <p:spPr bwMode="auto">
          <a:xfrm>
            <a:off x="201613" y="85725"/>
            <a:ext cx="2846387" cy="6619875"/>
          </a:xfrm>
          <a:prstGeom prst="rect">
            <a:avLst/>
          </a:prstGeom>
          <a:noFill/>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Principles of Human Anatomy and Physiology, 11e</a:t>
            </a:r>
          </a:p>
        </p:txBody>
      </p:sp>
      <p:sp>
        <p:nvSpPr>
          <p:cNvPr id="5" name="Slide Number Placeholder 4"/>
          <p:cNvSpPr>
            <a:spLocks noGrp="1"/>
          </p:cNvSpPr>
          <p:nvPr>
            <p:ph type="sldNum" sz="quarter" idx="11"/>
          </p:nvPr>
        </p:nvSpPr>
        <p:spPr/>
        <p:txBody>
          <a:bodyPr/>
          <a:lstStyle/>
          <a:p>
            <a:fld id="{1964CF79-8757-4F8A-85B4-B418C038349F}" type="slidenum">
              <a:rPr lang="en-US"/>
              <a:pPr/>
              <a:t>12</a:t>
            </a:fld>
            <a:endParaRPr lang="en-US"/>
          </a:p>
        </p:txBody>
      </p:sp>
      <p:sp>
        <p:nvSpPr>
          <p:cNvPr id="359426" name="Rectangle 2"/>
          <p:cNvSpPr>
            <a:spLocks noGrp="1" noChangeArrowheads="1"/>
          </p:cNvSpPr>
          <p:nvPr>
            <p:ph type="title"/>
          </p:nvPr>
        </p:nvSpPr>
        <p:spPr/>
        <p:txBody>
          <a:bodyPr/>
          <a:lstStyle/>
          <a:p>
            <a:r>
              <a:rPr lang="en-US"/>
              <a:t>Humerus</a:t>
            </a:r>
          </a:p>
        </p:txBody>
      </p:sp>
      <p:sp>
        <p:nvSpPr>
          <p:cNvPr id="359427" name="Rectangle 3"/>
          <p:cNvSpPr>
            <a:spLocks noGrp="1" noChangeArrowheads="1"/>
          </p:cNvSpPr>
          <p:nvPr>
            <p:ph type="body" idx="1"/>
          </p:nvPr>
        </p:nvSpPr>
        <p:spPr/>
        <p:txBody>
          <a:bodyPr/>
          <a:lstStyle/>
          <a:p>
            <a:r>
              <a:rPr lang="en-US"/>
              <a:t>The </a:t>
            </a:r>
            <a:r>
              <a:rPr lang="en-US" i="1"/>
              <a:t>humerus</a:t>
            </a:r>
            <a:r>
              <a:rPr lang="en-US"/>
              <a:t> is the longest and largest bone of the upper limb (Figure 8.5).</a:t>
            </a:r>
          </a:p>
          <a:p>
            <a:r>
              <a:rPr lang="en-US"/>
              <a:t>It articulates proximally with the scapula and distally at the elbow with both the radius and ulna.</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a:t>Principles of Human Anatomy and Physiology, 11e</a:t>
            </a:r>
          </a:p>
        </p:txBody>
      </p:sp>
      <p:sp>
        <p:nvSpPr>
          <p:cNvPr id="7" name="Slide Number Placeholder 5"/>
          <p:cNvSpPr>
            <a:spLocks noGrp="1"/>
          </p:cNvSpPr>
          <p:nvPr>
            <p:ph type="sldNum" sz="quarter" idx="11"/>
          </p:nvPr>
        </p:nvSpPr>
        <p:spPr/>
        <p:txBody>
          <a:bodyPr/>
          <a:lstStyle/>
          <a:p>
            <a:fld id="{B99DD807-14C7-4A96-8E22-16ED66584E0F}" type="slidenum">
              <a:rPr lang="en-US"/>
              <a:pPr/>
              <a:t>13</a:t>
            </a:fld>
            <a:endParaRPr lang="en-US"/>
          </a:p>
        </p:txBody>
      </p:sp>
      <p:sp>
        <p:nvSpPr>
          <p:cNvPr id="387074" name="Rectangle 2"/>
          <p:cNvSpPr>
            <a:spLocks noGrp="1" noChangeArrowheads="1"/>
          </p:cNvSpPr>
          <p:nvPr>
            <p:ph type="title"/>
          </p:nvPr>
        </p:nvSpPr>
        <p:spPr>
          <a:xfrm>
            <a:off x="685800" y="152400"/>
            <a:ext cx="5791200" cy="1143000"/>
          </a:xfrm>
        </p:spPr>
        <p:txBody>
          <a:bodyPr/>
          <a:lstStyle/>
          <a:p>
            <a:r>
              <a:rPr lang="en-US" sz="2400"/>
              <a:t>Humerus --- Proximal End</a:t>
            </a:r>
          </a:p>
        </p:txBody>
      </p:sp>
      <p:sp>
        <p:nvSpPr>
          <p:cNvPr id="387075" name="Rectangle 3"/>
          <p:cNvSpPr>
            <a:spLocks noGrp="1" noChangeArrowheads="1"/>
          </p:cNvSpPr>
          <p:nvPr>
            <p:ph type="body" sz="half" idx="1"/>
          </p:nvPr>
        </p:nvSpPr>
        <p:spPr>
          <a:xfrm>
            <a:off x="76200" y="1143000"/>
            <a:ext cx="6858000" cy="5105400"/>
          </a:xfrm>
        </p:spPr>
        <p:txBody>
          <a:bodyPr/>
          <a:lstStyle/>
          <a:p>
            <a:pPr>
              <a:lnSpc>
                <a:spcPct val="90000"/>
              </a:lnSpc>
            </a:pPr>
            <a:r>
              <a:rPr lang="en-US"/>
              <a:t>Part of shoulder joint</a:t>
            </a:r>
          </a:p>
          <a:p>
            <a:pPr>
              <a:lnSpc>
                <a:spcPct val="90000"/>
              </a:lnSpc>
            </a:pPr>
            <a:r>
              <a:rPr lang="en-US"/>
              <a:t>Head &amp; anatomical neck </a:t>
            </a:r>
          </a:p>
          <a:p>
            <a:pPr>
              <a:lnSpc>
                <a:spcPct val="90000"/>
              </a:lnSpc>
            </a:pPr>
            <a:r>
              <a:rPr lang="en-US"/>
              <a:t>Greater &amp; lesser tubercles for muscle attachments</a:t>
            </a:r>
          </a:p>
          <a:p>
            <a:pPr>
              <a:lnSpc>
                <a:spcPct val="90000"/>
              </a:lnSpc>
            </a:pPr>
            <a:r>
              <a:rPr lang="en-US"/>
              <a:t>Intertubercular </a:t>
            </a:r>
          </a:p>
          <a:p>
            <a:pPr>
              <a:lnSpc>
                <a:spcPct val="90000"/>
              </a:lnSpc>
              <a:buFontTx/>
              <a:buNone/>
            </a:pPr>
            <a:r>
              <a:rPr lang="en-US"/>
              <a:t>	sulcus or bicipital</a:t>
            </a:r>
          </a:p>
          <a:p>
            <a:pPr>
              <a:lnSpc>
                <a:spcPct val="90000"/>
              </a:lnSpc>
              <a:buFontTx/>
              <a:buNone/>
            </a:pPr>
            <a:r>
              <a:rPr lang="en-US"/>
              <a:t>	groove</a:t>
            </a:r>
          </a:p>
          <a:p>
            <a:pPr>
              <a:lnSpc>
                <a:spcPct val="90000"/>
              </a:lnSpc>
            </a:pPr>
            <a:r>
              <a:rPr lang="en-US"/>
              <a:t>Surgical neck is</a:t>
            </a:r>
          </a:p>
          <a:p>
            <a:pPr>
              <a:lnSpc>
                <a:spcPct val="90000"/>
              </a:lnSpc>
              <a:buFontTx/>
              <a:buNone/>
            </a:pPr>
            <a:r>
              <a:rPr lang="en-US"/>
              <a:t>	fracture site</a:t>
            </a:r>
          </a:p>
          <a:p>
            <a:pPr>
              <a:lnSpc>
                <a:spcPct val="90000"/>
              </a:lnSpc>
            </a:pPr>
            <a:r>
              <a:rPr lang="en-US"/>
              <a:t>Deltoid tuberosity</a:t>
            </a:r>
          </a:p>
          <a:p>
            <a:pPr>
              <a:lnSpc>
                <a:spcPct val="90000"/>
              </a:lnSpc>
            </a:pPr>
            <a:r>
              <a:rPr lang="en-US"/>
              <a:t>Shaft</a:t>
            </a:r>
          </a:p>
        </p:txBody>
      </p:sp>
      <p:pic>
        <p:nvPicPr>
          <p:cNvPr id="387076" name="Picture 4" descr="w0201-nc"/>
          <p:cNvPicPr>
            <a:picLocks noChangeAspect="1" noChangeArrowheads="1"/>
          </p:cNvPicPr>
          <p:nvPr/>
        </p:nvPicPr>
        <p:blipFill>
          <a:blip r:embed="rId2" cstate="print"/>
          <a:srcRect l="24706" t="-1163" b="26199"/>
          <a:stretch>
            <a:fillRect/>
          </a:stretch>
        </p:blipFill>
        <p:spPr bwMode="auto">
          <a:xfrm>
            <a:off x="3124200" y="2438400"/>
            <a:ext cx="6019800" cy="4419600"/>
          </a:xfrm>
          <a:prstGeom prst="rect">
            <a:avLst/>
          </a:prstGeom>
          <a:noFill/>
        </p:spPr>
      </p:pic>
      <p:pic>
        <p:nvPicPr>
          <p:cNvPr id="387077" name="Picture 5" descr="w0201-nc"/>
          <p:cNvPicPr>
            <a:picLocks noChangeAspect="1" noChangeArrowheads="1"/>
          </p:cNvPicPr>
          <p:nvPr/>
        </p:nvPicPr>
        <p:blipFill>
          <a:blip r:embed="rId2" cstate="print"/>
          <a:srcRect r="75510" b="63910"/>
          <a:stretch>
            <a:fillRect/>
          </a:stretch>
        </p:blipFill>
        <p:spPr bwMode="auto">
          <a:xfrm>
            <a:off x="7251700" y="381000"/>
            <a:ext cx="1892300" cy="2057400"/>
          </a:xfrm>
          <a:prstGeom prst="rect">
            <a:avLst/>
          </a:prstGeom>
          <a:noFill/>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r>
              <a:rPr lang="en-US"/>
              <a:t>Principles of Human Anatomy and Physiology, 11e</a:t>
            </a:r>
          </a:p>
        </p:txBody>
      </p:sp>
      <p:sp>
        <p:nvSpPr>
          <p:cNvPr id="8" name="Slide Number Placeholder 5"/>
          <p:cNvSpPr>
            <a:spLocks noGrp="1"/>
          </p:cNvSpPr>
          <p:nvPr>
            <p:ph type="sldNum" sz="quarter" idx="11"/>
          </p:nvPr>
        </p:nvSpPr>
        <p:spPr/>
        <p:txBody>
          <a:bodyPr/>
          <a:lstStyle/>
          <a:p>
            <a:fld id="{0DF84A02-FB1E-4608-87AC-5462D3BEF5E3}" type="slidenum">
              <a:rPr lang="en-US"/>
              <a:pPr/>
              <a:t>14</a:t>
            </a:fld>
            <a:endParaRPr lang="en-US"/>
          </a:p>
        </p:txBody>
      </p:sp>
      <p:sp>
        <p:nvSpPr>
          <p:cNvPr id="388098" name="Rectangle 2"/>
          <p:cNvSpPr>
            <a:spLocks noGrp="1" noChangeArrowheads="1"/>
          </p:cNvSpPr>
          <p:nvPr>
            <p:ph type="title"/>
          </p:nvPr>
        </p:nvSpPr>
        <p:spPr>
          <a:xfrm>
            <a:off x="76200" y="76200"/>
            <a:ext cx="5791200" cy="1143000"/>
          </a:xfrm>
        </p:spPr>
        <p:txBody>
          <a:bodyPr/>
          <a:lstStyle/>
          <a:p>
            <a:r>
              <a:rPr lang="en-US" sz="2400"/>
              <a:t>Humerus --- Distal End</a:t>
            </a:r>
            <a:br>
              <a:rPr lang="en-US" sz="2400"/>
            </a:br>
            <a:r>
              <a:rPr lang="en-US" sz="1600"/>
              <a:t>anterior and posterior</a:t>
            </a:r>
            <a:endParaRPr lang="en-US" sz="2400"/>
          </a:p>
        </p:txBody>
      </p:sp>
      <p:sp>
        <p:nvSpPr>
          <p:cNvPr id="388099" name="Rectangle 3"/>
          <p:cNvSpPr>
            <a:spLocks noGrp="1" noChangeArrowheads="1"/>
          </p:cNvSpPr>
          <p:nvPr>
            <p:ph type="body" sz="half" idx="1"/>
          </p:nvPr>
        </p:nvSpPr>
        <p:spPr>
          <a:xfrm>
            <a:off x="228600" y="1295400"/>
            <a:ext cx="5029200" cy="5257800"/>
          </a:xfrm>
        </p:spPr>
        <p:txBody>
          <a:bodyPr/>
          <a:lstStyle/>
          <a:p>
            <a:r>
              <a:rPr lang="en-US"/>
              <a:t>Forms elbow joint with</a:t>
            </a:r>
          </a:p>
          <a:p>
            <a:pPr>
              <a:buFontTx/>
              <a:buNone/>
            </a:pPr>
            <a:r>
              <a:rPr lang="en-US"/>
              <a:t>	ulna and radius</a:t>
            </a:r>
          </a:p>
          <a:p>
            <a:r>
              <a:rPr lang="en-US"/>
              <a:t>Capitulum </a:t>
            </a:r>
          </a:p>
          <a:p>
            <a:pPr lvl="1"/>
            <a:r>
              <a:rPr lang="en-US"/>
              <a:t>articulates with head of radius</a:t>
            </a:r>
          </a:p>
          <a:p>
            <a:r>
              <a:rPr lang="en-US"/>
              <a:t>Trochlea</a:t>
            </a:r>
          </a:p>
          <a:p>
            <a:pPr lvl="1"/>
            <a:r>
              <a:rPr lang="en-US"/>
              <a:t>articulation with ulna</a:t>
            </a:r>
          </a:p>
          <a:p>
            <a:r>
              <a:rPr lang="en-US"/>
              <a:t>Olecranon fossa</a:t>
            </a:r>
          </a:p>
          <a:p>
            <a:pPr lvl="1"/>
            <a:r>
              <a:rPr lang="en-US"/>
              <a:t>posterior depression for olecranon process of ulna </a:t>
            </a:r>
          </a:p>
          <a:p>
            <a:r>
              <a:rPr lang="en-US"/>
              <a:t>Medial &amp; lateral epicondyles</a:t>
            </a:r>
          </a:p>
          <a:p>
            <a:pPr lvl="1"/>
            <a:r>
              <a:rPr lang="en-US"/>
              <a:t>attachment of forearm muscles </a:t>
            </a:r>
          </a:p>
        </p:txBody>
      </p:sp>
      <p:pic>
        <p:nvPicPr>
          <p:cNvPr id="388100" name="Picture 4" descr="w0201-nc"/>
          <p:cNvPicPr>
            <a:picLocks noChangeAspect="1" noChangeArrowheads="1"/>
          </p:cNvPicPr>
          <p:nvPr/>
        </p:nvPicPr>
        <p:blipFill>
          <a:blip r:embed="rId2" cstate="print"/>
          <a:srcRect l="35190" t="56998" r="47655" b="19737"/>
          <a:stretch>
            <a:fillRect/>
          </a:stretch>
        </p:blipFill>
        <p:spPr bwMode="auto">
          <a:xfrm>
            <a:off x="4953000" y="762000"/>
            <a:ext cx="3124200" cy="3124200"/>
          </a:xfrm>
          <a:prstGeom prst="rect">
            <a:avLst/>
          </a:prstGeom>
          <a:noFill/>
        </p:spPr>
      </p:pic>
      <p:pic>
        <p:nvPicPr>
          <p:cNvPr id="388101" name="Picture 5" descr="w0201-nc"/>
          <p:cNvPicPr>
            <a:picLocks noChangeAspect="1" noChangeArrowheads="1"/>
          </p:cNvPicPr>
          <p:nvPr/>
        </p:nvPicPr>
        <p:blipFill>
          <a:blip r:embed="rId2" cstate="print"/>
          <a:srcRect l="71408" t="56998" r="11436" b="19737"/>
          <a:stretch>
            <a:fillRect/>
          </a:stretch>
        </p:blipFill>
        <p:spPr bwMode="auto">
          <a:xfrm>
            <a:off x="5791200" y="3886200"/>
            <a:ext cx="2895600" cy="2895600"/>
          </a:xfrm>
          <a:prstGeom prst="rect">
            <a:avLst/>
          </a:prstGeom>
          <a:noFill/>
        </p:spPr>
      </p:pic>
      <p:pic>
        <p:nvPicPr>
          <p:cNvPr id="388102" name="Picture 6" descr="w0201-nc"/>
          <p:cNvPicPr>
            <a:picLocks noChangeAspect="1" noChangeArrowheads="1"/>
          </p:cNvPicPr>
          <p:nvPr/>
        </p:nvPicPr>
        <p:blipFill>
          <a:blip r:embed="rId2" cstate="print"/>
          <a:srcRect r="75510" b="63910"/>
          <a:stretch>
            <a:fillRect/>
          </a:stretch>
        </p:blipFill>
        <p:spPr bwMode="auto">
          <a:xfrm>
            <a:off x="7321550" y="0"/>
            <a:ext cx="1822450" cy="1981200"/>
          </a:xfrm>
          <a:prstGeom prst="rect">
            <a:avLst/>
          </a:prstGeom>
          <a:noFill/>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Principles of Human Anatomy and Physiology, 11e</a:t>
            </a:r>
          </a:p>
        </p:txBody>
      </p:sp>
      <p:sp>
        <p:nvSpPr>
          <p:cNvPr id="5" name="Slide Number Placeholder 4"/>
          <p:cNvSpPr>
            <a:spLocks noGrp="1"/>
          </p:cNvSpPr>
          <p:nvPr>
            <p:ph type="sldNum" sz="quarter" idx="11"/>
          </p:nvPr>
        </p:nvSpPr>
        <p:spPr/>
        <p:txBody>
          <a:bodyPr/>
          <a:lstStyle/>
          <a:p>
            <a:fld id="{F5557302-AE42-42C7-9D2D-EE10955730A4}" type="slidenum">
              <a:rPr lang="en-US"/>
              <a:pPr/>
              <a:t>15</a:t>
            </a:fld>
            <a:endParaRPr lang="en-US"/>
          </a:p>
        </p:txBody>
      </p:sp>
      <p:sp>
        <p:nvSpPr>
          <p:cNvPr id="392194" name="Rectangle 2"/>
          <p:cNvSpPr>
            <a:spLocks noGrp="1" noChangeArrowheads="1"/>
          </p:cNvSpPr>
          <p:nvPr>
            <p:ph type="title"/>
          </p:nvPr>
        </p:nvSpPr>
        <p:spPr/>
        <p:txBody>
          <a:bodyPr/>
          <a:lstStyle/>
          <a:p>
            <a:r>
              <a:rPr lang="en-US"/>
              <a:t>Ulna and Radius</a:t>
            </a:r>
          </a:p>
        </p:txBody>
      </p:sp>
      <p:sp>
        <p:nvSpPr>
          <p:cNvPr id="392195" name="Rectangle 3"/>
          <p:cNvSpPr>
            <a:spLocks noGrp="1" noChangeArrowheads="1"/>
          </p:cNvSpPr>
          <p:nvPr>
            <p:ph type="body" idx="1"/>
          </p:nvPr>
        </p:nvSpPr>
        <p:spPr/>
        <p:txBody>
          <a:bodyPr/>
          <a:lstStyle/>
          <a:p>
            <a:r>
              <a:rPr lang="en-US"/>
              <a:t>The </a:t>
            </a:r>
            <a:r>
              <a:rPr lang="en-US" i="1"/>
              <a:t>ulna</a:t>
            </a:r>
            <a:r>
              <a:rPr lang="en-US"/>
              <a:t> is located on the medial aspect of the </a:t>
            </a:r>
            <a:r>
              <a:rPr lang="en-US" i="1"/>
              <a:t>forearm</a:t>
            </a:r>
            <a:r>
              <a:rPr lang="en-US"/>
              <a:t> (Figure 8.6).</a:t>
            </a:r>
          </a:p>
          <a:p>
            <a:r>
              <a:rPr lang="en-US"/>
              <a:t>The </a:t>
            </a:r>
            <a:r>
              <a:rPr lang="en-US" i="1"/>
              <a:t>radius</a:t>
            </a:r>
            <a:r>
              <a:rPr lang="en-US"/>
              <a:t> is located on the lateral aspect (thumb side) of the forearm (Figure 8.6)</a:t>
            </a:r>
          </a:p>
          <a:p>
            <a:r>
              <a:rPr lang="en-US"/>
              <a:t>The radius and ulna articulate with the humerus at the elbow joint (Figure 8.7a), with each other (Figure 8.7b, c), and with three carpal bones. (Figure 8.8)</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r>
              <a:rPr lang="en-US"/>
              <a:t>Principles of Human Anatomy and Physiology, 11e</a:t>
            </a:r>
          </a:p>
        </p:txBody>
      </p:sp>
      <p:sp>
        <p:nvSpPr>
          <p:cNvPr id="8" name="Slide Number Placeholder 5"/>
          <p:cNvSpPr>
            <a:spLocks noGrp="1"/>
          </p:cNvSpPr>
          <p:nvPr>
            <p:ph type="sldNum" sz="quarter" idx="11"/>
          </p:nvPr>
        </p:nvSpPr>
        <p:spPr/>
        <p:txBody>
          <a:bodyPr/>
          <a:lstStyle/>
          <a:p>
            <a:fld id="{6D6BBF2F-6002-4AF9-9CD5-700F7240E692}" type="slidenum">
              <a:rPr lang="en-US"/>
              <a:pPr/>
              <a:t>16</a:t>
            </a:fld>
            <a:endParaRPr lang="en-US"/>
          </a:p>
        </p:txBody>
      </p:sp>
      <p:sp>
        <p:nvSpPr>
          <p:cNvPr id="389122" name="Rectangle 2"/>
          <p:cNvSpPr>
            <a:spLocks noGrp="1" noChangeArrowheads="1"/>
          </p:cNvSpPr>
          <p:nvPr>
            <p:ph type="title"/>
          </p:nvPr>
        </p:nvSpPr>
        <p:spPr>
          <a:xfrm>
            <a:off x="685800" y="-152400"/>
            <a:ext cx="7772400" cy="1143000"/>
          </a:xfrm>
        </p:spPr>
        <p:txBody>
          <a:bodyPr/>
          <a:lstStyle/>
          <a:p>
            <a:r>
              <a:rPr lang="en-US"/>
              <a:t>Ulna &amp; Radius --- Proximal End</a:t>
            </a:r>
          </a:p>
        </p:txBody>
      </p:sp>
      <p:sp>
        <p:nvSpPr>
          <p:cNvPr id="389123" name="Rectangle 3"/>
          <p:cNvSpPr>
            <a:spLocks noGrp="1" noChangeArrowheads="1"/>
          </p:cNvSpPr>
          <p:nvPr>
            <p:ph type="body" sz="half" idx="1"/>
          </p:nvPr>
        </p:nvSpPr>
        <p:spPr>
          <a:xfrm>
            <a:off x="0" y="990600"/>
            <a:ext cx="7162800" cy="5867400"/>
          </a:xfrm>
        </p:spPr>
        <p:txBody>
          <a:bodyPr/>
          <a:lstStyle/>
          <a:p>
            <a:r>
              <a:rPr lang="en-US" sz="2000"/>
              <a:t>Ulna (on little finger side)</a:t>
            </a:r>
          </a:p>
          <a:p>
            <a:pPr lvl="1"/>
            <a:r>
              <a:rPr lang="en-US" sz="2000"/>
              <a:t>trochlear notch articulates with</a:t>
            </a:r>
            <a:br>
              <a:rPr lang="en-US" sz="2000"/>
            </a:br>
            <a:r>
              <a:rPr lang="en-US" sz="2000"/>
              <a:t>humerus &amp; radial notch with radius</a:t>
            </a:r>
          </a:p>
          <a:p>
            <a:pPr lvl="1"/>
            <a:r>
              <a:rPr lang="en-US" sz="2000"/>
              <a:t>olecranon process forms point of elbow </a:t>
            </a:r>
          </a:p>
          <a:p>
            <a:r>
              <a:rPr lang="en-US" sz="2000"/>
              <a:t>Radius (on thumb side)</a:t>
            </a:r>
          </a:p>
          <a:p>
            <a:pPr lvl="1"/>
            <a:r>
              <a:rPr lang="en-US" sz="2000"/>
              <a:t>head articulates with capitulum of </a:t>
            </a:r>
            <a:br>
              <a:rPr lang="en-US" sz="2000"/>
            </a:br>
            <a:r>
              <a:rPr lang="en-US" sz="2000"/>
              <a:t>humerus &amp; radial notch of ulna </a:t>
            </a:r>
          </a:p>
          <a:p>
            <a:pPr lvl="1"/>
            <a:r>
              <a:rPr lang="en-US" sz="2000"/>
              <a:t>tuberosity for muscle attachment</a:t>
            </a:r>
          </a:p>
          <a:p>
            <a:endParaRPr lang="en-US" sz="2000"/>
          </a:p>
        </p:txBody>
      </p:sp>
      <p:pic>
        <p:nvPicPr>
          <p:cNvPr id="389124" name="Picture 4" descr="Fig 8_5decut"/>
          <p:cNvPicPr>
            <a:picLocks noChangeAspect="1" noChangeArrowheads="1"/>
          </p:cNvPicPr>
          <p:nvPr/>
        </p:nvPicPr>
        <p:blipFill>
          <a:blip r:embed="rId2" cstate="print"/>
          <a:srcRect/>
          <a:stretch>
            <a:fillRect/>
          </a:stretch>
        </p:blipFill>
        <p:spPr bwMode="auto">
          <a:xfrm>
            <a:off x="762000" y="3886200"/>
            <a:ext cx="5105400" cy="2506663"/>
          </a:xfrm>
          <a:prstGeom prst="rect">
            <a:avLst/>
          </a:prstGeom>
          <a:noFill/>
        </p:spPr>
      </p:pic>
      <p:pic>
        <p:nvPicPr>
          <p:cNvPr id="389125" name="Picture 5" descr="w0201-nc"/>
          <p:cNvPicPr>
            <a:picLocks noChangeAspect="1" noChangeArrowheads="1"/>
          </p:cNvPicPr>
          <p:nvPr/>
        </p:nvPicPr>
        <p:blipFill>
          <a:blip r:embed="rId3" cstate="print"/>
          <a:srcRect l="35190" t="56998" r="47655" b="19737"/>
          <a:stretch>
            <a:fillRect/>
          </a:stretch>
        </p:blipFill>
        <p:spPr bwMode="auto">
          <a:xfrm>
            <a:off x="6248400" y="1066800"/>
            <a:ext cx="2895600" cy="2895600"/>
          </a:xfrm>
          <a:prstGeom prst="rect">
            <a:avLst/>
          </a:prstGeom>
          <a:noFill/>
          <a:ln w="9525">
            <a:solidFill>
              <a:schemeClr val="tx1"/>
            </a:solidFill>
            <a:miter lim="800000"/>
            <a:headEnd/>
            <a:tailEnd/>
          </a:ln>
        </p:spPr>
      </p:pic>
      <p:pic>
        <p:nvPicPr>
          <p:cNvPr id="389126" name="Picture 6" descr="w0201-nc"/>
          <p:cNvPicPr>
            <a:picLocks noChangeAspect="1" noChangeArrowheads="1"/>
          </p:cNvPicPr>
          <p:nvPr/>
        </p:nvPicPr>
        <p:blipFill>
          <a:blip r:embed="rId3" cstate="print"/>
          <a:srcRect l="71408" t="56998" r="11436" b="19737"/>
          <a:stretch>
            <a:fillRect/>
          </a:stretch>
        </p:blipFill>
        <p:spPr bwMode="auto">
          <a:xfrm>
            <a:off x="6248400" y="3962400"/>
            <a:ext cx="2895600" cy="2895600"/>
          </a:xfrm>
          <a:prstGeom prst="rect">
            <a:avLst/>
          </a:prstGeom>
          <a:noFill/>
          <a:ln w="9525">
            <a:solidFill>
              <a:schemeClr val="tx1"/>
            </a:solidFill>
            <a:miter lim="800000"/>
            <a:headEnd/>
            <a:tailEnd/>
          </a:ln>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r>
              <a:rPr lang="en-US"/>
              <a:t>Principles of Human Anatomy and Physiology, 11e</a:t>
            </a:r>
          </a:p>
        </p:txBody>
      </p:sp>
      <p:sp>
        <p:nvSpPr>
          <p:cNvPr id="8" name="Slide Number Placeholder 5"/>
          <p:cNvSpPr>
            <a:spLocks noGrp="1"/>
          </p:cNvSpPr>
          <p:nvPr>
            <p:ph type="sldNum" sz="quarter" idx="11"/>
          </p:nvPr>
        </p:nvSpPr>
        <p:spPr/>
        <p:txBody>
          <a:bodyPr/>
          <a:lstStyle/>
          <a:p>
            <a:fld id="{91331326-A19A-4F27-8928-63B1DDE1C721}" type="slidenum">
              <a:rPr lang="en-US"/>
              <a:pPr/>
              <a:t>17</a:t>
            </a:fld>
            <a:endParaRPr lang="en-US"/>
          </a:p>
        </p:txBody>
      </p:sp>
      <p:sp>
        <p:nvSpPr>
          <p:cNvPr id="390146" name="Rectangle 2"/>
          <p:cNvSpPr>
            <a:spLocks noGrp="1" noChangeArrowheads="1"/>
          </p:cNvSpPr>
          <p:nvPr>
            <p:ph type="title"/>
          </p:nvPr>
        </p:nvSpPr>
        <p:spPr>
          <a:xfrm>
            <a:off x="685800" y="-152400"/>
            <a:ext cx="7772400" cy="1143000"/>
          </a:xfrm>
        </p:spPr>
        <p:txBody>
          <a:bodyPr/>
          <a:lstStyle/>
          <a:p>
            <a:r>
              <a:rPr lang="en-US"/>
              <a:t>Ulna &amp; Radius --- Proximal End</a:t>
            </a:r>
          </a:p>
        </p:txBody>
      </p:sp>
      <p:sp>
        <p:nvSpPr>
          <p:cNvPr id="390147" name="Rectangle 3"/>
          <p:cNvSpPr>
            <a:spLocks noGrp="1" noChangeArrowheads="1"/>
          </p:cNvSpPr>
          <p:nvPr>
            <p:ph type="body" sz="half" idx="1"/>
          </p:nvPr>
        </p:nvSpPr>
        <p:spPr>
          <a:xfrm>
            <a:off x="0" y="990600"/>
            <a:ext cx="7162800" cy="5867400"/>
          </a:xfrm>
        </p:spPr>
        <p:txBody>
          <a:bodyPr/>
          <a:lstStyle/>
          <a:p>
            <a:r>
              <a:rPr lang="en-US" sz="2000"/>
              <a:t>Ulna (on little finger side)</a:t>
            </a:r>
          </a:p>
          <a:p>
            <a:pPr lvl="1"/>
            <a:r>
              <a:rPr lang="en-US" sz="2000"/>
              <a:t>trochlear notch articulates with</a:t>
            </a:r>
            <a:br>
              <a:rPr lang="en-US" sz="2000"/>
            </a:br>
            <a:r>
              <a:rPr lang="en-US" sz="2000"/>
              <a:t>humerus &amp; radial notch with radius</a:t>
            </a:r>
          </a:p>
          <a:p>
            <a:pPr lvl="1"/>
            <a:r>
              <a:rPr lang="en-US" sz="2000"/>
              <a:t>olecranon process forms point of elbow </a:t>
            </a:r>
          </a:p>
          <a:p>
            <a:r>
              <a:rPr lang="en-US" sz="2000"/>
              <a:t>Radius (on thumb side)</a:t>
            </a:r>
          </a:p>
          <a:p>
            <a:pPr lvl="1"/>
            <a:r>
              <a:rPr lang="en-US" sz="2000"/>
              <a:t>head articulates with capitulum of </a:t>
            </a:r>
            <a:br>
              <a:rPr lang="en-US" sz="2000"/>
            </a:br>
            <a:r>
              <a:rPr lang="en-US" sz="2000"/>
              <a:t>humerus &amp; radial notch of ulna </a:t>
            </a:r>
          </a:p>
          <a:p>
            <a:pPr lvl="1"/>
            <a:r>
              <a:rPr lang="en-US" sz="2000"/>
              <a:t>tuberosity for muscle attachment</a:t>
            </a:r>
          </a:p>
          <a:p>
            <a:endParaRPr lang="en-US" sz="2000"/>
          </a:p>
        </p:txBody>
      </p:sp>
      <p:pic>
        <p:nvPicPr>
          <p:cNvPr id="390148" name="Picture 4" descr="w0201-nc"/>
          <p:cNvPicPr>
            <a:picLocks noChangeAspect="1" noChangeArrowheads="1"/>
          </p:cNvPicPr>
          <p:nvPr/>
        </p:nvPicPr>
        <p:blipFill>
          <a:blip r:embed="rId2" cstate="print"/>
          <a:srcRect l="35190" t="56998" r="47655" b="19737"/>
          <a:stretch>
            <a:fillRect/>
          </a:stretch>
        </p:blipFill>
        <p:spPr bwMode="auto">
          <a:xfrm>
            <a:off x="6248400" y="1066800"/>
            <a:ext cx="2895600" cy="2895600"/>
          </a:xfrm>
          <a:prstGeom prst="rect">
            <a:avLst/>
          </a:prstGeom>
          <a:noFill/>
          <a:ln w="9525">
            <a:solidFill>
              <a:schemeClr val="tx1"/>
            </a:solidFill>
            <a:miter lim="800000"/>
            <a:headEnd/>
            <a:tailEnd/>
          </a:ln>
        </p:spPr>
      </p:pic>
      <p:pic>
        <p:nvPicPr>
          <p:cNvPr id="390149" name="Picture 5" descr="w0201-nc"/>
          <p:cNvPicPr>
            <a:picLocks noChangeAspect="1" noChangeArrowheads="1"/>
          </p:cNvPicPr>
          <p:nvPr/>
        </p:nvPicPr>
        <p:blipFill>
          <a:blip r:embed="rId2" cstate="print"/>
          <a:srcRect l="71408" t="56998" r="11436" b="19737"/>
          <a:stretch>
            <a:fillRect/>
          </a:stretch>
        </p:blipFill>
        <p:spPr bwMode="auto">
          <a:xfrm>
            <a:off x="6248400" y="3962400"/>
            <a:ext cx="2895600" cy="2895600"/>
          </a:xfrm>
          <a:prstGeom prst="rect">
            <a:avLst/>
          </a:prstGeom>
          <a:noFill/>
          <a:ln w="9525">
            <a:solidFill>
              <a:schemeClr val="tx1"/>
            </a:solidFill>
            <a:miter lim="800000"/>
            <a:headEnd/>
            <a:tailEnd/>
          </a:ln>
        </p:spPr>
      </p:pic>
      <p:pic>
        <p:nvPicPr>
          <p:cNvPr id="390150" name="Picture 6" descr="w0203-nc"/>
          <p:cNvPicPr>
            <a:picLocks noChangeAspect="1" noChangeArrowheads="1"/>
          </p:cNvPicPr>
          <p:nvPr/>
        </p:nvPicPr>
        <p:blipFill>
          <a:blip r:embed="rId3" cstate="print"/>
          <a:srcRect t="33891" r="31238" b="37944"/>
          <a:stretch>
            <a:fillRect/>
          </a:stretch>
        </p:blipFill>
        <p:spPr bwMode="auto">
          <a:xfrm>
            <a:off x="381000" y="4035425"/>
            <a:ext cx="5638800" cy="2311400"/>
          </a:xfrm>
          <a:prstGeom prst="rect">
            <a:avLst/>
          </a:prstGeom>
          <a:noFill/>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Principles of Human Anatomy and Physiology, 11e</a:t>
            </a:r>
          </a:p>
        </p:txBody>
      </p:sp>
      <p:sp>
        <p:nvSpPr>
          <p:cNvPr id="6" name="Slide Number Placeholder 5"/>
          <p:cNvSpPr>
            <a:spLocks noGrp="1"/>
          </p:cNvSpPr>
          <p:nvPr>
            <p:ph type="sldNum" sz="quarter" idx="11"/>
          </p:nvPr>
        </p:nvSpPr>
        <p:spPr/>
        <p:txBody>
          <a:bodyPr/>
          <a:lstStyle/>
          <a:p>
            <a:fld id="{8956CBE1-F978-4A3F-9E75-DDE7A240324A}" type="slidenum">
              <a:rPr lang="en-US"/>
              <a:pPr/>
              <a:t>18</a:t>
            </a:fld>
            <a:endParaRPr lang="en-US"/>
          </a:p>
        </p:txBody>
      </p:sp>
      <p:sp>
        <p:nvSpPr>
          <p:cNvPr id="393218" name="Rectangle 2"/>
          <p:cNvSpPr>
            <a:spLocks noGrp="1" noChangeArrowheads="1"/>
          </p:cNvSpPr>
          <p:nvPr>
            <p:ph type="title"/>
          </p:nvPr>
        </p:nvSpPr>
        <p:spPr>
          <a:xfrm>
            <a:off x="685800" y="228600"/>
            <a:ext cx="7772400" cy="1143000"/>
          </a:xfrm>
        </p:spPr>
        <p:txBody>
          <a:bodyPr/>
          <a:lstStyle/>
          <a:p>
            <a:r>
              <a:rPr lang="en-US"/>
              <a:t>Elbow Joint</a:t>
            </a:r>
          </a:p>
        </p:txBody>
      </p:sp>
      <p:sp>
        <p:nvSpPr>
          <p:cNvPr id="393219" name="Rectangle 3"/>
          <p:cNvSpPr>
            <a:spLocks noGrp="1" noChangeArrowheads="1"/>
          </p:cNvSpPr>
          <p:nvPr>
            <p:ph type="body" sz="half" idx="2"/>
          </p:nvPr>
        </p:nvSpPr>
        <p:spPr>
          <a:xfrm>
            <a:off x="228600" y="4191000"/>
            <a:ext cx="8915400" cy="2667000"/>
          </a:xfrm>
        </p:spPr>
        <p:txBody>
          <a:bodyPr/>
          <a:lstStyle/>
          <a:p>
            <a:r>
              <a:rPr lang="en-US"/>
              <a:t>Articulation of humerus with ulna and radius</a:t>
            </a:r>
          </a:p>
          <a:p>
            <a:r>
              <a:rPr lang="en-US"/>
              <a:t>Ulna articulates with trochlea of humerus</a:t>
            </a:r>
          </a:p>
          <a:p>
            <a:r>
              <a:rPr lang="en-US"/>
              <a:t>Radius articulates with capitulum of humerus</a:t>
            </a:r>
          </a:p>
          <a:p>
            <a:r>
              <a:rPr lang="en-US"/>
              <a:t>Interosseous membrane between ulna &amp; radius provides site for muscle attachment</a:t>
            </a:r>
          </a:p>
          <a:p>
            <a:endParaRPr lang="en-US"/>
          </a:p>
        </p:txBody>
      </p:sp>
      <p:pic>
        <p:nvPicPr>
          <p:cNvPr id="393220" name="Picture 4" descr="w0203-nc"/>
          <p:cNvPicPr>
            <a:picLocks noChangeAspect="1" noChangeArrowheads="1"/>
          </p:cNvPicPr>
          <p:nvPr/>
        </p:nvPicPr>
        <p:blipFill>
          <a:blip r:embed="rId2" cstate="print"/>
          <a:srcRect l="15517" b="71472"/>
          <a:stretch>
            <a:fillRect/>
          </a:stretch>
        </p:blipFill>
        <p:spPr bwMode="auto">
          <a:xfrm>
            <a:off x="228600" y="1106488"/>
            <a:ext cx="8686800" cy="2932112"/>
          </a:xfrm>
          <a:prstGeom prst="rect">
            <a:avLst/>
          </a:prstGeom>
          <a:noFill/>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Principles of Human Anatomy and Physiology, 11e</a:t>
            </a:r>
          </a:p>
        </p:txBody>
      </p:sp>
      <p:sp>
        <p:nvSpPr>
          <p:cNvPr id="6" name="Slide Number Placeholder 5"/>
          <p:cNvSpPr>
            <a:spLocks noGrp="1"/>
          </p:cNvSpPr>
          <p:nvPr>
            <p:ph type="sldNum" sz="quarter" idx="11"/>
          </p:nvPr>
        </p:nvSpPr>
        <p:spPr/>
        <p:txBody>
          <a:bodyPr/>
          <a:lstStyle/>
          <a:p>
            <a:fld id="{7F11474F-048D-4A7F-A7C1-8624088B5011}" type="slidenum">
              <a:rPr lang="en-US"/>
              <a:pPr/>
              <a:t>19</a:t>
            </a:fld>
            <a:endParaRPr lang="en-US"/>
          </a:p>
        </p:txBody>
      </p:sp>
      <p:sp>
        <p:nvSpPr>
          <p:cNvPr id="394242" name="Rectangle 2"/>
          <p:cNvSpPr>
            <a:spLocks noGrp="1" noChangeArrowheads="1"/>
          </p:cNvSpPr>
          <p:nvPr>
            <p:ph type="title"/>
          </p:nvPr>
        </p:nvSpPr>
        <p:spPr>
          <a:xfrm>
            <a:off x="685800" y="-76200"/>
            <a:ext cx="7772400" cy="1143000"/>
          </a:xfrm>
        </p:spPr>
        <p:txBody>
          <a:bodyPr/>
          <a:lstStyle/>
          <a:p>
            <a:r>
              <a:rPr lang="en-US"/>
              <a:t>Ulna and Radius - Distal End</a:t>
            </a:r>
          </a:p>
        </p:txBody>
      </p:sp>
      <p:sp>
        <p:nvSpPr>
          <p:cNvPr id="394243" name="Rectangle 3"/>
          <p:cNvSpPr>
            <a:spLocks noGrp="1" noChangeArrowheads="1"/>
          </p:cNvSpPr>
          <p:nvPr>
            <p:ph type="body" sz="half" idx="2"/>
          </p:nvPr>
        </p:nvSpPr>
        <p:spPr>
          <a:xfrm>
            <a:off x="457200" y="4191000"/>
            <a:ext cx="7772400" cy="2286000"/>
          </a:xfrm>
        </p:spPr>
        <p:txBody>
          <a:bodyPr/>
          <a:lstStyle/>
          <a:p>
            <a:pPr>
              <a:lnSpc>
                <a:spcPct val="90000"/>
              </a:lnSpc>
            </a:pPr>
            <a:r>
              <a:rPr lang="en-US"/>
              <a:t>Ulna --styloid process</a:t>
            </a:r>
          </a:p>
          <a:p>
            <a:pPr lvl="1">
              <a:lnSpc>
                <a:spcPct val="90000"/>
              </a:lnSpc>
            </a:pPr>
            <a:r>
              <a:rPr lang="en-US"/>
              <a:t>head separated from wrist joint by fibrocartilage disc</a:t>
            </a:r>
          </a:p>
          <a:p>
            <a:pPr>
              <a:lnSpc>
                <a:spcPct val="90000"/>
              </a:lnSpc>
            </a:pPr>
            <a:r>
              <a:rPr lang="en-US"/>
              <a:t>Radius </a:t>
            </a:r>
          </a:p>
          <a:p>
            <a:pPr lvl="1">
              <a:lnSpc>
                <a:spcPct val="90000"/>
              </a:lnSpc>
            </a:pPr>
            <a:r>
              <a:rPr lang="en-US"/>
              <a:t>forms wrist joint with scaphoid, lunate &amp; triquetrum</a:t>
            </a:r>
          </a:p>
          <a:p>
            <a:pPr lvl="1">
              <a:lnSpc>
                <a:spcPct val="90000"/>
              </a:lnSpc>
            </a:pPr>
            <a:r>
              <a:rPr lang="en-US"/>
              <a:t>forms distal radioulnar joint with head of ulna</a:t>
            </a:r>
          </a:p>
        </p:txBody>
      </p:sp>
      <p:pic>
        <p:nvPicPr>
          <p:cNvPr id="394244" name="Picture 4" descr="w0203-nc"/>
          <p:cNvPicPr>
            <a:picLocks noChangeAspect="1" noChangeArrowheads="1"/>
          </p:cNvPicPr>
          <p:nvPr/>
        </p:nvPicPr>
        <p:blipFill>
          <a:blip r:embed="rId2" cstate="print"/>
          <a:srcRect t="68762"/>
          <a:stretch>
            <a:fillRect/>
          </a:stretch>
        </p:blipFill>
        <p:spPr bwMode="auto">
          <a:xfrm>
            <a:off x="152400" y="1277938"/>
            <a:ext cx="8839200" cy="2760662"/>
          </a:xfrm>
          <a:prstGeom prst="rect">
            <a:avLst/>
          </a:prstGeom>
          <a:noFill/>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Principles of Human Anatomy and Physiology, 11e</a:t>
            </a:r>
          </a:p>
        </p:txBody>
      </p:sp>
      <p:sp>
        <p:nvSpPr>
          <p:cNvPr id="5" name="Slide Number Placeholder 4"/>
          <p:cNvSpPr>
            <a:spLocks noGrp="1"/>
          </p:cNvSpPr>
          <p:nvPr>
            <p:ph type="sldNum" sz="quarter" idx="11"/>
          </p:nvPr>
        </p:nvSpPr>
        <p:spPr/>
        <p:txBody>
          <a:bodyPr/>
          <a:lstStyle/>
          <a:p>
            <a:fld id="{BA710C4A-80E0-4F34-A8A8-AE5AFDE0ED75}" type="slidenum">
              <a:rPr lang="en-US"/>
              <a:pPr/>
              <a:t>2</a:t>
            </a:fld>
            <a:endParaRPr lang="en-US"/>
          </a:p>
        </p:txBody>
      </p:sp>
      <p:sp>
        <p:nvSpPr>
          <p:cNvPr id="354306" name="Rectangle 2"/>
          <p:cNvSpPr>
            <a:spLocks noGrp="1" noChangeArrowheads="1"/>
          </p:cNvSpPr>
          <p:nvPr>
            <p:ph type="title"/>
          </p:nvPr>
        </p:nvSpPr>
        <p:spPr/>
        <p:txBody>
          <a:bodyPr/>
          <a:lstStyle/>
          <a:p>
            <a:r>
              <a:rPr lang="en-US"/>
              <a:t>INTRODUCTION</a:t>
            </a:r>
          </a:p>
        </p:txBody>
      </p:sp>
      <p:sp>
        <p:nvSpPr>
          <p:cNvPr id="354307" name="Rectangle 3"/>
          <p:cNvSpPr>
            <a:spLocks noGrp="1" noChangeArrowheads="1"/>
          </p:cNvSpPr>
          <p:nvPr>
            <p:ph type="body" idx="1"/>
          </p:nvPr>
        </p:nvSpPr>
        <p:spPr/>
        <p:txBody>
          <a:bodyPr/>
          <a:lstStyle/>
          <a:p>
            <a:r>
              <a:rPr lang="en-US"/>
              <a:t>The </a:t>
            </a:r>
            <a:r>
              <a:rPr lang="en-US" i="1"/>
              <a:t>appendicular skeleton</a:t>
            </a:r>
            <a:r>
              <a:rPr lang="en-US"/>
              <a:t> includes the bones of the upper and lower extremities and the shoulder and hip girdles.</a:t>
            </a:r>
          </a:p>
          <a:p>
            <a:r>
              <a:rPr lang="en-US"/>
              <a:t>The appendicular skeleton functions primarily to facilitate movement.</a:t>
            </a:r>
            <a:endParaRPr lang="en-US" b="1"/>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Principles of Human Anatomy and Physiology, 11e</a:t>
            </a:r>
          </a:p>
        </p:txBody>
      </p:sp>
      <p:sp>
        <p:nvSpPr>
          <p:cNvPr id="5" name="Slide Number Placeholder 4"/>
          <p:cNvSpPr>
            <a:spLocks noGrp="1"/>
          </p:cNvSpPr>
          <p:nvPr>
            <p:ph type="sldNum" sz="quarter" idx="11"/>
          </p:nvPr>
        </p:nvSpPr>
        <p:spPr/>
        <p:txBody>
          <a:bodyPr/>
          <a:lstStyle/>
          <a:p>
            <a:fld id="{12D71436-8C49-4F7B-A259-FE49F0244677}" type="slidenum">
              <a:rPr lang="en-US"/>
              <a:pPr/>
              <a:t>20</a:t>
            </a:fld>
            <a:endParaRPr lang="en-US"/>
          </a:p>
        </p:txBody>
      </p:sp>
      <p:sp>
        <p:nvSpPr>
          <p:cNvPr id="398338" name="Rectangle 2"/>
          <p:cNvSpPr>
            <a:spLocks noGrp="1" noChangeArrowheads="1"/>
          </p:cNvSpPr>
          <p:nvPr>
            <p:ph type="title"/>
          </p:nvPr>
        </p:nvSpPr>
        <p:spPr/>
        <p:txBody>
          <a:bodyPr/>
          <a:lstStyle/>
          <a:p>
            <a:r>
              <a:rPr lang="en-US"/>
              <a:t>Carpals, Metacarpal, and Phalanges</a:t>
            </a:r>
          </a:p>
        </p:txBody>
      </p:sp>
      <p:sp>
        <p:nvSpPr>
          <p:cNvPr id="398339" name="Rectangle 3"/>
          <p:cNvSpPr>
            <a:spLocks noGrp="1" noChangeArrowheads="1"/>
          </p:cNvSpPr>
          <p:nvPr>
            <p:ph type="body" idx="1"/>
          </p:nvPr>
        </p:nvSpPr>
        <p:spPr/>
        <p:txBody>
          <a:bodyPr/>
          <a:lstStyle/>
          <a:p>
            <a:r>
              <a:rPr lang="en-US"/>
              <a:t>The eight </a:t>
            </a:r>
            <a:r>
              <a:rPr lang="en-US" i="1"/>
              <a:t>carpal </a:t>
            </a:r>
            <a:r>
              <a:rPr lang="en-US"/>
              <a:t>bones, bound together by ligaments, comprise the </a:t>
            </a:r>
            <a:r>
              <a:rPr lang="en-US" i="1"/>
              <a:t>wrist </a:t>
            </a:r>
            <a:r>
              <a:rPr lang="en-US"/>
              <a:t>(Figure. 8.8).</a:t>
            </a:r>
          </a:p>
          <a:p>
            <a:r>
              <a:rPr lang="en-US"/>
              <a:t>Five </a:t>
            </a:r>
            <a:r>
              <a:rPr lang="en-US" i="1"/>
              <a:t>metacarpal</a:t>
            </a:r>
            <a:r>
              <a:rPr lang="en-US"/>
              <a:t> bones are contained in the palm of each hand (Figure 8.8).</a:t>
            </a:r>
          </a:p>
          <a:p>
            <a:r>
              <a:rPr lang="en-US"/>
              <a:t>Each hand contains 14 </a:t>
            </a:r>
            <a:r>
              <a:rPr lang="en-US" i="1"/>
              <a:t>phalanges,</a:t>
            </a:r>
            <a:r>
              <a:rPr lang="en-US"/>
              <a:t> three in each finger and two in each thumb (Figure 8.8).</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0"/>
          </p:nvPr>
        </p:nvSpPr>
        <p:spPr/>
        <p:txBody>
          <a:bodyPr/>
          <a:lstStyle/>
          <a:p>
            <a:r>
              <a:rPr lang="en-US"/>
              <a:t>Principles of Human Anatomy and Physiology, 11e</a:t>
            </a:r>
          </a:p>
        </p:txBody>
      </p:sp>
      <p:sp>
        <p:nvSpPr>
          <p:cNvPr id="9" name="Slide Number Placeholder 5"/>
          <p:cNvSpPr>
            <a:spLocks noGrp="1"/>
          </p:cNvSpPr>
          <p:nvPr>
            <p:ph type="sldNum" sz="quarter" idx="11"/>
          </p:nvPr>
        </p:nvSpPr>
        <p:spPr/>
        <p:txBody>
          <a:bodyPr/>
          <a:lstStyle/>
          <a:p>
            <a:fld id="{2B450BB1-0194-487C-959D-8B3BF4B0DEE5}" type="slidenum">
              <a:rPr lang="en-US"/>
              <a:pPr/>
              <a:t>21</a:t>
            </a:fld>
            <a:endParaRPr lang="en-US"/>
          </a:p>
        </p:txBody>
      </p:sp>
      <p:sp>
        <p:nvSpPr>
          <p:cNvPr id="395266" name="Rectangle 2"/>
          <p:cNvSpPr>
            <a:spLocks noGrp="1" noChangeArrowheads="1"/>
          </p:cNvSpPr>
          <p:nvPr>
            <p:ph type="title"/>
          </p:nvPr>
        </p:nvSpPr>
        <p:spPr>
          <a:xfrm>
            <a:off x="228600" y="76200"/>
            <a:ext cx="8915400" cy="1143000"/>
          </a:xfrm>
        </p:spPr>
        <p:txBody>
          <a:bodyPr/>
          <a:lstStyle/>
          <a:p>
            <a:r>
              <a:rPr lang="en-US"/>
              <a:t> 8 Carpal Bones (wrist)</a:t>
            </a:r>
          </a:p>
        </p:txBody>
      </p:sp>
      <p:sp>
        <p:nvSpPr>
          <p:cNvPr id="395267" name="Rectangle 3"/>
          <p:cNvSpPr>
            <a:spLocks noGrp="1" noChangeArrowheads="1"/>
          </p:cNvSpPr>
          <p:nvPr>
            <p:ph type="body" sz="half" idx="2"/>
          </p:nvPr>
        </p:nvSpPr>
        <p:spPr>
          <a:xfrm>
            <a:off x="4876800" y="1066800"/>
            <a:ext cx="4114800" cy="5562600"/>
          </a:xfrm>
        </p:spPr>
        <p:txBody>
          <a:bodyPr/>
          <a:lstStyle/>
          <a:p>
            <a:r>
              <a:rPr lang="en-US" sz="2000"/>
              <a:t>Proximal row - lat to med</a:t>
            </a:r>
          </a:p>
          <a:p>
            <a:pPr lvl="1"/>
            <a:r>
              <a:rPr lang="en-US" sz="2000"/>
              <a:t>scaphoid - boat shaped</a:t>
            </a:r>
          </a:p>
          <a:p>
            <a:pPr lvl="1"/>
            <a:r>
              <a:rPr lang="en-US" sz="2000"/>
              <a:t>lunate - moon shaped</a:t>
            </a:r>
          </a:p>
          <a:p>
            <a:pPr lvl="1"/>
            <a:r>
              <a:rPr lang="en-US" sz="2000"/>
              <a:t>triquetrum - 3 corners</a:t>
            </a:r>
          </a:p>
          <a:p>
            <a:pPr lvl="1"/>
            <a:r>
              <a:rPr lang="en-US" sz="2000"/>
              <a:t>pisiform - pea shaped</a:t>
            </a:r>
          </a:p>
          <a:p>
            <a:r>
              <a:rPr lang="en-US" sz="2000"/>
              <a:t>Distal row - lateral to medial</a:t>
            </a:r>
          </a:p>
          <a:p>
            <a:pPr lvl="1"/>
            <a:r>
              <a:rPr lang="en-US" sz="2000"/>
              <a:t>trapezium - four sided</a:t>
            </a:r>
          </a:p>
          <a:p>
            <a:pPr lvl="1"/>
            <a:r>
              <a:rPr lang="en-US" sz="2000"/>
              <a:t>trapezoid - four sided</a:t>
            </a:r>
          </a:p>
          <a:p>
            <a:pPr lvl="1"/>
            <a:r>
              <a:rPr lang="en-US" sz="2000"/>
              <a:t>capitate - large head</a:t>
            </a:r>
          </a:p>
          <a:p>
            <a:pPr lvl="1"/>
            <a:r>
              <a:rPr lang="en-US" sz="2000"/>
              <a:t>hamate - hooked process</a:t>
            </a:r>
          </a:p>
          <a:p>
            <a:r>
              <a:rPr lang="en-US" sz="2000"/>
              <a:t>Carpal tunnel--tunnel of bone &amp; flexor retinaculum</a:t>
            </a:r>
          </a:p>
        </p:txBody>
      </p:sp>
      <p:grpSp>
        <p:nvGrpSpPr>
          <p:cNvPr id="395268" name="Group 4"/>
          <p:cNvGrpSpPr>
            <a:grpSpLocks/>
          </p:cNvGrpSpPr>
          <p:nvPr/>
        </p:nvGrpSpPr>
        <p:grpSpPr bwMode="auto">
          <a:xfrm>
            <a:off x="0" y="1219200"/>
            <a:ext cx="4572000" cy="4648200"/>
            <a:chOff x="0" y="768"/>
            <a:chExt cx="2880" cy="2928"/>
          </a:xfrm>
        </p:grpSpPr>
        <p:pic>
          <p:nvPicPr>
            <p:cNvPr id="395269" name="Picture 5" descr="w0204-nc"/>
            <p:cNvPicPr>
              <a:picLocks noChangeAspect="1" noChangeArrowheads="1"/>
            </p:cNvPicPr>
            <p:nvPr/>
          </p:nvPicPr>
          <p:blipFill>
            <a:blip r:embed="rId2" cstate="print"/>
            <a:srcRect r="40288" b="24855"/>
            <a:stretch>
              <a:fillRect/>
            </a:stretch>
          </p:blipFill>
          <p:spPr bwMode="auto">
            <a:xfrm>
              <a:off x="0" y="768"/>
              <a:ext cx="2852" cy="2928"/>
            </a:xfrm>
            <a:prstGeom prst="rect">
              <a:avLst/>
            </a:prstGeom>
            <a:noFill/>
          </p:spPr>
        </p:pic>
        <p:sp>
          <p:nvSpPr>
            <p:cNvPr id="395270" name="Rectangle 6"/>
            <p:cNvSpPr>
              <a:spLocks noChangeArrowheads="1"/>
            </p:cNvSpPr>
            <p:nvPr/>
          </p:nvSpPr>
          <p:spPr bwMode="auto">
            <a:xfrm>
              <a:off x="2688" y="2304"/>
              <a:ext cx="192" cy="864"/>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395271" name="Rectangle 7"/>
            <p:cNvSpPr>
              <a:spLocks noChangeArrowheads="1"/>
            </p:cNvSpPr>
            <p:nvPr/>
          </p:nvSpPr>
          <p:spPr bwMode="auto">
            <a:xfrm>
              <a:off x="2736" y="1584"/>
              <a:ext cx="144" cy="528"/>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Principles of Human Anatomy and Physiology, 11e</a:t>
            </a:r>
          </a:p>
        </p:txBody>
      </p:sp>
      <p:sp>
        <p:nvSpPr>
          <p:cNvPr id="6" name="Slide Number Placeholder 5"/>
          <p:cNvSpPr>
            <a:spLocks noGrp="1"/>
          </p:cNvSpPr>
          <p:nvPr>
            <p:ph type="sldNum" sz="quarter" idx="11"/>
          </p:nvPr>
        </p:nvSpPr>
        <p:spPr/>
        <p:txBody>
          <a:bodyPr/>
          <a:lstStyle/>
          <a:p>
            <a:fld id="{08F00CE9-A366-4B13-9E56-DD59C02D7025}" type="slidenum">
              <a:rPr lang="en-US"/>
              <a:pPr/>
              <a:t>22</a:t>
            </a:fld>
            <a:endParaRPr lang="en-US"/>
          </a:p>
        </p:txBody>
      </p:sp>
      <p:sp>
        <p:nvSpPr>
          <p:cNvPr id="396290" name="Rectangle 2"/>
          <p:cNvSpPr>
            <a:spLocks noGrp="1" noChangeArrowheads="1"/>
          </p:cNvSpPr>
          <p:nvPr>
            <p:ph type="title"/>
          </p:nvPr>
        </p:nvSpPr>
        <p:spPr/>
        <p:txBody>
          <a:bodyPr/>
          <a:lstStyle/>
          <a:p>
            <a:r>
              <a:rPr lang="en-US"/>
              <a:t>Metacarpals and Phalanges</a:t>
            </a:r>
          </a:p>
        </p:txBody>
      </p:sp>
      <p:sp>
        <p:nvSpPr>
          <p:cNvPr id="396291" name="Rectangle 3"/>
          <p:cNvSpPr>
            <a:spLocks noGrp="1" noChangeArrowheads="1"/>
          </p:cNvSpPr>
          <p:nvPr>
            <p:ph type="body" sz="half" idx="2"/>
          </p:nvPr>
        </p:nvSpPr>
        <p:spPr>
          <a:xfrm>
            <a:off x="4343400" y="1447800"/>
            <a:ext cx="4648200" cy="4876800"/>
          </a:xfrm>
        </p:spPr>
        <p:txBody>
          <a:bodyPr/>
          <a:lstStyle/>
          <a:p>
            <a:r>
              <a:rPr lang="en-US" sz="2000"/>
              <a:t>Metacarpals</a:t>
            </a:r>
          </a:p>
          <a:p>
            <a:pPr lvl="1"/>
            <a:r>
              <a:rPr lang="en-US" sz="2000"/>
              <a:t>5 total----#1 proximal to thumb</a:t>
            </a:r>
          </a:p>
          <a:p>
            <a:pPr lvl="1"/>
            <a:r>
              <a:rPr lang="en-US" sz="2000"/>
              <a:t>base, shaft, head</a:t>
            </a:r>
          </a:p>
          <a:p>
            <a:pPr lvl="1"/>
            <a:r>
              <a:rPr lang="en-US" sz="2000"/>
              <a:t>knuckles (metacarpophalangeal joints)</a:t>
            </a:r>
          </a:p>
          <a:p>
            <a:r>
              <a:rPr lang="en-US" sz="2000"/>
              <a:t>Phalanges</a:t>
            </a:r>
          </a:p>
          <a:p>
            <a:pPr lvl="1"/>
            <a:r>
              <a:rPr lang="en-US" sz="2000"/>
              <a:t>14 total: each is called phalanx</a:t>
            </a:r>
          </a:p>
          <a:p>
            <a:pPr lvl="1"/>
            <a:r>
              <a:rPr lang="en-US" sz="2000"/>
              <a:t>proximal, middle, distal on each finger, except thumb</a:t>
            </a:r>
          </a:p>
          <a:p>
            <a:pPr lvl="1"/>
            <a:r>
              <a:rPr lang="en-US" sz="2000"/>
              <a:t>base, shaft, head</a:t>
            </a:r>
          </a:p>
        </p:txBody>
      </p:sp>
      <p:pic>
        <p:nvPicPr>
          <p:cNvPr id="396292" name="Picture 4" descr="w0204-nc"/>
          <p:cNvPicPr>
            <a:picLocks noChangeAspect="1" noChangeArrowheads="1"/>
          </p:cNvPicPr>
          <p:nvPr/>
        </p:nvPicPr>
        <p:blipFill>
          <a:blip r:embed="rId2" cstate="print"/>
          <a:srcRect l="49696" b="30124"/>
          <a:stretch>
            <a:fillRect/>
          </a:stretch>
        </p:blipFill>
        <p:spPr bwMode="auto">
          <a:xfrm>
            <a:off x="0" y="1646238"/>
            <a:ext cx="4127500" cy="4678362"/>
          </a:xfrm>
          <a:prstGeom prst="rect">
            <a:avLst/>
          </a:prstGeom>
          <a:noFill/>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Principles of Human Anatomy and Physiology, 11e</a:t>
            </a:r>
          </a:p>
        </p:txBody>
      </p:sp>
      <p:sp>
        <p:nvSpPr>
          <p:cNvPr id="6" name="Slide Number Placeholder 4"/>
          <p:cNvSpPr>
            <a:spLocks noGrp="1"/>
          </p:cNvSpPr>
          <p:nvPr>
            <p:ph type="sldNum" sz="quarter" idx="11"/>
          </p:nvPr>
        </p:nvSpPr>
        <p:spPr/>
        <p:txBody>
          <a:bodyPr/>
          <a:lstStyle/>
          <a:p>
            <a:fld id="{3D9D7CB8-6AF0-4FEA-8E70-E02E7814265A}" type="slidenum">
              <a:rPr lang="en-US"/>
              <a:pPr/>
              <a:t>23</a:t>
            </a:fld>
            <a:endParaRPr lang="en-US"/>
          </a:p>
        </p:txBody>
      </p:sp>
      <p:pic>
        <p:nvPicPr>
          <p:cNvPr id="397314" name="Picture 2" descr="w0204-nc"/>
          <p:cNvPicPr>
            <a:picLocks noChangeAspect="1" noChangeArrowheads="1"/>
          </p:cNvPicPr>
          <p:nvPr/>
        </p:nvPicPr>
        <p:blipFill>
          <a:blip r:embed="rId2" cstate="print"/>
          <a:srcRect/>
          <a:stretch>
            <a:fillRect/>
          </a:stretch>
        </p:blipFill>
        <p:spPr bwMode="auto">
          <a:xfrm>
            <a:off x="838200" y="0"/>
            <a:ext cx="7315200" cy="5969000"/>
          </a:xfrm>
          <a:prstGeom prst="rect">
            <a:avLst/>
          </a:prstGeom>
          <a:noFill/>
        </p:spPr>
      </p:pic>
      <p:sp>
        <p:nvSpPr>
          <p:cNvPr id="397315" name="Rectangle 3"/>
          <p:cNvSpPr>
            <a:spLocks noGrp="1" noChangeArrowheads="1"/>
          </p:cNvSpPr>
          <p:nvPr>
            <p:ph type="title"/>
          </p:nvPr>
        </p:nvSpPr>
        <p:spPr>
          <a:xfrm>
            <a:off x="0" y="2895600"/>
            <a:ext cx="2362200" cy="1066800"/>
          </a:xfrm>
        </p:spPr>
        <p:txBody>
          <a:bodyPr/>
          <a:lstStyle/>
          <a:p>
            <a:r>
              <a:rPr lang="en-US"/>
              <a:t>Hand</a:t>
            </a:r>
          </a:p>
        </p:txBody>
      </p:sp>
      <p:pic>
        <p:nvPicPr>
          <p:cNvPr id="397316" name="Picture 4" descr="w0204-nc"/>
          <p:cNvPicPr>
            <a:picLocks noChangeAspect="1" noChangeArrowheads="1"/>
          </p:cNvPicPr>
          <p:nvPr/>
        </p:nvPicPr>
        <p:blipFill>
          <a:blip r:embed="rId2" cstate="print"/>
          <a:srcRect l="25961" t="80138" r="15384"/>
          <a:stretch>
            <a:fillRect/>
          </a:stretch>
        </p:blipFill>
        <p:spPr bwMode="auto">
          <a:xfrm>
            <a:off x="0" y="4114800"/>
            <a:ext cx="9144000" cy="2527300"/>
          </a:xfrm>
          <a:prstGeom prst="rect">
            <a:avLst/>
          </a:prstGeom>
          <a:noFill/>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Principles of Human Anatomy and Physiology, 11e</a:t>
            </a:r>
          </a:p>
        </p:txBody>
      </p:sp>
      <p:sp>
        <p:nvSpPr>
          <p:cNvPr id="5" name="Slide Number Placeholder 4"/>
          <p:cNvSpPr>
            <a:spLocks noGrp="1"/>
          </p:cNvSpPr>
          <p:nvPr>
            <p:ph type="sldNum" sz="quarter" idx="11"/>
          </p:nvPr>
        </p:nvSpPr>
        <p:spPr/>
        <p:txBody>
          <a:bodyPr/>
          <a:lstStyle/>
          <a:p>
            <a:fld id="{87409764-E3C6-471A-9892-071778327C66}" type="slidenum">
              <a:rPr lang="en-US"/>
              <a:pPr/>
              <a:t>24</a:t>
            </a:fld>
            <a:endParaRPr lang="en-US"/>
          </a:p>
        </p:txBody>
      </p:sp>
      <p:sp>
        <p:nvSpPr>
          <p:cNvPr id="362498" name="Rectangle 2"/>
          <p:cNvSpPr>
            <a:spLocks noGrp="1" noChangeArrowheads="1"/>
          </p:cNvSpPr>
          <p:nvPr>
            <p:ph type="title"/>
          </p:nvPr>
        </p:nvSpPr>
        <p:spPr/>
        <p:txBody>
          <a:bodyPr/>
          <a:lstStyle/>
          <a:p>
            <a:r>
              <a:rPr lang="en-US"/>
              <a:t>PELVIC (HIP) GIRDLE</a:t>
            </a:r>
          </a:p>
        </p:txBody>
      </p:sp>
      <p:sp>
        <p:nvSpPr>
          <p:cNvPr id="362499" name="Rectangle 3"/>
          <p:cNvSpPr>
            <a:spLocks noGrp="1" noChangeArrowheads="1"/>
          </p:cNvSpPr>
          <p:nvPr>
            <p:ph type="body" idx="1"/>
          </p:nvPr>
        </p:nvSpPr>
        <p:spPr/>
        <p:txBody>
          <a:bodyPr/>
          <a:lstStyle/>
          <a:p>
            <a:r>
              <a:rPr lang="en-US"/>
              <a:t>The</a:t>
            </a:r>
            <a:r>
              <a:rPr lang="en-US" i="1"/>
              <a:t> pelvic (hip) girdle</a:t>
            </a:r>
            <a:r>
              <a:rPr lang="en-US"/>
              <a:t> consists of two hipbones (coxal bones) and provides a strong and stable support  for the lower extremities, on which the weight of the body is carried (Figure 8.9).</a:t>
            </a:r>
          </a:p>
          <a:p>
            <a:r>
              <a:rPr lang="en-US"/>
              <a:t>Each </a:t>
            </a:r>
            <a:r>
              <a:rPr lang="en-US" i="1"/>
              <a:t>hipbone</a:t>
            </a:r>
            <a:r>
              <a:rPr lang="en-US"/>
              <a:t> (</a:t>
            </a:r>
            <a:r>
              <a:rPr lang="en-US" i="1"/>
              <a:t>coxal bone</a:t>
            </a:r>
            <a:r>
              <a:rPr lang="en-US"/>
              <a:t>) is composed of three separate bones at birth: the </a:t>
            </a:r>
            <a:r>
              <a:rPr lang="en-US" i="1"/>
              <a:t>ilium</a:t>
            </a:r>
            <a:r>
              <a:rPr lang="en-US"/>
              <a:t>, </a:t>
            </a:r>
            <a:r>
              <a:rPr lang="en-US" i="1"/>
              <a:t>pubis</a:t>
            </a:r>
            <a:r>
              <a:rPr lang="en-US"/>
              <a:t>, and</a:t>
            </a:r>
            <a:r>
              <a:rPr lang="en-US" i="1"/>
              <a:t> ischium</a:t>
            </a:r>
            <a:r>
              <a:rPr lang="en-US"/>
              <a:t>.</a:t>
            </a:r>
          </a:p>
          <a:p>
            <a:r>
              <a:rPr lang="en-US"/>
              <a:t>These bones eventually fuse at a depression called the </a:t>
            </a:r>
            <a:r>
              <a:rPr lang="en-US" i="1"/>
              <a:t>acetabulum</a:t>
            </a:r>
            <a:r>
              <a:rPr lang="en-US"/>
              <a:t>, which forms the socket for the hip joint (Figure 8.10a).</a:t>
            </a: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Principles of Human Anatomy and Physiology, 11e</a:t>
            </a:r>
          </a:p>
        </p:txBody>
      </p:sp>
      <p:sp>
        <p:nvSpPr>
          <p:cNvPr id="6" name="Slide Number Placeholder 5"/>
          <p:cNvSpPr>
            <a:spLocks noGrp="1"/>
          </p:cNvSpPr>
          <p:nvPr>
            <p:ph type="sldNum" sz="quarter" idx="11"/>
          </p:nvPr>
        </p:nvSpPr>
        <p:spPr/>
        <p:txBody>
          <a:bodyPr/>
          <a:lstStyle/>
          <a:p>
            <a:fld id="{BC0EFBB6-8EF8-4FE3-93A9-B160F2B86C21}" type="slidenum">
              <a:rPr lang="en-US"/>
              <a:pPr/>
              <a:t>25</a:t>
            </a:fld>
            <a:endParaRPr lang="en-US"/>
          </a:p>
        </p:txBody>
      </p:sp>
      <p:sp>
        <p:nvSpPr>
          <p:cNvPr id="405506" name="Rectangle 2"/>
          <p:cNvSpPr>
            <a:spLocks noGrp="1" noChangeArrowheads="1"/>
          </p:cNvSpPr>
          <p:nvPr>
            <p:ph type="title"/>
          </p:nvPr>
        </p:nvSpPr>
        <p:spPr>
          <a:xfrm>
            <a:off x="685800" y="-76200"/>
            <a:ext cx="7772400" cy="1143000"/>
          </a:xfrm>
        </p:spPr>
        <p:txBody>
          <a:bodyPr/>
          <a:lstStyle/>
          <a:p>
            <a:r>
              <a:rPr lang="en-US">
                <a:solidFill>
                  <a:schemeClr val="tx1"/>
                </a:solidFill>
              </a:rPr>
              <a:t>Pelvic Girdle and Hip Bones</a:t>
            </a:r>
            <a:endParaRPr lang="en-US" b="1">
              <a:solidFill>
                <a:schemeClr val="tx1"/>
              </a:solidFill>
            </a:endParaRPr>
          </a:p>
        </p:txBody>
      </p:sp>
      <p:sp>
        <p:nvSpPr>
          <p:cNvPr id="405507" name="Rectangle 3"/>
          <p:cNvSpPr>
            <a:spLocks noGrp="1" noChangeArrowheads="1"/>
          </p:cNvSpPr>
          <p:nvPr>
            <p:ph type="body" sz="half" idx="2"/>
          </p:nvPr>
        </p:nvSpPr>
        <p:spPr>
          <a:xfrm>
            <a:off x="228600" y="4343400"/>
            <a:ext cx="9144000" cy="2286000"/>
          </a:xfrm>
        </p:spPr>
        <p:txBody>
          <a:bodyPr/>
          <a:lstStyle/>
          <a:p>
            <a:pPr>
              <a:lnSpc>
                <a:spcPct val="90000"/>
              </a:lnSpc>
            </a:pPr>
            <a:r>
              <a:rPr lang="en-US"/>
              <a:t>Pelvic girdle = two hipbones united at pubic symphysis</a:t>
            </a:r>
          </a:p>
          <a:p>
            <a:pPr lvl="1">
              <a:lnSpc>
                <a:spcPct val="90000"/>
              </a:lnSpc>
            </a:pPr>
            <a:r>
              <a:rPr lang="en-US"/>
              <a:t>articulate posteriorly with sacrum at sacroiliac joints</a:t>
            </a:r>
          </a:p>
          <a:p>
            <a:pPr>
              <a:lnSpc>
                <a:spcPct val="90000"/>
              </a:lnSpc>
            </a:pPr>
            <a:r>
              <a:rPr lang="en-US"/>
              <a:t>Each hip bone = ilium, pubis, and ischium</a:t>
            </a:r>
          </a:p>
          <a:p>
            <a:pPr lvl="1">
              <a:lnSpc>
                <a:spcPct val="90000"/>
              </a:lnSpc>
            </a:pPr>
            <a:r>
              <a:rPr lang="en-US"/>
              <a:t>fuse after birth at acetabulum</a:t>
            </a:r>
          </a:p>
          <a:p>
            <a:pPr>
              <a:lnSpc>
                <a:spcPct val="90000"/>
              </a:lnSpc>
            </a:pPr>
            <a:r>
              <a:rPr lang="en-US"/>
              <a:t>Bony pelvis = 2 hip bones, sacrum and coccyx</a:t>
            </a:r>
          </a:p>
        </p:txBody>
      </p:sp>
      <p:pic>
        <p:nvPicPr>
          <p:cNvPr id="405508" name="Picture 4" descr="w0205-nc"/>
          <p:cNvPicPr>
            <a:picLocks noChangeAspect="1" noChangeArrowheads="1"/>
          </p:cNvPicPr>
          <p:nvPr/>
        </p:nvPicPr>
        <p:blipFill>
          <a:blip r:embed="rId2" cstate="print"/>
          <a:srcRect/>
          <a:stretch>
            <a:fillRect/>
          </a:stretch>
        </p:blipFill>
        <p:spPr bwMode="auto">
          <a:xfrm>
            <a:off x="457200" y="836613"/>
            <a:ext cx="8382000" cy="3354387"/>
          </a:xfrm>
          <a:prstGeom prst="rect">
            <a:avLst/>
          </a:prstGeom>
          <a:noFill/>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Principles of Human Anatomy and Physiology, 11e</a:t>
            </a:r>
          </a:p>
        </p:txBody>
      </p:sp>
      <p:sp>
        <p:nvSpPr>
          <p:cNvPr id="5" name="Slide Number Placeholder 4"/>
          <p:cNvSpPr>
            <a:spLocks noGrp="1"/>
          </p:cNvSpPr>
          <p:nvPr>
            <p:ph type="sldNum" sz="quarter" idx="11"/>
          </p:nvPr>
        </p:nvSpPr>
        <p:spPr/>
        <p:txBody>
          <a:bodyPr/>
          <a:lstStyle/>
          <a:p>
            <a:fld id="{CE14E376-35F1-4C8C-B0B8-3DA41DB6E227}" type="slidenum">
              <a:rPr lang="en-US"/>
              <a:pPr/>
              <a:t>26</a:t>
            </a:fld>
            <a:endParaRPr lang="en-US"/>
          </a:p>
        </p:txBody>
      </p:sp>
      <p:sp>
        <p:nvSpPr>
          <p:cNvPr id="363522" name="Rectangle 2"/>
          <p:cNvSpPr>
            <a:spLocks noGrp="1" noChangeArrowheads="1"/>
          </p:cNvSpPr>
          <p:nvPr>
            <p:ph type="title"/>
          </p:nvPr>
        </p:nvSpPr>
        <p:spPr/>
        <p:txBody>
          <a:bodyPr/>
          <a:lstStyle/>
          <a:p>
            <a:r>
              <a:rPr lang="en-US"/>
              <a:t>The Ilium </a:t>
            </a:r>
          </a:p>
        </p:txBody>
      </p:sp>
      <p:sp>
        <p:nvSpPr>
          <p:cNvPr id="363523" name="Rectangle 3"/>
          <p:cNvSpPr>
            <a:spLocks noGrp="1" noChangeArrowheads="1"/>
          </p:cNvSpPr>
          <p:nvPr>
            <p:ph type="body" idx="1"/>
          </p:nvPr>
        </p:nvSpPr>
        <p:spPr/>
        <p:txBody>
          <a:bodyPr/>
          <a:lstStyle/>
          <a:p>
            <a:r>
              <a:rPr lang="en-US"/>
              <a:t>The larger of the three components of the hip bone and articulates (fuses) with the ischium and pubis (Figure 8.10b,c).</a:t>
            </a:r>
          </a:p>
          <a:p>
            <a:r>
              <a:rPr lang="en-US"/>
              <a:t>Bone marrow aspiration or bone marrow biopsy are frequently performed on the iliac crest in adults.</a:t>
            </a:r>
          </a:p>
          <a:p>
            <a:r>
              <a:rPr lang="en-US"/>
              <a:t>The </a:t>
            </a:r>
            <a:r>
              <a:rPr lang="en-US" i="1"/>
              <a:t>ischium</a:t>
            </a:r>
            <a:r>
              <a:rPr lang="en-US"/>
              <a:t> is the inferior, posterior portion of the hip bone (Figure 8.10b,c).</a:t>
            </a:r>
          </a:p>
          <a:p>
            <a:r>
              <a:rPr lang="en-US"/>
              <a:t>The</a:t>
            </a:r>
            <a:r>
              <a:rPr lang="en-US" i="1"/>
              <a:t> pubis</a:t>
            </a:r>
            <a:r>
              <a:rPr lang="en-US"/>
              <a:t> is the anterior and inferior part of the hip bone (Figure 8.10b,c).</a:t>
            </a: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r>
              <a:rPr lang="en-US"/>
              <a:t>Principles of Human Anatomy and Physiology, 11e</a:t>
            </a:r>
          </a:p>
        </p:txBody>
      </p:sp>
      <p:sp>
        <p:nvSpPr>
          <p:cNvPr id="8" name="Slide Number Placeholder 5"/>
          <p:cNvSpPr>
            <a:spLocks noGrp="1"/>
          </p:cNvSpPr>
          <p:nvPr>
            <p:ph type="sldNum" sz="quarter" idx="11"/>
          </p:nvPr>
        </p:nvSpPr>
        <p:spPr/>
        <p:txBody>
          <a:bodyPr/>
          <a:lstStyle/>
          <a:p>
            <a:fld id="{DE9F1BCC-E913-44D1-836B-1E63188080FE}" type="slidenum">
              <a:rPr lang="en-US"/>
              <a:pPr/>
              <a:t>27</a:t>
            </a:fld>
            <a:endParaRPr lang="en-US"/>
          </a:p>
        </p:txBody>
      </p:sp>
      <p:sp>
        <p:nvSpPr>
          <p:cNvPr id="406530" name="Rectangle 2"/>
          <p:cNvSpPr>
            <a:spLocks noGrp="1" noChangeArrowheads="1"/>
          </p:cNvSpPr>
          <p:nvPr>
            <p:ph type="title"/>
          </p:nvPr>
        </p:nvSpPr>
        <p:spPr>
          <a:xfrm>
            <a:off x="3505200" y="0"/>
            <a:ext cx="3352800" cy="685800"/>
          </a:xfrm>
        </p:spPr>
        <p:txBody>
          <a:bodyPr/>
          <a:lstStyle/>
          <a:p>
            <a:r>
              <a:rPr lang="en-US" sz="2400"/>
              <a:t>Ilium</a:t>
            </a:r>
          </a:p>
        </p:txBody>
      </p:sp>
      <p:sp>
        <p:nvSpPr>
          <p:cNvPr id="406531" name="Rectangle 3"/>
          <p:cNvSpPr>
            <a:spLocks noGrp="1" noChangeArrowheads="1"/>
          </p:cNvSpPr>
          <p:nvPr>
            <p:ph type="body" sz="half" idx="2"/>
          </p:nvPr>
        </p:nvSpPr>
        <p:spPr>
          <a:xfrm>
            <a:off x="609600" y="4343400"/>
            <a:ext cx="8534400" cy="2514600"/>
          </a:xfrm>
        </p:spPr>
        <p:txBody>
          <a:bodyPr/>
          <a:lstStyle/>
          <a:p>
            <a:pPr>
              <a:lnSpc>
                <a:spcPct val="80000"/>
              </a:lnSpc>
            </a:pPr>
            <a:r>
              <a:rPr lang="en-US"/>
              <a:t>Iliac crest and iliac spines for muscle attachment</a:t>
            </a:r>
          </a:p>
          <a:p>
            <a:pPr>
              <a:lnSpc>
                <a:spcPct val="80000"/>
              </a:lnSpc>
            </a:pPr>
            <a:r>
              <a:rPr lang="en-US"/>
              <a:t>Iliac fossa for muscle attachment</a:t>
            </a:r>
          </a:p>
          <a:p>
            <a:pPr>
              <a:lnSpc>
                <a:spcPct val="80000"/>
              </a:lnSpc>
            </a:pPr>
            <a:r>
              <a:rPr lang="en-US"/>
              <a:t>Gluteal lines indicating muscle attachment</a:t>
            </a:r>
          </a:p>
          <a:p>
            <a:pPr>
              <a:lnSpc>
                <a:spcPct val="80000"/>
              </a:lnSpc>
            </a:pPr>
            <a:r>
              <a:rPr lang="en-US"/>
              <a:t>Sacroiliac joint at auricular surface &amp; iliac tuberosity</a:t>
            </a:r>
          </a:p>
          <a:p>
            <a:pPr>
              <a:lnSpc>
                <a:spcPct val="80000"/>
              </a:lnSpc>
            </a:pPr>
            <a:r>
              <a:rPr lang="en-US"/>
              <a:t>Greater sciatic notch for sciatic nerve</a:t>
            </a:r>
          </a:p>
          <a:p>
            <a:endParaRPr lang="en-US"/>
          </a:p>
          <a:p>
            <a:endParaRPr lang="en-US"/>
          </a:p>
        </p:txBody>
      </p:sp>
      <p:pic>
        <p:nvPicPr>
          <p:cNvPr id="406532" name="Picture 4" descr="w0206-nc"/>
          <p:cNvPicPr>
            <a:picLocks noChangeAspect="1" noChangeArrowheads="1"/>
          </p:cNvPicPr>
          <p:nvPr/>
        </p:nvPicPr>
        <p:blipFill>
          <a:blip r:embed="rId2" cstate="print"/>
          <a:srcRect l="13583" t="54716" r="21806" b="3773"/>
          <a:stretch>
            <a:fillRect/>
          </a:stretch>
        </p:blipFill>
        <p:spPr bwMode="auto">
          <a:xfrm>
            <a:off x="4495800" y="625475"/>
            <a:ext cx="4648200" cy="3717925"/>
          </a:xfrm>
          <a:prstGeom prst="rect">
            <a:avLst/>
          </a:prstGeom>
          <a:noFill/>
        </p:spPr>
      </p:pic>
      <p:pic>
        <p:nvPicPr>
          <p:cNvPr id="406533" name="Picture 5" descr="w0206-nc"/>
          <p:cNvPicPr>
            <a:picLocks noChangeAspect="1" noChangeArrowheads="1"/>
          </p:cNvPicPr>
          <p:nvPr/>
        </p:nvPicPr>
        <p:blipFill>
          <a:blip r:embed="rId2" cstate="print"/>
          <a:srcRect l="36124" t="1888" b="55661"/>
          <a:stretch>
            <a:fillRect/>
          </a:stretch>
        </p:blipFill>
        <p:spPr bwMode="auto">
          <a:xfrm>
            <a:off x="0" y="533400"/>
            <a:ext cx="4419600" cy="3657600"/>
          </a:xfrm>
          <a:prstGeom prst="rect">
            <a:avLst/>
          </a:prstGeom>
          <a:noFill/>
        </p:spPr>
      </p:pic>
      <p:pic>
        <p:nvPicPr>
          <p:cNvPr id="406534" name="Picture 6" descr="w0206-nc"/>
          <p:cNvPicPr>
            <a:picLocks noChangeAspect="1" noChangeArrowheads="1"/>
          </p:cNvPicPr>
          <p:nvPr/>
        </p:nvPicPr>
        <p:blipFill>
          <a:blip r:embed="rId2" cstate="print"/>
          <a:srcRect t="1888" r="82379" b="87735"/>
          <a:stretch>
            <a:fillRect/>
          </a:stretch>
        </p:blipFill>
        <p:spPr bwMode="auto">
          <a:xfrm>
            <a:off x="0" y="0"/>
            <a:ext cx="1143000" cy="838200"/>
          </a:xfrm>
          <a:prstGeom prst="rect">
            <a:avLst/>
          </a:prstGeom>
          <a:noFill/>
        </p:spPr>
      </p:pic>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Principles of Human Anatomy and Physiology, 11e</a:t>
            </a:r>
          </a:p>
        </p:txBody>
      </p:sp>
      <p:sp>
        <p:nvSpPr>
          <p:cNvPr id="6" name="Slide Number Placeholder 5"/>
          <p:cNvSpPr>
            <a:spLocks noGrp="1"/>
          </p:cNvSpPr>
          <p:nvPr>
            <p:ph type="sldNum" sz="quarter" idx="11"/>
          </p:nvPr>
        </p:nvSpPr>
        <p:spPr/>
        <p:txBody>
          <a:bodyPr/>
          <a:lstStyle/>
          <a:p>
            <a:fld id="{98EDF9E1-6814-43F6-B911-EEB7B188EBBF}" type="slidenum">
              <a:rPr lang="en-US"/>
              <a:pPr/>
              <a:t>28</a:t>
            </a:fld>
            <a:endParaRPr lang="en-US"/>
          </a:p>
        </p:txBody>
      </p:sp>
      <p:sp>
        <p:nvSpPr>
          <p:cNvPr id="400386" name="Rectangle 2"/>
          <p:cNvSpPr>
            <a:spLocks noGrp="1" noChangeArrowheads="1"/>
          </p:cNvSpPr>
          <p:nvPr>
            <p:ph type="title"/>
          </p:nvPr>
        </p:nvSpPr>
        <p:spPr>
          <a:xfrm>
            <a:off x="5334000" y="304800"/>
            <a:ext cx="3124200" cy="1143000"/>
          </a:xfrm>
        </p:spPr>
        <p:txBody>
          <a:bodyPr/>
          <a:lstStyle/>
          <a:p>
            <a:r>
              <a:rPr lang="en-US" sz="2400"/>
              <a:t>Ischium and Pubis</a:t>
            </a:r>
          </a:p>
        </p:txBody>
      </p:sp>
      <p:sp>
        <p:nvSpPr>
          <p:cNvPr id="400387" name="Rectangle 3"/>
          <p:cNvSpPr>
            <a:spLocks noGrp="1" noChangeArrowheads="1"/>
          </p:cNvSpPr>
          <p:nvPr>
            <p:ph type="body" sz="half" idx="2"/>
          </p:nvPr>
        </p:nvSpPr>
        <p:spPr>
          <a:xfrm>
            <a:off x="4572000" y="1295400"/>
            <a:ext cx="4191000" cy="4724400"/>
          </a:xfrm>
        </p:spPr>
        <p:txBody>
          <a:bodyPr/>
          <a:lstStyle/>
          <a:p>
            <a:r>
              <a:rPr lang="en-US"/>
              <a:t>Ischium</a:t>
            </a:r>
          </a:p>
          <a:p>
            <a:pPr lvl="1"/>
            <a:r>
              <a:rPr lang="en-US"/>
              <a:t>ischial spine &amp; tuberosity</a:t>
            </a:r>
          </a:p>
          <a:p>
            <a:pPr lvl="1"/>
            <a:r>
              <a:rPr lang="en-US"/>
              <a:t>lesser sciatic notch</a:t>
            </a:r>
          </a:p>
          <a:p>
            <a:pPr lvl="1"/>
            <a:r>
              <a:rPr lang="en-US"/>
              <a:t>ramus</a:t>
            </a:r>
          </a:p>
          <a:p>
            <a:r>
              <a:rPr lang="en-US"/>
              <a:t>Pubis</a:t>
            </a:r>
          </a:p>
          <a:p>
            <a:pPr lvl="1"/>
            <a:r>
              <a:rPr lang="en-US"/>
              <a:t>body</a:t>
            </a:r>
          </a:p>
          <a:p>
            <a:pPr lvl="1"/>
            <a:r>
              <a:rPr lang="en-US"/>
              <a:t>superior &amp; inferior ramus</a:t>
            </a:r>
          </a:p>
          <a:p>
            <a:pPr lvl="1"/>
            <a:r>
              <a:rPr lang="en-US"/>
              <a:t>pubic symphysis is pad of fibrocartilage between 2 pubic bones</a:t>
            </a:r>
            <a:endParaRPr lang="en-US" b="1"/>
          </a:p>
        </p:txBody>
      </p:sp>
      <p:pic>
        <p:nvPicPr>
          <p:cNvPr id="400388" name="Picture 4" descr="w0206-nc"/>
          <p:cNvPicPr>
            <a:picLocks noChangeAspect="1" noChangeArrowheads="1"/>
          </p:cNvPicPr>
          <p:nvPr/>
        </p:nvPicPr>
        <p:blipFill>
          <a:blip r:embed="rId2" cstate="print"/>
          <a:srcRect r="67621" b="54716"/>
          <a:stretch>
            <a:fillRect/>
          </a:stretch>
        </p:blipFill>
        <p:spPr bwMode="auto">
          <a:xfrm>
            <a:off x="395288" y="0"/>
            <a:ext cx="3719512" cy="6477000"/>
          </a:xfrm>
          <a:prstGeom prst="rect">
            <a:avLst/>
          </a:prstGeom>
          <a:noFill/>
        </p:spPr>
      </p:pic>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a:t>Principles of Human Anatomy and Physiology, 11e</a:t>
            </a:r>
          </a:p>
        </p:txBody>
      </p:sp>
      <p:sp>
        <p:nvSpPr>
          <p:cNvPr id="7" name="Slide Number Placeholder 5"/>
          <p:cNvSpPr>
            <a:spLocks noGrp="1"/>
          </p:cNvSpPr>
          <p:nvPr>
            <p:ph type="sldNum" sz="quarter" idx="11"/>
          </p:nvPr>
        </p:nvSpPr>
        <p:spPr/>
        <p:txBody>
          <a:bodyPr/>
          <a:lstStyle/>
          <a:p>
            <a:fld id="{7FA0FDC0-C784-4630-82B3-94B5B84A6125}" type="slidenum">
              <a:rPr lang="en-US"/>
              <a:pPr/>
              <a:t>29</a:t>
            </a:fld>
            <a:endParaRPr lang="en-US"/>
          </a:p>
        </p:txBody>
      </p:sp>
      <p:pic>
        <p:nvPicPr>
          <p:cNvPr id="402434" name="Picture 2" descr="w0207-nc"/>
          <p:cNvPicPr>
            <a:picLocks noChangeAspect="1" noChangeArrowheads="1"/>
          </p:cNvPicPr>
          <p:nvPr/>
        </p:nvPicPr>
        <p:blipFill>
          <a:blip r:embed="rId2" cstate="print"/>
          <a:srcRect/>
          <a:stretch>
            <a:fillRect/>
          </a:stretch>
        </p:blipFill>
        <p:spPr bwMode="auto">
          <a:xfrm>
            <a:off x="0" y="917575"/>
            <a:ext cx="5273675" cy="2511425"/>
          </a:xfrm>
          <a:prstGeom prst="rect">
            <a:avLst/>
          </a:prstGeom>
          <a:noFill/>
        </p:spPr>
      </p:pic>
      <p:sp>
        <p:nvSpPr>
          <p:cNvPr id="402435" name="Rectangle 3"/>
          <p:cNvSpPr>
            <a:spLocks noGrp="1" noChangeArrowheads="1"/>
          </p:cNvSpPr>
          <p:nvPr>
            <p:ph type="title"/>
          </p:nvPr>
        </p:nvSpPr>
        <p:spPr>
          <a:xfrm>
            <a:off x="0" y="-76200"/>
            <a:ext cx="9144000" cy="1143000"/>
          </a:xfrm>
        </p:spPr>
        <p:txBody>
          <a:bodyPr/>
          <a:lstStyle/>
          <a:p>
            <a:r>
              <a:rPr lang="en-US"/>
              <a:t>Pelvis</a:t>
            </a:r>
          </a:p>
        </p:txBody>
      </p:sp>
      <p:sp>
        <p:nvSpPr>
          <p:cNvPr id="402436" name="Rectangle 4"/>
          <p:cNvSpPr>
            <a:spLocks noGrp="1" noChangeArrowheads="1"/>
          </p:cNvSpPr>
          <p:nvPr>
            <p:ph type="body" sz="half" idx="2"/>
          </p:nvPr>
        </p:nvSpPr>
        <p:spPr>
          <a:xfrm>
            <a:off x="5334000" y="914400"/>
            <a:ext cx="3810000" cy="5562600"/>
          </a:xfrm>
        </p:spPr>
        <p:txBody>
          <a:bodyPr/>
          <a:lstStyle/>
          <a:p>
            <a:r>
              <a:rPr lang="en-US"/>
              <a:t>Pelvis = sacrum, coccyx &amp; 2 hip bones</a:t>
            </a:r>
          </a:p>
          <a:p>
            <a:r>
              <a:rPr lang="en-US"/>
              <a:t>Pelvic brim</a:t>
            </a:r>
          </a:p>
          <a:p>
            <a:pPr lvl="1"/>
            <a:r>
              <a:rPr lang="en-US"/>
              <a:t>sacral promontory to symphysis pubis</a:t>
            </a:r>
          </a:p>
          <a:p>
            <a:pPr lvl="1"/>
            <a:r>
              <a:rPr lang="en-US"/>
              <a:t>separates false from true pelvis</a:t>
            </a:r>
          </a:p>
          <a:p>
            <a:pPr lvl="1"/>
            <a:r>
              <a:rPr lang="en-US"/>
              <a:t>false pelvis holds only abdominal organs</a:t>
            </a:r>
          </a:p>
          <a:p>
            <a:r>
              <a:rPr lang="en-US"/>
              <a:t>Inlet &amp; outlet</a:t>
            </a:r>
          </a:p>
          <a:p>
            <a:r>
              <a:rPr lang="en-US"/>
              <a:t>Pelvic axis = path of babies head </a:t>
            </a:r>
          </a:p>
          <a:p>
            <a:endParaRPr lang="en-US"/>
          </a:p>
          <a:p>
            <a:endParaRPr lang="en-US"/>
          </a:p>
        </p:txBody>
      </p:sp>
      <p:pic>
        <p:nvPicPr>
          <p:cNvPr id="402437" name="Picture 5" descr="w0208-nc"/>
          <p:cNvPicPr>
            <a:picLocks noChangeAspect="1" noChangeArrowheads="1"/>
          </p:cNvPicPr>
          <p:nvPr/>
        </p:nvPicPr>
        <p:blipFill>
          <a:blip r:embed="rId3" cstate="print"/>
          <a:srcRect/>
          <a:stretch>
            <a:fillRect/>
          </a:stretch>
        </p:blipFill>
        <p:spPr bwMode="auto">
          <a:xfrm>
            <a:off x="0" y="3624263"/>
            <a:ext cx="5334000" cy="2481262"/>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r>
              <a:rPr lang="en-US"/>
              <a:t>Principles of Human Anatomy and Physiology, 11e</a:t>
            </a:r>
          </a:p>
        </p:txBody>
      </p:sp>
      <p:sp>
        <p:nvSpPr>
          <p:cNvPr id="8" name="Slide Number Placeholder 5"/>
          <p:cNvSpPr>
            <a:spLocks noGrp="1"/>
          </p:cNvSpPr>
          <p:nvPr>
            <p:ph type="sldNum" sz="quarter" idx="11"/>
          </p:nvPr>
        </p:nvSpPr>
        <p:spPr/>
        <p:txBody>
          <a:bodyPr/>
          <a:lstStyle/>
          <a:p>
            <a:fld id="{B8D81D2E-8BF1-4CEB-B447-318FC0F59140}" type="slidenum">
              <a:rPr lang="en-US"/>
              <a:pPr/>
              <a:t>3</a:t>
            </a:fld>
            <a:endParaRPr lang="en-US"/>
          </a:p>
        </p:txBody>
      </p:sp>
      <p:sp>
        <p:nvSpPr>
          <p:cNvPr id="382978" name="Rectangle 2"/>
          <p:cNvSpPr>
            <a:spLocks noGrp="1" noChangeArrowheads="1"/>
          </p:cNvSpPr>
          <p:nvPr>
            <p:ph type="title"/>
          </p:nvPr>
        </p:nvSpPr>
        <p:spPr>
          <a:xfrm>
            <a:off x="0" y="152400"/>
            <a:ext cx="5867400" cy="1143000"/>
          </a:xfrm>
        </p:spPr>
        <p:txBody>
          <a:bodyPr/>
          <a:lstStyle/>
          <a:p>
            <a:r>
              <a:rPr lang="en-US" sz="2400">
                <a:solidFill>
                  <a:schemeClr val="tx1"/>
                </a:solidFill>
              </a:rPr>
              <a:t>Chapter 8 The Skeletal System: Appendicular Skeleton</a:t>
            </a:r>
            <a:endParaRPr lang="en-US" b="1">
              <a:solidFill>
                <a:schemeClr val="tx1"/>
              </a:solidFill>
            </a:endParaRPr>
          </a:p>
        </p:txBody>
      </p:sp>
      <p:sp>
        <p:nvSpPr>
          <p:cNvPr id="382979" name="Rectangle 3"/>
          <p:cNvSpPr>
            <a:spLocks noGrp="1" noChangeArrowheads="1"/>
          </p:cNvSpPr>
          <p:nvPr>
            <p:ph type="body" sz="half" idx="1"/>
          </p:nvPr>
        </p:nvSpPr>
        <p:spPr>
          <a:xfrm>
            <a:off x="-381000" y="2438400"/>
            <a:ext cx="4267200" cy="2209800"/>
          </a:xfrm>
        </p:spPr>
        <p:txBody>
          <a:bodyPr/>
          <a:lstStyle/>
          <a:p>
            <a:pPr lvl="2"/>
            <a:r>
              <a:rPr lang="en-US" sz="2800"/>
              <a:t>Pectoral girdle</a:t>
            </a:r>
          </a:p>
          <a:p>
            <a:pPr lvl="2"/>
            <a:r>
              <a:rPr lang="en-US" sz="2800"/>
              <a:t>Pelvic girdle </a:t>
            </a:r>
          </a:p>
          <a:p>
            <a:pPr lvl="2"/>
            <a:r>
              <a:rPr lang="en-US" sz="2800"/>
              <a:t>Upper limbs</a:t>
            </a:r>
          </a:p>
          <a:p>
            <a:pPr lvl="2"/>
            <a:r>
              <a:rPr lang="en-US" sz="2800"/>
              <a:t>Lower limbs</a:t>
            </a:r>
          </a:p>
        </p:txBody>
      </p:sp>
      <p:pic>
        <p:nvPicPr>
          <p:cNvPr id="382980" name="Picture 4" descr="w0197-nc"/>
          <p:cNvPicPr>
            <a:picLocks noChangeAspect="1" noChangeArrowheads="1"/>
          </p:cNvPicPr>
          <p:nvPr/>
        </p:nvPicPr>
        <p:blipFill>
          <a:blip r:embed="rId2" cstate="print"/>
          <a:srcRect/>
          <a:stretch>
            <a:fillRect/>
          </a:stretch>
        </p:blipFill>
        <p:spPr bwMode="auto">
          <a:xfrm>
            <a:off x="3733800" y="3687763"/>
            <a:ext cx="5078413" cy="3170237"/>
          </a:xfrm>
          <a:prstGeom prst="rect">
            <a:avLst/>
          </a:prstGeom>
          <a:noFill/>
        </p:spPr>
      </p:pic>
      <p:pic>
        <p:nvPicPr>
          <p:cNvPr id="382981" name="Picture 5" descr="w0205-nc"/>
          <p:cNvPicPr>
            <a:picLocks noChangeAspect="1" noChangeArrowheads="1"/>
          </p:cNvPicPr>
          <p:nvPr/>
        </p:nvPicPr>
        <p:blipFill>
          <a:blip r:embed="rId3" cstate="print"/>
          <a:srcRect/>
          <a:stretch>
            <a:fillRect/>
          </a:stretch>
        </p:blipFill>
        <p:spPr bwMode="auto">
          <a:xfrm>
            <a:off x="3733800" y="1447800"/>
            <a:ext cx="5410200" cy="2165350"/>
          </a:xfrm>
          <a:prstGeom prst="rect">
            <a:avLst/>
          </a:prstGeom>
          <a:noFill/>
        </p:spPr>
      </p:pic>
      <p:pic>
        <p:nvPicPr>
          <p:cNvPr id="382982" name="Picture 6" descr="wiley_tab_ch08"/>
          <p:cNvPicPr>
            <a:picLocks noChangeAspect="1" noChangeArrowheads="1"/>
          </p:cNvPicPr>
          <p:nvPr/>
        </p:nvPicPr>
        <p:blipFill>
          <a:blip r:embed="rId4" cstate="print"/>
          <a:srcRect/>
          <a:stretch>
            <a:fillRect/>
          </a:stretch>
        </p:blipFill>
        <p:spPr bwMode="auto">
          <a:xfrm>
            <a:off x="8375650" y="0"/>
            <a:ext cx="768350" cy="1295400"/>
          </a:xfrm>
          <a:prstGeom prst="rect">
            <a:avLst/>
          </a:prstGeom>
          <a:noFill/>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Principles of Human Anatomy and Physiology, 11e</a:t>
            </a:r>
          </a:p>
        </p:txBody>
      </p:sp>
      <p:sp>
        <p:nvSpPr>
          <p:cNvPr id="5" name="Slide Number Placeholder 4"/>
          <p:cNvSpPr>
            <a:spLocks noGrp="1"/>
          </p:cNvSpPr>
          <p:nvPr>
            <p:ph type="sldNum" sz="quarter" idx="11"/>
          </p:nvPr>
        </p:nvSpPr>
        <p:spPr/>
        <p:txBody>
          <a:bodyPr/>
          <a:lstStyle/>
          <a:p>
            <a:fld id="{FF2E1242-5657-4D3B-870B-30E850500DF3}" type="slidenum">
              <a:rPr lang="en-US"/>
              <a:pPr/>
              <a:t>30</a:t>
            </a:fld>
            <a:endParaRPr lang="en-US"/>
          </a:p>
        </p:txBody>
      </p:sp>
      <p:sp>
        <p:nvSpPr>
          <p:cNvPr id="364546" name="Rectangle 2"/>
          <p:cNvSpPr>
            <a:spLocks noGrp="1" noChangeArrowheads="1"/>
          </p:cNvSpPr>
          <p:nvPr>
            <p:ph type="title"/>
          </p:nvPr>
        </p:nvSpPr>
        <p:spPr/>
        <p:txBody>
          <a:bodyPr/>
          <a:lstStyle/>
          <a:p>
            <a:r>
              <a:rPr lang="en-US"/>
              <a:t>True and False Pelves</a:t>
            </a:r>
          </a:p>
        </p:txBody>
      </p:sp>
      <p:sp>
        <p:nvSpPr>
          <p:cNvPr id="364547" name="Rectangle 3"/>
          <p:cNvSpPr>
            <a:spLocks noGrp="1" noChangeArrowheads="1"/>
          </p:cNvSpPr>
          <p:nvPr>
            <p:ph type="body" idx="1"/>
          </p:nvPr>
        </p:nvSpPr>
        <p:spPr/>
        <p:txBody>
          <a:bodyPr/>
          <a:lstStyle/>
          <a:p>
            <a:r>
              <a:rPr lang="en-US"/>
              <a:t>Together with the sacrum and coccyx, the two hipbones (coxal bones) form the </a:t>
            </a:r>
            <a:r>
              <a:rPr lang="en-US" i="1"/>
              <a:t>pelvis</a:t>
            </a:r>
            <a:r>
              <a:rPr lang="en-US"/>
              <a:t>.</a:t>
            </a:r>
          </a:p>
          <a:p>
            <a:r>
              <a:rPr lang="en-US"/>
              <a:t>The </a:t>
            </a:r>
            <a:r>
              <a:rPr lang="en-US" i="1"/>
              <a:t>greater</a:t>
            </a:r>
            <a:r>
              <a:rPr lang="en-US"/>
              <a:t> (</a:t>
            </a:r>
            <a:r>
              <a:rPr lang="en-US" i="1"/>
              <a:t>false</a:t>
            </a:r>
            <a:r>
              <a:rPr lang="en-US"/>
              <a:t>) and </a:t>
            </a:r>
            <a:r>
              <a:rPr lang="en-US" i="1"/>
              <a:t>lesser</a:t>
            </a:r>
            <a:r>
              <a:rPr lang="en-US"/>
              <a:t>  (</a:t>
            </a:r>
            <a:r>
              <a:rPr lang="en-US" i="1"/>
              <a:t>true</a:t>
            </a:r>
            <a:r>
              <a:rPr lang="en-US"/>
              <a:t>) </a:t>
            </a:r>
            <a:r>
              <a:rPr lang="en-US" i="1"/>
              <a:t>pelvis</a:t>
            </a:r>
            <a:r>
              <a:rPr lang="en-US"/>
              <a:t> are anatomical subdivisions of this basin-like structure (Figure 8.11a).</a:t>
            </a:r>
          </a:p>
          <a:p>
            <a:r>
              <a:rPr lang="en-US"/>
              <a:t>Pelvimetry, the measurement of the size of the inlet and the outlet of the birth canal, is important during pregnancy</a:t>
            </a: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Principles of Human Anatomy and Physiology, 11e</a:t>
            </a:r>
          </a:p>
        </p:txBody>
      </p:sp>
      <p:sp>
        <p:nvSpPr>
          <p:cNvPr id="5" name="Slide Number Placeholder 5"/>
          <p:cNvSpPr>
            <a:spLocks noGrp="1"/>
          </p:cNvSpPr>
          <p:nvPr>
            <p:ph type="sldNum" sz="quarter" idx="11"/>
          </p:nvPr>
        </p:nvSpPr>
        <p:spPr/>
        <p:txBody>
          <a:bodyPr/>
          <a:lstStyle/>
          <a:p>
            <a:fld id="{DADB4686-EC7C-4E4E-A950-0745B3E4DA6C}" type="slidenum">
              <a:rPr lang="en-US"/>
              <a:pPr/>
              <a:t>31</a:t>
            </a:fld>
            <a:endParaRPr lang="en-US"/>
          </a:p>
        </p:txBody>
      </p:sp>
      <p:sp>
        <p:nvSpPr>
          <p:cNvPr id="408578" name="Rectangle 2"/>
          <p:cNvSpPr>
            <a:spLocks noGrp="1" noChangeArrowheads="1"/>
          </p:cNvSpPr>
          <p:nvPr>
            <p:ph type="title"/>
          </p:nvPr>
        </p:nvSpPr>
        <p:spPr>
          <a:xfrm>
            <a:off x="533400" y="76200"/>
            <a:ext cx="7772400" cy="1143000"/>
          </a:xfrm>
        </p:spPr>
        <p:txBody>
          <a:bodyPr/>
          <a:lstStyle/>
          <a:p>
            <a:r>
              <a:rPr lang="en-US"/>
              <a:t>Female and Male Skeletons</a:t>
            </a:r>
          </a:p>
        </p:txBody>
      </p:sp>
      <p:sp>
        <p:nvSpPr>
          <p:cNvPr id="408579" name="Rectangle 3"/>
          <p:cNvSpPr>
            <a:spLocks noGrp="1" noChangeArrowheads="1"/>
          </p:cNvSpPr>
          <p:nvPr>
            <p:ph type="body" sz="half" idx="2"/>
          </p:nvPr>
        </p:nvSpPr>
        <p:spPr>
          <a:xfrm>
            <a:off x="1981200" y="1143000"/>
            <a:ext cx="5105400" cy="5181600"/>
          </a:xfrm>
        </p:spPr>
        <p:txBody>
          <a:bodyPr/>
          <a:lstStyle/>
          <a:p>
            <a:r>
              <a:rPr lang="en-US"/>
              <a:t>Male skeleton</a:t>
            </a:r>
          </a:p>
          <a:p>
            <a:pPr lvl="1"/>
            <a:r>
              <a:rPr lang="en-US"/>
              <a:t>larger and heavier</a:t>
            </a:r>
          </a:p>
          <a:p>
            <a:pPr lvl="1"/>
            <a:r>
              <a:rPr lang="en-US"/>
              <a:t>larger articular surfaces</a:t>
            </a:r>
          </a:p>
          <a:p>
            <a:pPr lvl="1"/>
            <a:r>
              <a:rPr lang="en-US"/>
              <a:t>larger muscle attachments</a:t>
            </a:r>
            <a:endParaRPr lang="en-US" b="1"/>
          </a:p>
          <a:p>
            <a:r>
              <a:rPr lang="en-US"/>
              <a:t>Female pelvis</a:t>
            </a:r>
          </a:p>
          <a:p>
            <a:pPr lvl="1"/>
            <a:r>
              <a:rPr lang="en-US"/>
              <a:t>wider &amp; shallower</a:t>
            </a:r>
          </a:p>
          <a:p>
            <a:pPr lvl="1"/>
            <a:r>
              <a:rPr lang="en-US"/>
              <a:t>larger pelvic inlet &amp; outlet</a:t>
            </a:r>
          </a:p>
          <a:p>
            <a:pPr lvl="1"/>
            <a:r>
              <a:rPr lang="en-US"/>
              <a:t>more space in true pelvis</a:t>
            </a:r>
          </a:p>
          <a:p>
            <a:pPr lvl="1"/>
            <a:r>
              <a:rPr lang="en-US"/>
              <a:t>pubic arch &gt;90 degrees</a:t>
            </a:r>
          </a:p>
          <a:p>
            <a:pPr lvl="1"/>
            <a:endParaRPr lang="en-US"/>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Principles of Human Anatomy and Physiology, 11e</a:t>
            </a:r>
          </a:p>
        </p:txBody>
      </p:sp>
      <p:sp>
        <p:nvSpPr>
          <p:cNvPr id="5" name="Slide Number Placeholder 4"/>
          <p:cNvSpPr>
            <a:spLocks noGrp="1"/>
          </p:cNvSpPr>
          <p:nvPr>
            <p:ph type="sldNum" sz="quarter" idx="11"/>
          </p:nvPr>
        </p:nvSpPr>
        <p:spPr/>
        <p:txBody>
          <a:bodyPr/>
          <a:lstStyle/>
          <a:p>
            <a:fld id="{1F0F11BD-65E0-4B96-8AAE-34AB2559DE49}" type="slidenum">
              <a:rPr lang="en-US"/>
              <a:pPr/>
              <a:t>32</a:t>
            </a:fld>
            <a:endParaRPr lang="en-US"/>
          </a:p>
        </p:txBody>
      </p:sp>
      <p:sp>
        <p:nvSpPr>
          <p:cNvPr id="365570" name="Rectangle 2"/>
          <p:cNvSpPr>
            <a:spLocks noGrp="1" noChangeArrowheads="1"/>
          </p:cNvSpPr>
          <p:nvPr>
            <p:ph type="title"/>
          </p:nvPr>
        </p:nvSpPr>
        <p:spPr/>
        <p:txBody>
          <a:bodyPr/>
          <a:lstStyle/>
          <a:p>
            <a:r>
              <a:rPr lang="en-US"/>
              <a:t>COMPARISON OF FEMALE AND MALE PELVES</a:t>
            </a:r>
          </a:p>
        </p:txBody>
      </p:sp>
      <p:sp>
        <p:nvSpPr>
          <p:cNvPr id="365571" name="Rectangle 3"/>
          <p:cNvSpPr>
            <a:spLocks noGrp="1" noChangeArrowheads="1"/>
          </p:cNvSpPr>
          <p:nvPr>
            <p:ph type="body" idx="1"/>
          </p:nvPr>
        </p:nvSpPr>
        <p:spPr/>
        <p:txBody>
          <a:bodyPr/>
          <a:lstStyle/>
          <a:p>
            <a:r>
              <a:rPr lang="en-US"/>
              <a:t>Male bones are generally larger and heavier than those of the female; the male’s joint surfaces also tend to be larger.</a:t>
            </a:r>
          </a:p>
          <a:p>
            <a:r>
              <a:rPr lang="en-US"/>
              <a:t>Muscle attachment points are more well-defined in the bones of a male than of a female due to the larger size of the muscles in males.</a:t>
            </a:r>
          </a:p>
          <a:p>
            <a:r>
              <a:rPr lang="en-US"/>
              <a:t>A number of anatomical differences exist between the pelvic girdles of females and those of males, primarily related to the need for a larger pelvic outlet in females to facilitate childbirth (Table 8.1).</a:t>
            </a: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0"/>
          </p:nvPr>
        </p:nvSpPr>
        <p:spPr/>
        <p:txBody>
          <a:bodyPr/>
          <a:lstStyle/>
          <a:p>
            <a:r>
              <a:rPr lang="en-US"/>
              <a:t>Principles of Human Anatomy and Physiology, 11e</a:t>
            </a:r>
          </a:p>
        </p:txBody>
      </p:sp>
      <p:sp>
        <p:nvSpPr>
          <p:cNvPr id="8" name="Slide Number Placeholder 3"/>
          <p:cNvSpPr>
            <a:spLocks noGrp="1"/>
          </p:cNvSpPr>
          <p:nvPr>
            <p:ph type="sldNum" sz="quarter" idx="11"/>
          </p:nvPr>
        </p:nvSpPr>
        <p:spPr/>
        <p:txBody>
          <a:bodyPr/>
          <a:lstStyle/>
          <a:p>
            <a:fld id="{CA91B253-29C5-4D98-9637-A53B182D716A}" type="slidenum">
              <a:rPr lang="en-US"/>
              <a:pPr/>
              <a:t>33</a:t>
            </a:fld>
            <a:endParaRPr lang="en-US"/>
          </a:p>
        </p:txBody>
      </p:sp>
      <p:sp>
        <p:nvSpPr>
          <p:cNvPr id="407558" name="Rectangle 6"/>
          <p:cNvSpPr>
            <a:spLocks noChangeArrowheads="1"/>
          </p:cNvSpPr>
          <p:nvPr/>
        </p:nvSpPr>
        <p:spPr bwMode="auto">
          <a:xfrm>
            <a:off x="1295400" y="685800"/>
            <a:ext cx="7162800" cy="61722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407554" name="Rectangle 2"/>
          <p:cNvSpPr>
            <a:spLocks noGrp="1" noChangeArrowheads="1"/>
          </p:cNvSpPr>
          <p:nvPr>
            <p:ph type="title"/>
          </p:nvPr>
        </p:nvSpPr>
        <p:spPr>
          <a:xfrm>
            <a:off x="685800" y="152400"/>
            <a:ext cx="7772400" cy="609600"/>
          </a:xfrm>
        </p:spPr>
        <p:txBody>
          <a:bodyPr/>
          <a:lstStyle/>
          <a:p>
            <a:r>
              <a:rPr lang="en-US" sz="2400"/>
              <a:t>Female                   Male</a:t>
            </a:r>
          </a:p>
        </p:txBody>
      </p:sp>
      <p:pic>
        <p:nvPicPr>
          <p:cNvPr id="407555" name="Picture 3" descr="w0237-nc"/>
          <p:cNvPicPr>
            <a:picLocks noChangeAspect="1" noChangeArrowheads="1"/>
          </p:cNvPicPr>
          <p:nvPr/>
        </p:nvPicPr>
        <p:blipFill>
          <a:blip r:embed="rId2" cstate="print"/>
          <a:srcRect/>
          <a:stretch>
            <a:fillRect/>
          </a:stretch>
        </p:blipFill>
        <p:spPr bwMode="auto">
          <a:xfrm>
            <a:off x="1295400" y="622300"/>
            <a:ext cx="6781800" cy="2078038"/>
          </a:xfrm>
          <a:prstGeom prst="rect">
            <a:avLst/>
          </a:prstGeom>
          <a:noFill/>
        </p:spPr>
      </p:pic>
      <p:pic>
        <p:nvPicPr>
          <p:cNvPr id="407556" name="Picture 4" descr="w0236-nc"/>
          <p:cNvPicPr>
            <a:picLocks noChangeAspect="1" noChangeArrowheads="1"/>
          </p:cNvPicPr>
          <p:nvPr/>
        </p:nvPicPr>
        <p:blipFill>
          <a:blip r:embed="rId3" cstate="print"/>
          <a:srcRect/>
          <a:stretch>
            <a:fillRect/>
          </a:stretch>
        </p:blipFill>
        <p:spPr bwMode="auto">
          <a:xfrm>
            <a:off x="1295400" y="2576513"/>
            <a:ext cx="6781800" cy="2147887"/>
          </a:xfrm>
          <a:prstGeom prst="rect">
            <a:avLst/>
          </a:prstGeom>
          <a:noFill/>
        </p:spPr>
      </p:pic>
      <p:pic>
        <p:nvPicPr>
          <p:cNvPr id="407557" name="Picture 5" descr="w0235-nc"/>
          <p:cNvPicPr>
            <a:picLocks noChangeAspect="1" noChangeArrowheads="1"/>
          </p:cNvPicPr>
          <p:nvPr/>
        </p:nvPicPr>
        <p:blipFill>
          <a:blip r:embed="rId4" cstate="print"/>
          <a:srcRect/>
          <a:stretch>
            <a:fillRect/>
          </a:stretch>
        </p:blipFill>
        <p:spPr bwMode="auto">
          <a:xfrm>
            <a:off x="1676400" y="4670425"/>
            <a:ext cx="6781800" cy="2163763"/>
          </a:xfrm>
          <a:prstGeom prst="rect">
            <a:avLst/>
          </a:prstGeom>
          <a:noFill/>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Principles of Human Anatomy and Physiology, 11e</a:t>
            </a:r>
          </a:p>
        </p:txBody>
      </p:sp>
      <p:sp>
        <p:nvSpPr>
          <p:cNvPr id="5" name="Slide Number Placeholder 4"/>
          <p:cNvSpPr>
            <a:spLocks noGrp="1"/>
          </p:cNvSpPr>
          <p:nvPr>
            <p:ph type="sldNum" sz="quarter" idx="11"/>
          </p:nvPr>
        </p:nvSpPr>
        <p:spPr/>
        <p:txBody>
          <a:bodyPr/>
          <a:lstStyle/>
          <a:p>
            <a:fld id="{31503325-21B2-4438-87F1-35BC6F78EC04}" type="slidenum">
              <a:rPr lang="en-US"/>
              <a:pPr/>
              <a:t>34</a:t>
            </a:fld>
            <a:endParaRPr lang="en-US"/>
          </a:p>
        </p:txBody>
      </p:sp>
      <p:sp>
        <p:nvSpPr>
          <p:cNvPr id="366594" name="Rectangle 2"/>
          <p:cNvSpPr>
            <a:spLocks noGrp="1" noChangeArrowheads="1"/>
          </p:cNvSpPr>
          <p:nvPr>
            <p:ph type="title"/>
          </p:nvPr>
        </p:nvSpPr>
        <p:spPr/>
        <p:txBody>
          <a:bodyPr/>
          <a:lstStyle/>
          <a:p>
            <a:r>
              <a:rPr lang="en-US"/>
              <a:t>COMPARISON OF PECTORAL AND PELVIC GIRDLES</a:t>
            </a:r>
          </a:p>
        </p:txBody>
      </p:sp>
      <p:sp>
        <p:nvSpPr>
          <p:cNvPr id="366595" name="Rectangle 3"/>
          <p:cNvSpPr>
            <a:spLocks noGrp="1" noChangeArrowheads="1"/>
          </p:cNvSpPr>
          <p:nvPr>
            <p:ph type="body" idx="1"/>
          </p:nvPr>
        </p:nvSpPr>
        <p:spPr/>
        <p:txBody>
          <a:bodyPr/>
          <a:lstStyle/>
          <a:p>
            <a:r>
              <a:rPr lang="en-US"/>
              <a:t>The pectoral girdle does not directly articulate with the vertebral column; the pelvic girdle does.</a:t>
            </a:r>
          </a:p>
          <a:p>
            <a:r>
              <a:rPr lang="en-US"/>
              <a:t>The pectoral girdle sockets are shallow and maximize movement; those of the pelvic girdle are deeper and allow less movement.</a:t>
            </a:r>
          </a:p>
          <a:p>
            <a:r>
              <a:rPr lang="en-US"/>
              <a:t>The structure of the pectoral girdle offers more movement than strength; the pelvic girdle, more strength than movement.</a:t>
            </a: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Principles of Human Anatomy and Physiology, 11e</a:t>
            </a:r>
          </a:p>
        </p:txBody>
      </p:sp>
      <p:sp>
        <p:nvSpPr>
          <p:cNvPr id="5" name="Slide Number Placeholder 4"/>
          <p:cNvSpPr>
            <a:spLocks noGrp="1"/>
          </p:cNvSpPr>
          <p:nvPr>
            <p:ph type="sldNum" sz="quarter" idx="11"/>
          </p:nvPr>
        </p:nvSpPr>
        <p:spPr/>
        <p:txBody>
          <a:bodyPr/>
          <a:lstStyle/>
          <a:p>
            <a:fld id="{F1C91442-D1B6-4388-8AF0-91964182D2EA}" type="slidenum">
              <a:rPr lang="en-US"/>
              <a:pPr/>
              <a:t>35</a:t>
            </a:fld>
            <a:endParaRPr lang="en-US"/>
          </a:p>
        </p:txBody>
      </p:sp>
      <p:sp>
        <p:nvSpPr>
          <p:cNvPr id="367618" name="Rectangle 2"/>
          <p:cNvSpPr>
            <a:spLocks noGrp="1" noChangeArrowheads="1"/>
          </p:cNvSpPr>
          <p:nvPr>
            <p:ph type="title"/>
          </p:nvPr>
        </p:nvSpPr>
        <p:spPr/>
        <p:txBody>
          <a:bodyPr/>
          <a:lstStyle/>
          <a:p>
            <a:r>
              <a:rPr lang="en-US"/>
              <a:t>LOWER LIMB (EXTREMITY)</a:t>
            </a:r>
          </a:p>
        </p:txBody>
      </p:sp>
      <p:sp>
        <p:nvSpPr>
          <p:cNvPr id="367619" name="Rectangle 3"/>
          <p:cNvSpPr>
            <a:spLocks noGrp="1" noChangeArrowheads="1"/>
          </p:cNvSpPr>
          <p:nvPr>
            <p:ph type="body" idx="1"/>
          </p:nvPr>
        </p:nvSpPr>
        <p:spPr/>
        <p:txBody>
          <a:bodyPr/>
          <a:lstStyle/>
          <a:p>
            <a:r>
              <a:rPr lang="en-US"/>
              <a:t>Each lower extremity is composed of 30 bones, including the </a:t>
            </a:r>
            <a:r>
              <a:rPr lang="en-US" i="1"/>
              <a:t>femur</a:t>
            </a:r>
            <a:r>
              <a:rPr lang="en-US"/>
              <a:t>, </a:t>
            </a:r>
            <a:r>
              <a:rPr lang="en-US" i="1"/>
              <a:t>tibia</a:t>
            </a:r>
            <a:r>
              <a:rPr lang="en-US"/>
              <a:t>, </a:t>
            </a:r>
            <a:r>
              <a:rPr lang="en-US" i="1"/>
              <a:t>fibula</a:t>
            </a:r>
            <a:r>
              <a:rPr lang="en-US"/>
              <a:t>, </a:t>
            </a:r>
            <a:r>
              <a:rPr lang="en-US" i="1"/>
              <a:t>tarsals</a:t>
            </a:r>
            <a:r>
              <a:rPr lang="en-US"/>
              <a:t>, </a:t>
            </a:r>
            <a:r>
              <a:rPr lang="en-US" i="1"/>
              <a:t>metatarsals</a:t>
            </a:r>
            <a:r>
              <a:rPr lang="en-US"/>
              <a:t>, and </a:t>
            </a:r>
            <a:r>
              <a:rPr lang="en-US" i="1"/>
              <a:t>phalanges</a:t>
            </a:r>
            <a:r>
              <a:rPr lang="en-US"/>
              <a:t> (Figure 8.12).</a:t>
            </a: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Principles of Human Anatomy and Physiology, 11e</a:t>
            </a:r>
          </a:p>
        </p:txBody>
      </p:sp>
      <p:sp>
        <p:nvSpPr>
          <p:cNvPr id="6" name="Slide Number Placeholder 5"/>
          <p:cNvSpPr>
            <a:spLocks noGrp="1"/>
          </p:cNvSpPr>
          <p:nvPr>
            <p:ph type="sldNum" sz="quarter" idx="11"/>
          </p:nvPr>
        </p:nvSpPr>
        <p:spPr/>
        <p:txBody>
          <a:bodyPr/>
          <a:lstStyle/>
          <a:p>
            <a:fld id="{6F91B355-A67C-4A47-AB49-496DB0AE0D74}" type="slidenum">
              <a:rPr lang="en-US"/>
              <a:pPr/>
              <a:t>36</a:t>
            </a:fld>
            <a:endParaRPr lang="en-US"/>
          </a:p>
        </p:txBody>
      </p:sp>
      <p:sp>
        <p:nvSpPr>
          <p:cNvPr id="414722" name="Rectangle 2"/>
          <p:cNvSpPr>
            <a:spLocks noGrp="1" noChangeArrowheads="1"/>
          </p:cNvSpPr>
          <p:nvPr>
            <p:ph type="title"/>
          </p:nvPr>
        </p:nvSpPr>
        <p:spPr>
          <a:xfrm>
            <a:off x="3657600" y="0"/>
            <a:ext cx="4800600" cy="1066800"/>
          </a:xfrm>
        </p:spPr>
        <p:txBody>
          <a:bodyPr/>
          <a:lstStyle/>
          <a:p>
            <a:r>
              <a:rPr lang="en-US">
                <a:solidFill>
                  <a:schemeClr val="tx1"/>
                </a:solidFill>
              </a:rPr>
              <a:t>Lower Extremity</a:t>
            </a:r>
            <a:endParaRPr lang="en-US" sz="2400" b="1">
              <a:solidFill>
                <a:schemeClr val="tx1"/>
              </a:solidFill>
            </a:endParaRPr>
          </a:p>
        </p:txBody>
      </p:sp>
      <p:sp>
        <p:nvSpPr>
          <p:cNvPr id="414723" name="Rectangle 3"/>
          <p:cNvSpPr>
            <a:spLocks noGrp="1" noChangeArrowheads="1"/>
          </p:cNvSpPr>
          <p:nvPr>
            <p:ph type="body" sz="half" idx="2"/>
          </p:nvPr>
        </p:nvSpPr>
        <p:spPr>
          <a:xfrm>
            <a:off x="3657600" y="1066800"/>
            <a:ext cx="5105400" cy="5105400"/>
          </a:xfrm>
        </p:spPr>
        <p:txBody>
          <a:bodyPr/>
          <a:lstStyle/>
          <a:p>
            <a:r>
              <a:rPr lang="en-US"/>
              <a:t>Each lower limb = 30 bones</a:t>
            </a:r>
          </a:p>
          <a:p>
            <a:pPr lvl="1"/>
            <a:r>
              <a:rPr lang="en-US"/>
              <a:t>femur and patella within the thigh</a:t>
            </a:r>
          </a:p>
          <a:p>
            <a:pPr lvl="1"/>
            <a:r>
              <a:rPr lang="en-US"/>
              <a:t>tibia &amp; fibula within the leg</a:t>
            </a:r>
          </a:p>
          <a:p>
            <a:pPr lvl="1"/>
            <a:r>
              <a:rPr lang="en-US"/>
              <a:t>tarsal bones in the foot</a:t>
            </a:r>
          </a:p>
          <a:p>
            <a:pPr lvl="1"/>
            <a:r>
              <a:rPr lang="en-US"/>
              <a:t>metatarsals within the forefoot</a:t>
            </a:r>
          </a:p>
          <a:p>
            <a:pPr lvl="1"/>
            <a:r>
              <a:rPr lang="en-US"/>
              <a:t>phalanges in the toes</a:t>
            </a:r>
          </a:p>
          <a:p>
            <a:r>
              <a:rPr lang="en-US"/>
              <a:t>Joints </a:t>
            </a:r>
          </a:p>
          <a:p>
            <a:pPr lvl="1"/>
            <a:r>
              <a:rPr lang="en-US"/>
              <a:t>hip, knee, ankle </a:t>
            </a:r>
          </a:p>
          <a:p>
            <a:pPr lvl="1"/>
            <a:r>
              <a:rPr lang="en-US"/>
              <a:t>proximal &amp; distal tibiofibular</a:t>
            </a:r>
          </a:p>
          <a:p>
            <a:pPr lvl="1"/>
            <a:r>
              <a:rPr lang="en-US"/>
              <a:t>metatarsophalangeal</a:t>
            </a:r>
          </a:p>
        </p:txBody>
      </p:sp>
      <p:pic>
        <p:nvPicPr>
          <p:cNvPr id="414724" name="Picture 4" descr="w0209-nc"/>
          <p:cNvPicPr>
            <a:picLocks noChangeAspect="1" noChangeArrowheads="1"/>
          </p:cNvPicPr>
          <p:nvPr/>
        </p:nvPicPr>
        <p:blipFill>
          <a:blip r:embed="rId2" cstate="print"/>
          <a:srcRect/>
          <a:stretch>
            <a:fillRect/>
          </a:stretch>
        </p:blipFill>
        <p:spPr bwMode="auto">
          <a:xfrm>
            <a:off x="493713" y="0"/>
            <a:ext cx="2097087" cy="6303963"/>
          </a:xfrm>
          <a:prstGeom prst="rect">
            <a:avLst/>
          </a:prstGeom>
          <a:noFill/>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Principles of Human Anatomy and Physiology, 11e</a:t>
            </a:r>
          </a:p>
        </p:txBody>
      </p:sp>
      <p:sp>
        <p:nvSpPr>
          <p:cNvPr id="5" name="Slide Number Placeholder 4"/>
          <p:cNvSpPr>
            <a:spLocks noGrp="1"/>
          </p:cNvSpPr>
          <p:nvPr>
            <p:ph type="sldNum" sz="quarter" idx="11"/>
          </p:nvPr>
        </p:nvSpPr>
        <p:spPr/>
        <p:txBody>
          <a:bodyPr/>
          <a:lstStyle/>
          <a:p>
            <a:fld id="{F5B1A430-D546-40E2-92D1-22F90AF3F852}" type="slidenum">
              <a:rPr lang="en-US"/>
              <a:pPr/>
              <a:t>37</a:t>
            </a:fld>
            <a:endParaRPr lang="en-US"/>
          </a:p>
        </p:txBody>
      </p:sp>
      <p:sp>
        <p:nvSpPr>
          <p:cNvPr id="368642" name="Rectangle 2"/>
          <p:cNvSpPr>
            <a:spLocks noGrp="1" noChangeArrowheads="1"/>
          </p:cNvSpPr>
          <p:nvPr>
            <p:ph type="title"/>
          </p:nvPr>
        </p:nvSpPr>
        <p:spPr/>
        <p:txBody>
          <a:bodyPr/>
          <a:lstStyle/>
          <a:p>
            <a:r>
              <a:rPr lang="en-US"/>
              <a:t>Femur</a:t>
            </a:r>
          </a:p>
        </p:txBody>
      </p:sp>
      <p:sp>
        <p:nvSpPr>
          <p:cNvPr id="368643" name="Rectangle 3"/>
          <p:cNvSpPr>
            <a:spLocks noGrp="1" noChangeArrowheads="1"/>
          </p:cNvSpPr>
          <p:nvPr>
            <p:ph type="body" idx="1"/>
          </p:nvPr>
        </p:nvSpPr>
        <p:spPr>
          <a:xfrm>
            <a:off x="838200" y="1219200"/>
            <a:ext cx="7467600" cy="5029200"/>
          </a:xfrm>
        </p:spPr>
        <p:txBody>
          <a:bodyPr/>
          <a:lstStyle/>
          <a:p>
            <a:r>
              <a:rPr lang="en-US"/>
              <a:t>The </a:t>
            </a:r>
            <a:r>
              <a:rPr lang="en-US" i="1"/>
              <a:t>femur</a:t>
            </a:r>
            <a:r>
              <a:rPr lang="en-US"/>
              <a:t> or thighbone is the largest, heaviest, and strongest bone of the body (Figure 8.13a, b).</a:t>
            </a:r>
          </a:p>
          <a:p>
            <a:r>
              <a:rPr lang="en-US"/>
              <a:t>It articulates with the hip bone and the tibia.</a:t>
            </a:r>
          </a:p>
          <a:p>
            <a:pPr lvl="1"/>
            <a:r>
              <a:rPr lang="en-US"/>
              <a:t>head articulates with acetabulum (attached by ligament of head of femur)</a:t>
            </a:r>
          </a:p>
          <a:p>
            <a:pPr lvl="1"/>
            <a:r>
              <a:rPr lang="en-US"/>
              <a:t>medial &amp; lateral condyles articulate with tibia</a:t>
            </a:r>
          </a:p>
          <a:p>
            <a:r>
              <a:rPr lang="en-US"/>
              <a:t>neck is common fracture site </a:t>
            </a:r>
          </a:p>
          <a:p>
            <a:r>
              <a:rPr lang="en-US"/>
              <a:t>greater &amp; lesser trochanters, linea aspera, &amp; gluteal tuberosity-- muscle attachments</a:t>
            </a:r>
          </a:p>
          <a:p>
            <a:r>
              <a:rPr lang="en-US"/>
              <a:t>patellar surface is visible anteriorly between condyles</a:t>
            </a:r>
          </a:p>
          <a:p>
            <a:endParaRPr lang="en-US"/>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Principles of Human Anatomy and Physiology, 11e</a:t>
            </a:r>
          </a:p>
        </p:txBody>
      </p:sp>
      <p:sp>
        <p:nvSpPr>
          <p:cNvPr id="6" name="Slide Number Placeholder 5"/>
          <p:cNvSpPr>
            <a:spLocks noGrp="1"/>
          </p:cNvSpPr>
          <p:nvPr>
            <p:ph type="sldNum" sz="quarter" idx="11"/>
          </p:nvPr>
        </p:nvSpPr>
        <p:spPr/>
        <p:txBody>
          <a:bodyPr/>
          <a:lstStyle/>
          <a:p>
            <a:fld id="{7FFA4565-4A35-467B-A590-930253DD9837}" type="slidenum">
              <a:rPr lang="en-US"/>
              <a:pPr/>
              <a:t>38</a:t>
            </a:fld>
            <a:endParaRPr lang="en-US"/>
          </a:p>
        </p:txBody>
      </p:sp>
      <p:pic>
        <p:nvPicPr>
          <p:cNvPr id="410626" name="Picture 2" descr="w0210-nc"/>
          <p:cNvPicPr>
            <a:picLocks noChangeAspect="1" noChangeArrowheads="1"/>
          </p:cNvPicPr>
          <p:nvPr/>
        </p:nvPicPr>
        <p:blipFill>
          <a:blip r:embed="rId2" cstate="print"/>
          <a:srcRect r="2536"/>
          <a:stretch>
            <a:fillRect/>
          </a:stretch>
        </p:blipFill>
        <p:spPr bwMode="auto">
          <a:xfrm>
            <a:off x="0" y="0"/>
            <a:ext cx="6781800" cy="5546725"/>
          </a:xfrm>
          <a:prstGeom prst="rect">
            <a:avLst/>
          </a:prstGeom>
          <a:noFill/>
        </p:spPr>
      </p:pic>
      <p:sp>
        <p:nvSpPr>
          <p:cNvPr id="410627" name="Rectangle 3"/>
          <p:cNvSpPr>
            <a:spLocks noGrp="1" noChangeArrowheads="1"/>
          </p:cNvSpPr>
          <p:nvPr>
            <p:ph type="title"/>
          </p:nvPr>
        </p:nvSpPr>
        <p:spPr>
          <a:xfrm>
            <a:off x="6858000" y="457200"/>
            <a:ext cx="2133600" cy="1028700"/>
          </a:xfrm>
        </p:spPr>
        <p:txBody>
          <a:bodyPr/>
          <a:lstStyle/>
          <a:p>
            <a:r>
              <a:rPr lang="en-US"/>
              <a:t>Femur</a:t>
            </a:r>
          </a:p>
        </p:txBody>
      </p:sp>
      <p:pic>
        <p:nvPicPr>
          <p:cNvPr id="410629" name="Picture 5" descr="w0211-nc"/>
          <p:cNvPicPr>
            <a:picLocks noChangeAspect="1" noChangeArrowheads="1"/>
          </p:cNvPicPr>
          <p:nvPr/>
        </p:nvPicPr>
        <p:blipFill>
          <a:blip r:embed="rId3" cstate="print"/>
          <a:srcRect l="40131"/>
          <a:stretch>
            <a:fillRect/>
          </a:stretch>
        </p:blipFill>
        <p:spPr bwMode="auto">
          <a:xfrm>
            <a:off x="6781800" y="1524000"/>
            <a:ext cx="2362200" cy="2195513"/>
          </a:xfrm>
          <a:prstGeom prst="rect">
            <a:avLst/>
          </a:prstGeom>
          <a:noFill/>
        </p:spPr>
      </p:pic>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Principles of Human Anatomy and Physiology, 11e</a:t>
            </a:r>
          </a:p>
        </p:txBody>
      </p:sp>
      <p:sp>
        <p:nvSpPr>
          <p:cNvPr id="5" name="Slide Number Placeholder 4"/>
          <p:cNvSpPr>
            <a:spLocks noGrp="1"/>
          </p:cNvSpPr>
          <p:nvPr>
            <p:ph type="sldNum" sz="quarter" idx="11"/>
          </p:nvPr>
        </p:nvSpPr>
        <p:spPr/>
        <p:txBody>
          <a:bodyPr/>
          <a:lstStyle/>
          <a:p>
            <a:fld id="{D2D3BAB9-DFF8-4D76-AFE5-9ACB554F7971}" type="slidenum">
              <a:rPr lang="en-US"/>
              <a:pPr/>
              <a:t>39</a:t>
            </a:fld>
            <a:endParaRPr lang="en-US"/>
          </a:p>
        </p:txBody>
      </p:sp>
      <p:sp>
        <p:nvSpPr>
          <p:cNvPr id="415746" name="Rectangle 2"/>
          <p:cNvSpPr>
            <a:spLocks noGrp="1" noChangeArrowheads="1"/>
          </p:cNvSpPr>
          <p:nvPr>
            <p:ph type="title"/>
          </p:nvPr>
        </p:nvSpPr>
        <p:spPr/>
        <p:txBody>
          <a:bodyPr/>
          <a:lstStyle/>
          <a:p>
            <a:r>
              <a:rPr lang="en-US"/>
              <a:t>Patella</a:t>
            </a:r>
          </a:p>
        </p:txBody>
      </p:sp>
      <p:sp>
        <p:nvSpPr>
          <p:cNvPr id="415747" name="Rectangle 3"/>
          <p:cNvSpPr>
            <a:spLocks noGrp="1" noChangeArrowheads="1"/>
          </p:cNvSpPr>
          <p:nvPr>
            <p:ph type="body" idx="1"/>
          </p:nvPr>
        </p:nvSpPr>
        <p:spPr/>
        <p:txBody>
          <a:bodyPr/>
          <a:lstStyle/>
          <a:p>
            <a:r>
              <a:rPr lang="en-US"/>
              <a:t>The </a:t>
            </a:r>
            <a:r>
              <a:rPr lang="en-US" i="1"/>
              <a:t>patella</a:t>
            </a:r>
            <a:r>
              <a:rPr lang="en-US"/>
              <a:t> or kneecap is a sesamoid bone located anterior to the knee joint (Figure 8.14).</a:t>
            </a:r>
          </a:p>
          <a:p>
            <a:r>
              <a:rPr lang="en-US"/>
              <a:t>It functions to increase the leverage of the tendon of the quadriceps femoris muscle, to maintain the position of the tendon when the knee is bent, and to protect the knee joint.</a:t>
            </a:r>
          </a:p>
          <a:p>
            <a:r>
              <a:rPr lang="en-US" i="1"/>
              <a:t>Patellofemoral stress syndrome</a:t>
            </a:r>
            <a:r>
              <a:rPr lang="en-US"/>
              <a:t> is a common knee problem in runners. </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Principles of Human Anatomy and Physiology, 11e</a:t>
            </a:r>
          </a:p>
        </p:txBody>
      </p:sp>
      <p:sp>
        <p:nvSpPr>
          <p:cNvPr id="5" name="Slide Number Placeholder 4"/>
          <p:cNvSpPr>
            <a:spLocks noGrp="1"/>
          </p:cNvSpPr>
          <p:nvPr>
            <p:ph type="sldNum" sz="quarter" idx="11"/>
          </p:nvPr>
        </p:nvSpPr>
        <p:spPr/>
        <p:txBody>
          <a:bodyPr/>
          <a:lstStyle/>
          <a:p>
            <a:fld id="{0D57BF43-605A-4A37-BDA5-900AA2DBB0ED}" type="slidenum">
              <a:rPr lang="en-US"/>
              <a:pPr/>
              <a:t>4</a:t>
            </a:fld>
            <a:endParaRPr lang="en-US"/>
          </a:p>
        </p:txBody>
      </p:sp>
      <p:sp>
        <p:nvSpPr>
          <p:cNvPr id="378882" name="Rectangle 2"/>
          <p:cNvSpPr>
            <a:spLocks noGrp="1" noChangeArrowheads="1"/>
          </p:cNvSpPr>
          <p:nvPr>
            <p:ph type="title"/>
          </p:nvPr>
        </p:nvSpPr>
        <p:spPr/>
        <p:txBody>
          <a:bodyPr/>
          <a:lstStyle/>
          <a:p>
            <a:r>
              <a:rPr lang="en-US">
                <a:solidFill>
                  <a:schemeClr val="tx1"/>
                </a:solidFill>
              </a:rPr>
              <a:t>Pectoral (Shoulder) Girdle</a:t>
            </a:r>
            <a:endParaRPr lang="en-US" b="1">
              <a:solidFill>
                <a:schemeClr val="tx1"/>
              </a:solidFill>
            </a:endParaRPr>
          </a:p>
        </p:txBody>
      </p:sp>
      <p:sp>
        <p:nvSpPr>
          <p:cNvPr id="378883" name="Rectangle 3"/>
          <p:cNvSpPr>
            <a:spLocks noGrp="1" noChangeArrowheads="1"/>
          </p:cNvSpPr>
          <p:nvPr>
            <p:ph type="body" idx="1"/>
          </p:nvPr>
        </p:nvSpPr>
        <p:spPr>
          <a:xfrm>
            <a:off x="609600" y="1447800"/>
            <a:ext cx="8153400" cy="4648200"/>
          </a:xfrm>
        </p:spPr>
        <p:txBody>
          <a:bodyPr/>
          <a:lstStyle/>
          <a:p>
            <a:pPr>
              <a:buFontTx/>
              <a:buNone/>
            </a:pPr>
            <a:r>
              <a:rPr lang="en-US"/>
              <a:t>The </a:t>
            </a:r>
            <a:r>
              <a:rPr lang="en-US" i="1"/>
              <a:t>pectoral </a:t>
            </a:r>
            <a:r>
              <a:rPr lang="en-US"/>
              <a:t>or </a:t>
            </a:r>
            <a:r>
              <a:rPr lang="en-US" i="1"/>
              <a:t>shoulder girdle</a:t>
            </a:r>
            <a:r>
              <a:rPr lang="en-US"/>
              <a:t> attaches the bones of the upper limbs to the axial skeleton (Figure 8.1).</a:t>
            </a:r>
          </a:p>
          <a:p>
            <a:r>
              <a:rPr lang="en-US"/>
              <a:t>Consists of scapula and clavicle </a:t>
            </a:r>
          </a:p>
          <a:p>
            <a:r>
              <a:rPr lang="en-US"/>
              <a:t>Clavicle articulates with sternum (sternoclavicular joint)</a:t>
            </a:r>
            <a:endParaRPr lang="en-US">
              <a:solidFill>
                <a:srgbClr val="FF0000"/>
              </a:solidFill>
            </a:endParaRPr>
          </a:p>
          <a:p>
            <a:r>
              <a:rPr lang="en-US"/>
              <a:t>Clavicle articulates with scapula (acromioclavicular joint)</a:t>
            </a:r>
          </a:p>
          <a:p>
            <a:r>
              <a:rPr lang="en-US"/>
              <a:t>Scapula held in place by muscle only</a:t>
            </a:r>
          </a:p>
          <a:p>
            <a:r>
              <a:rPr lang="en-US"/>
              <a:t>Upper limb attached to pectoral girdle at shoulder (glenohumeral joint)</a:t>
            </a: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Principles of Human Anatomy and Physiology, 11e</a:t>
            </a:r>
          </a:p>
        </p:txBody>
      </p:sp>
      <p:sp>
        <p:nvSpPr>
          <p:cNvPr id="6" name="Slide Number Placeholder 5"/>
          <p:cNvSpPr>
            <a:spLocks noGrp="1"/>
          </p:cNvSpPr>
          <p:nvPr>
            <p:ph type="sldNum" sz="quarter" idx="11"/>
          </p:nvPr>
        </p:nvSpPr>
        <p:spPr/>
        <p:txBody>
          <a:bodyPr/>
          <a:lstStyle/>
          <a:p>
            <a:fld id="{BA9937D1-289A-4DA8-924C-48513C263F9C}" type="slidenum">
              <a:rPr lang="en-US"/>
              <a:pPr/>
              <a:t>40</a:t>
            </a:fld>
            <a:endParaRPr lang="en-US"/>
          </a:p>
        </p:txBody>
      </p:sp>
      <p:sp>
        <p:nvSpPr>
          <p:cNvPr id="411650" name="Rectangle 2"/>
          <p:cNvSpPr>
            <a:spLocks noGrp="1" noChangeArrowheads="1"/>
          </p:cNvSpPr>
          <p:nvPr>
            <p:ph type="title"/>
          </p:nvPr>
        </p:nvSpPr>
        <p:spPr>
          <a:xfrm>
            <a:off x="2667000" y="228600"/>
            <a:ext cx="3124200" cy="1143000"/>
          </a:xfrm>
        </p:spPr>
        <p:txBody>
          <a:bodyPr/>
          <a:lstStyle/>
          <a:p>
            <a:r>
              <a:rPr lang="en-US"/>
              <a:t>Patella</a:t>
            </a:r>
          </a:p>
        </p:txBody>
      </p:sp>
      <p:pic>
        <p:nvPicPr>
          <p:cNvPr id="411651" name="Picture 3" descr="w0212-nc"/>
          <p:cNvPicPr>
            <a:picLocks noChangeAspect="1" noChangeArrowheads="1"/>
          </p:cNvPicPr>
          <p:nvPr/>
        </p:nvPicPr>
        <p:blipFill>
          <a:blip r:embed="rId2" cstate="print"/>
          <a:srcRect r="-1888"/>
          <a:stretch>
            <a:fillRect/>
          </a:stretch>
        </p:blipFill>
        <p:spPr bwMode="auto">
          <a:xfrm>
            <a:off x="152400" y="1295400"/>
            <a:ext cx="8839200" cy="2570163"/>
          </a:xfrm>
          <a:prstGeom prst="rect">
            <a:avLst/>
          </a:prstGeom>
          <a:noFill/>
        </p:spPr>
      </p:pic>
      <p:sp>
        <p:nvSpPr>
          <p:cNvPr id="411652" name="Rectangle 4"/>
          <p:cNvSpPr>
            <a:spLocks noGrp="1" noChangeArrowheads="1"/>
          </p:cNvSpPr>
          <p:nvPr>
            <p:ph type="body" sz="half" idx="1"/>
          </p:nvPr>
        </p:nvSpPr>
        <p:spPr>
          <a:xfrm>
            <a:off x="533400" y="3810000"/>
            <a:ext cx="8001000" cy="2362200"/>
          </a:xfrm>
        </p:spPr>
        <p:txBody>
          <a:bodyPr/>
          <a:lstStyle/>
          <a:p>
            <a:endParaRPr lang="en-US"/>
          </a:p>
          <a:p>
            <a:r>
              <a:rPr lang="en-US"/>
              <a:t>triangular sesamoid bone </a:t>
            </a:r>
          </a:p>
          <a:p>
            <a:r>
              <a:rPr lang="en-US"/>
              <a:t>increases leverage of quadriceps femoris tendon</a:t>
            </a: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Principles of Human Anatomy and Physiology, 11e</a:t>
            </a:r>
          </a:p>
        </p:txBody>
      </p:sp>
      <p:sp>
        <p:nvSpPr>
          <p:cNvPr id="5" name="Slide Number Placeholder 4"/>
          <p:cNvSpPr>
            <a:spLocks noGrp="1"/>
          </p:cNvSpPr>
          <p:nvPr>
            <p:ph type="sldNum" sz="quarter" idx="11"/>
          </p:nvPr>
        </p:nvSpPr>
        <p:spPr/>
        <p:txBody>
          <a:bodyPr/>
          <a:lstStyle/>
          <a:p>
            <a:fld id="{181B2CCC-9158-4631-B8E0-6D62948135FF}" type="slidenum">
              <a:rPr lang="en-US"/>
              <a:pPr/>
              <a:t>41</a:t>
            </a:fld>
            <a:endParaRPr lang="en-US"/>
          </a:p>
        </p:txBody>
      </p:sp>
      <p:sp>
        <p:nvSpPr>
          <p:cNvPr id="416770" name="Rectangle 2"/>
          <p:cNvSpPr>
            <a:spLocks noGrp="1" noChangeArrowheads="1"/>
          </p:cNvSpPr>
          <p:nvPr>
            <p:ph type="title"/>
          </p:nvPr>
        </p:nvSpPr>
        <p:spPr/>
        <p:txBody>
          <a:bodyPr/>
          <a:lstStyle/>
          <a:p>
            <a:r>
              <a:rPr lang="en-US"/>
              <a:t>Tibia and Fibula</a:t>
            </a:r>
          </a:p>
        </p:txBody>
      </p:sp>
      <p:sp>
        <p:nvSpPr>
          <p:cNvPr id="416771" name="Rectangle 3"/>
          <p:cNvSpPr>
            <a:spLocks noGrp="1" noChangeArrowheads="1"/>
          </p:cNvSpPr>
          <p:nvPr>
            <p:ph type="body" idx="1"/>
          </p:nvPr>
        </p:nvSpPr>
        <p:spPr/>
        <p:txBody>
          <a:bodyPr/>
          <a:lstStyle/>
          <a:p>
            <a:r>
              <a:rPr lang="en-US"/>
              <a:t>The </a:t>
            </a:r>
            <a:r>
              <a:rPr lang="en-US" i="1"/>
              <a:t>tibia </a:t>
            </a:r>
            <a:r>
              <a:rPr lang="en-US"/>
              <a:t>or shinbone is the larger, medial, weight-bearing bone of the leg (Figure 8.15).</a:t>
            </a:r>
          </a:p>
          <a:p>
            <a:r>
              <a:rPr lang="en-US"/>
              <a:t>The </a:t>
            </a:r>
            <a:r>
              <a:rPr lang="en-US" i="1"/>
              <a:t>fibula</a:t>
            </a:r>
            <a:r>
              <a:rPr lang="en-US"/>
              <a:t> is parallel and lateral to the tibia (Figure 8.15).</a:t>
            </a: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a:t>Principles of Human Anatomy and Physiology, 11e</a:t>
            </a:r>
          </a:p>
        </p:txBody>
      </p:sp>
      <p:sp>
        <p:nvSpPr>
          <p:cNvPr id="7" name="Slide Number Placeholder 5"/>
          <p:cNvSpPr>
            <a:spLocks noGrp="1"/>
          </p:cNvSpPr>
          <p:nvPr>
            <p:ph type="sldNum" sz="quarter" idx="11"/>
          </p:nvPr>
        </p:nvSpPr>
        <p:spPr/>
        <p:txBody>
          <a:bodyPr/>
          <a:lstStyle/>
          <a:p>
            <a:fld id="{0010A0BD-FA71-4522-82B9-AD7327FAE41A}" type="slidenum">
              <a:rPr lang="en-US"/>
              <a:pPr/>
              <a:t>42</a:t>
            </a:fld>
            <a:endParaRPr lang="en-US"/>
          </a:p>
        </p:txBody>
      </p:sp>
      <p:sp>
        <p:nvSpPr>
          <p:cNvPr id="412674" name="Rectangle 2"/>
          <p:cNvSpPr>
            <a:spLocks noGrp="1" noChangeArrowheads="1"/>
          </p:cNvSpPr>
          <p:nvPr>
            <p:ph type="title"/>
          </p:nvPr>
        </p:nvSpPr>
        <p:spPr>
          <a:xfrm>
            <a:off x="0" y="0"/>
            <a:ext cx="3810000" cy="1143000"/>
          </a:xfrm>
        </p:spPr>
        <p:txBody>
          <a:bodyPr/>
          <a:lstStyle/>
          <a:p>
            <a:r>
              <a:rPr lang="en-US" sz="2400"/>
              <a:t>Tibia and Fibula</a:t>
            </a:r>
          </a:p>
        </p:txBody>
      </p:sp>
      <p:sp>
        <p:nvSpPr>
          <p:cNvPr id="412675" name="Rectangle 3"/>
          <p:cNvSpPr>
            <a:spLocks noGrp="1" noChangeArrowheads="1"/>
          </p:cNvSpPr>
          <p:nvPr>
            <p:ph type="body" sz="half" idx="2"/>
          </p:nvPr>
        </p:nvSpPr>
        <p:spPr>
          <a:xfrm>
            <a:off x="5029200" y="533400"/>
            <a:ext cx="3581400" cy="5943600"/>
          </a:xfrm>
        </p:spPr>
        <p:txBody>
          <a:bodyPr/>
          <a:lstStyle/>
          <a:p>
            <a:pPr>
              <a:buFontTx/>
              <a:buNone/>
            </a:pPr>
            <a:r>
              <a:rPr lang="en-US"/>
              <a:t>Tibia</a:t>
            </a:r>
          </a:p>
          <a:p>
            <a:r>
              <a:rPr lang="en-US"/>
              <a:t>medial &amp; larger bone of leg</a:t>
            </a:r>
          </a:p>
          <a:p>
            <a:r>
              <a:rPr lang="en-US"/>
              <a:t>weight-bearing bone</a:t>
            </a:r>
          </a:p>
          <a:p>
            <a:r>
              <a:rPr lang="en-US"/>
              <a:t>lateral &amp; medial condyles</a:t>
            </a:r>
          </a:p>
          <a:p>
            <a:r>
              <a:rPr lang="en-US"/>
              <a:t>tibial tuberosity for patellar lig.</a:t>
            </a:r>
          </a:p>
          <a:p>
            <a:r>
              <a:rPr lang="en-US"/>
              <a:t>proximal tibiofibular joint</a:t>
            </a:r>
          </a:p>
          <a:p>
            <a:r>
              <a:rPr lang="en-US"/>
              <a:t>medial malleolus at ankle</a:t>
            </a:r>
          </a:p>
        </p:txBody>
      </p:sp>
      <p:pic>
        <p:nvPicPr>
          <p:cNvPr id="412676" name="Picture 4" descr="w0213-nc"/>
          <p:cNvPicPr>
            <a:picLocks noChangeAspect="1" noChangeArrowheads="1"/>
          </p:cNvPicPr>
          <p:nvPr/>
        </p:nvPicPr>
        <p:blipFill>
          <a:blip r:embed="rId2" cstate="print"/>
          <a:srcRect r="44495"/>
          <a:stretch>
            <a:fillRect/>
          </a:stretch>
        </p:blipFill>
        <p:spPr bwMode="auto">
          <a:xfrm>
            <a:off x="76200" y="762000"/>
            <a:ext cx="4764088" cy="6019800"/>
          </a:xfrm>
          <a:prstGeom prst="rect">
            <a:avLst/>
          </a:prstGeom>
          <a:noFill/>
        </p:spPr>
      </p:pic>
      <p:pic>
        <p:nvPicPr>
          <p:cNvPr id="412677" name="Picture 5" descr="w0214-nc"/>
          <p:cNvPicPr>
            <a:picLocks noChangeAspect="1" noChangeArrowheads="1"/>
          </p:cNvPicPr>
          <p:nvPr/>
        </p:nvPicPr>
        <p:blipFill>
          <a:blip r:embed="rId3" cstate="print"/>
          <a:srcRect/>
          <a:stretch>
            <a:fillRect/>
          </a:stretch>
        </p:blipFill>
        <p:spPr bwMode="auto">
          <a:xfrm>
            <a:off x="0" y="3048000"/>
            <a:ext cx="3505200" cy="2085975"/>
          </a:xfrm>
          <a:prstGeom prst="rect">
            <a:avLst/>
          </a:prstGeom>
          <a:noFill/>
        </p:spPr>
      </p:pic>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r>
              <a:rPr lang="en-US"/>
              <a:t>Principles of Human Anatomy and Physiology, 11e</a:t>
            </a:r>
          </a:p>
        </p:txBody>
      </p:sp>
      <p:sp>
        <p:nvSpPr>
          <p:cNvPr id="8" name="Slide Number Placeholder 5"/>
          <p:cNvSpPr>
            <a:spLocks noGrp="1"/>
          </p:cNvSpPr>
          <p:nvPr>
            <p:ph type="sldNum" sz="quarter" idx="11"/>
          </p:nvPr>
        </p:nvSpPr>
        <p:spPr/>
        <p:txBody>
          <a:bodyPr/>
          <a:lstStyle/>
          <a:p>
            <a:fld id="{B12ECB01-7DC1-49F5-B775-0E7193F3F244}" type="slidenum">
              <a:rPr lang="en-US"/>
              <a:pPr/>
              <a:t>43</a:t>
            </a:fld>
            <a:endParaRPr lang="en-US"/>
          </a:p>
        </p:txBody>
      </p:sp>
      <p:sp>
        <p:nvSpPr>
          <p:cNvPr id="413698" name="Rectangle 2"/>
          <p:cNvSpPr>
            <a:spLocks noGrp="1" noChangeArrowheads="1"/>
          </p:cNvSpPr>
          <p:nvPr>
            <p:ph type="title"/>
          </p:nvPr>
        </p:nvSpPr>
        <p:spPr>
          <a:xfrm>
            <a:off x="0" y="0"/>
            <a:ext cx="8839200" cy="762000"/>
          </a:xfrm>
        </p:spPr>
        <p:txBody>
          <a:bodyPr/>
          <a:lstStyle/>
          <a:p>
            <a:r>
              <a:rPr lang="en-US"/>
              <a:t>Tibia and Fibula</a:t>
            </a:r>
          </a:p>
        </p:txBody>
      </p:sp>
      <p:sp>
        <p:nvSpPr>
          <p:cNvPr id="413699" name="Rectangle 3"/>
          <p:cNvSpPr>
            <a:spLocks noGrp="1" noChangeArrowheads="1"/>
          </p:cNvSpPr>
          <p:nvPr>
            <p:ph type="body" sz="half" idx="2"/>
          </p:nvPr>
        </p:nvSpPr>
        <p:spPr>
          <a:xfrm>
            <a:off x="381000" y="533400"/>
            <a:ext cx="3962400" cy="5257800"/>
          </a:xfrm>
        </p:spPr>
        <p:txBody>
          <a:bodyPr/>
          <a:lstStyle/>
          <a:p>
            <a:pPr>
              <a:buFontTx/>
              <a:buNone/>
            </a:pPr>
            <a:r>
              <a:rPr lang="en-US"/>
              <a:t>Fibula </a:t>
            </a:r>
          </a:p>
          <a:p>
            <a:r>
              <a:rPr lang="en-US"/>
              <a:t>not part of knee joint</a:t>
            </a:r>
          </a:p>
          <a:p>
            <a:r>
              <a:rPr lang="en-US"/>
              <a:t>muscle attachment only</a:t>
            </a:r>
          </a:p>
          <a:p>
            <a:r>
              <a:rPr lang="en-US"/>
              <a:t>lateral malleolus at ankle</a:t>
            </a:r>
          </a:p>
        </p:txBody>
      </p:sp>
      <p:pic>
        <p:nvPicPr>
          <p:cNvPr id="413700" name="Picture 4" descr="w0213-nc"/>
          <p:cNvPicPr>
            <a:picLocks noChangeAspect="1" noChangeArrowheads="1"/>
          </p:cNvPicPr>
          <p:nvPr/>
        </p:nvPicPr>
        <p:blipFill>
          <a:blip r:embed="rId2" cstate="print"/>
          <a:srcRect l="38159" r="13084" b="4362"/>
          <a:stretch>
            <a:fillRect/>
          </a:stretch>
        </p:blipFill>
        <p:spPr bwMode="auto">
          <a:xfrm>
            <a:off x="4572000" y="609600"/>
            <a:ext cx="4543425" cy="6248400"/>
          </a:xfrm>
          <a:prstGeom prst="rect">
            <a:avLst/>
          </a:prstGeom>
          <a:noFill/>
        </p:spPr>
      </p:pic>
      <p:pic>
        <p:nvPicPr>
          <p:cNvPr id="413701" name="Picture 5" descr="w0214-nc"/>
          <p:cNvPicPr>
            <a:picLocks noChangeAspect="1" noChangeArrowheads="1"/>
          </p:cNvPicPr>
          <p:nvPr/>
        </p:nvPicPr>
        <p:blipFill>
          <a:blip r:embed="rId3" cstate="print"/>
          <a:srcRect/>
          <a:stretch>
            <a:fillRect/>
          </a:stretch>
        </p:blipFill>
        <p:spPr bwMode="auto">
          <a:xfrm>
            <a:off x="76200" y="3429000"/>
            <a:ext cx="4724400" cy="2809875"/>
          </a:xfrm>
          <a:prstGeom prst="rect">
            <a:avLst/>
          </a:prstGeom>
          <a:noFill/>
        </p:spPr>
      </p:pic>
      <p:sp>
        <p:nvSpPr>
          <p:cNvPr id="413702" name="Text Box 6"/>
          <p:cNvSpPr txBox="1">
            <a:spLocks noChangeArrowheads="1"/>
          </p:cNvSpPr>
          <p:nvPr/>
        </p:nvSpPr>
        <p:spPr bwMode="auto">
          <a:xfrm>
            <a:off x="0" y="3168650"/>
            <a:ext cx="4572000" cy="519113"/>
          </a:xfrm>
          <a:prstGeom prst="rect">
            <a:avLst/>
          </a:prstGeom>
          <a:solidFill>
            <a:schemeClr val="bg1"/>
          </a:solidFill>
          <a:ln w="9525">
            <a:noFill/>
            <a:miter lim="800000"/>
            <a:headEnd/>
            <a:tailEnd/>
          </a:ln>
          <a:effectLst/>
        </p:spPr>
        <p:txBody>
          <a:bodyPr>
            <a:spAutoFit/>
          </a:bodyPr>
          <a:lstStyle/>
          <a:p>
            <a:pPr algn="ctr" eaLnBrk="0" hangingPunct="0">
              <a:spcBef>
                <a:spcPct val="50000"/>
              </a:spcBef>
            </a:pPr>
            <a:r>
              <a:rPr lang="en-US" sz="2800">
                <a:latin typeface="Times New Roman" pitchFamily="18" charset="0"/>
              </a:rPr>
              <a:t>lateral view of tibia</a:t>
            </a:r>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Principles of Human Anatomy and Physiology, 11e</a:t>
            </a:r>
          </a:p>
        </p:txBody>
      </p:sp>
      <p:sp>
        <p:nvSpPr>
          <p:cNvPr id="5" name="Slide Number Placeholder 4"/>
          <p:cNvSpPr>
            <a:spLocks noGrp="1"/>
          </p:cNvSpPr>
          <p:nvPr>
            <p:ph type="sldNum" sz="quarter" idx="11"/>
          </p:nvPr>
        </p:nvSpPr>
        <p:spPr/>
        <p:txBody>
          <a:bodyPr/>
          <a:lstStyle/>
          <a:p>
            <a:fld id="{7D4504A7-A8D4-4E7B-AB85-CC071E410A1A}" type="slidenum">
              <a:rPr lang="en-US"/>
              <a:pPr/>
              <a:t>44</a:t>
            </a:fld>
            <a:endParaRPr lang="en-US"/>
          </a:p>
        </p:txBody>
      </p:sp>
      <p:sp>
        <p:nvSpPr>
          <p:cNvPr id="371714" name="Rectangle 2"/>
          <p:cNvSpPr>
            <a:spLocks noGrp="1" noChangeArrowheads="1"/>
          </p:cNvSpPr>
          <p:nvPr>
            <p:ph type="title"/>
          </p:nvPr>
        </p:nvSpPr>
        <p:spPr/>
        <p:txBody>
          <a:bodyPr/>
          <a:lstStyle/>
          <a:p>
            <a:r>
              <a:rPr lang="en-US"/>
              <a:t>Tarsals, Metatarsals, and Phalanges</a:t>
            </a:r>
          </a:p>
        </p:txBody>
      </p:sp>
      <p:sp>
        <p:nvSpPr>
          <p:cNvPr id="371715" name="Rectangle 3"/>
          <p:cNvSpPr>
            <a:spLocks noGrp="1" noChangeArrowheads="1"/>
          </p:cNvSpPr>
          <p:nvPr>
            <p:ph type="body" idx="1"/>
          </p:nvPr>
        </p:nvSpPr>
        <p:spPr/>
        <p:txBody>
          <a:bodyPr/>
          <a:lstStyle/>
          <a:p>
            <a:r>
              <a:rPr lang="en-US"/>
              <a:t>Seven </a:t>
            </a:r>
            <a:r>
              <a:rPr lang="en-US" i="1"/>
              <a:t>tarsal</a:t>
            </a:r>
            <a:r>
              <a:rPr lang="en-US"/>
              <a:t> bones constitute the </a:t>
            </a:r>
            <a:r>
              <a:rPr lang="en-US" i="1"/>
              <a:t>ankle</a:t>
            </a:r>
            <a:r>
              <a:rPr lang="en-US"/>
              <a:t> and share the weight associated with walking (Figure 8.16).</a:t>
            </a:r>
          </a:p>
          <a:p>
            <a:r>
              <a:rPr lang="en-US"/>
              <a:t> Five </a:t>
            </a:r>
            <a:r>
              <a:rPr lang="en-US" i="1"/>
              <a:t>metatarsal </a:t>
            </a:r>
            <a:r>
              <a:rPr lang="en-US"/>
              <a:t>bones are contained in the </a:t>
            </a:r>
            <a:r>
              <a:rPr lang="en-US" i="1"/>
              <a:t>foot</a:t>
            </a:r>
            <a:r>
              <a:rPr lang="en-US"/>
              <a:t> (Figure 8.16).</a:t>
            </a:r>
          </a:p>
          <a:p>
            <a:r>
              <a:rPr lang="en-US"/>
              <a:t>Fractures of the metatarsals are common among dancers, especially ballet dancers.</a:t>
            </a:r>
          </a:p>
          <a:p>
            <a:r>
              <a:rPr lang="en-US"/>
              <a:t>The arrangement of </a:t>
            </a:r>
            <a:r>
              <a:rPr lang="en-US" i="1"/>
              <a:t>phalanges</a:t>
            </a:r>
            <a:r>
              <a:rPr lang="en-US"/>
              <a:t> in the </a:t>
            </a:r>
            <a:r>
              <a:rPr lang="en-US" i="1"/>
              <a:t>toes</a:t>
            </a:r>
            <a:r>
              <a:rPr lang="en-US"/>
              <a:t> is the same as that described for the fingers and thumb above - fourteen bones in each foot (Figure 8.16).</a:t>
            </a:r>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a:t>Principles of Human Anatomy and Physiology, 11e</a:t>
            </a:r>
          </a:p>
        </p:txBody>
      </p:sp>
      <p:sp>
        <p:nvSpPr>
          <p:cNvPr id="7" name="Slide Number Placeholder 5"/>
          <p:cNvSpPr>
            <a:spLocks noGrp="1"/>
          </p:cNvSpPr>
          <p:nvPr>
            <p:ph type="sldNum" sz="quarter" idx="11"/>
          </p:nvPr>
        </p:nvSpPr>
        <p:spPr/>
        <p:txBody>
          <a:bodyPr/>
          <a:lstStyle/>
          <a:p>
            <a:fld id="{3188E21E-9D05-4678-973A-DD953B558B0F}" type="slidenum">
              <a:rPr lang="en-US"/>
              <a:pPr/>
              <a:t>45</a:t>
            </a:fld>
            <a:endParaRPr lang="en-US"/>
          </a:p>
        </p:txBody>
      </p:sp>
      <p:pic>
        <p:nvPicPr>
          <p:cNvPr id="417794" name="Picture 2" descr="w0215-nc"/>
          <p:cNvPicPr>
            <a:picLocks noChangeAspect="1" noChangeArrowheads="1"/>
          </p:cNvPicPr>
          <p:nvPr/>
        </p:nvPicPr>
        <p:blipFill>
          <a:blip r:embed="rId2" cstate="print"/>
          <a:srcRect l="38937" b="18059"/>
          <a:stretch>
            <a:fillRect/>
          </a:stretch>
        </p:blipFill>
        <p:spPr bwMode="auto">
          <a:xfrm>
            <a:off x="3886200" y="0"/>
            <a:ext cx="5257800" cy="4343400"/>
          </a:xfrm>
          <a:prstGeom prst="rect">
            <a:avLst/>
          </a:prstGeom>
          <a:noFill/>
        </p:spPr>
      </p:pic>
      <p:sp>
        <p:nvSpPr>
          <p:cNvPr id="417795" name="Rectangle 3"/>
          <p:cNvSpPr>
            <a:spLocks noGrp="1" noChangeArrowheads="1"/>
          </p:cNvSpPr>
          <p:nvPr>
            <p:ph type="title"/>
          </p:nvPr>
        </p:nvSpPr>
        <p:spPr>
          <a:xfrm>
            <a:off x="304800" y="76200"/>
            <a:ext cx="2743200" cy="685800"/>
          </a:xfrm>
          <a:solidFill>
            <a:schemeClr val="bg1"/>
          </a:solidFill>
        </p:spPr>
        <p:txBody>
          <a:bodyPr/>
          <a:lstStyle/>
          <a:p>
            <a:r>
              <a:rPr lang="en-US"/>
              <a:t>Tarsus</a:t>
            </a:r>
          </a:p>
        </p:txBody>
      </p:sp>
      <p:sp>
        <p:nvSpPr>
          <p:cNvPr id="417796" name="Rectangle 4"/>
          <p:cNvSpPr>
            <a:spLocks noGrp="1" noChangeArrowheads="1"/>
          </p:cNvSpPr>
          <p:nvPr>
            <p:ph type="body" sz="half" idx="2"/>
          </p:nvPr>
        </p:nvSpPr>
        <p:spPr>
          <a:xfrm>
            <a:off x="152400" y="838200"/>
            <a:ext cx="3505200" cy="3962400"/>
          </a:xfrm>
        </p:spPr>
        <p:txBody>
          <a:bodyPr/>
          <a:lstStyle/>
          <a:p>
            <a:pPr>
              <a:lnSpc>
                <a:spcPct val="80000"/>
              </a:lnSpc>
            </a:pPr>
            <a:r>
              <a:rPr lang="en-US"/>
              <a:t>Proximal region of foot (contains 7 tarsal bones)</a:t>
            </a:r>
          </a:p>
          <a:p>
            <a:pPr>
              <a:lnSpc>
                <a:spcPct val="80000"/>
              </a:lnSpc>
            </a:pPr>
            <a:r>
              <a:rPr lang="en-US"/>
              <a:t>Talus = ankle bone (articulates with tibia &amp; fibula)</a:t>
            </a:r>
          </a:p>
          <a:p>
            <a:pPr>
              <a:lnSpc>
                <a:spcPct val="80000"/>
              </a:lnSpc>
            </a:pPr>
            <a:r>
              <a:rPr lang="en-US"/>
              <a:t>Calcaneus - heel bone</a:t>
            </a:r>
          </a:p>
          <a:p>
            <a:pPr>
              <a:lnSpc>
                <a:spcPct val="80000"/>
              </a:lnSpc>
            </a:pPr>
            <a:r>
              <a:rPr lang="en-US"/>
              <a:t>Cuboid, navicular &amp; 3 cuneiforms</a:t>
            </a:r>
          </a:p>
        </p:txBody>
      </p:sp>
      <p:pic>
        <p:nvPicPr>
          <p:cNvPr id="417797" name="Picture 5" descr="w0215-nc"/>
          <p:cNvPicPr>
            <a:picLocks noChangeAspect="1" noChangeArrowheads="1"/>
          </p:cNvPicPr>
          <p:nvPr/>
        </p:nvPicPr>
        <p:blipFill>
          <a:blip r:embed="rId2" cstate="print"/>
          <a:srcRect l="1505" t="86761" r="38145"/>
          <a:stretch>
            <a:fillRect/>
          </a:stretch>
        </p:blipFill>
        <p:spPr bwMode="auto">
          <a:xfrm>
            <a:off x="0" y="4724400"/>
            <a:ext cx="9144000" cy="1562100"/>
          </a:xfrm>
          <a:prstGeom prst="rect">
            <a:avLst/>
          </a:prstGeom>
          <a:noFill/>
        </p:spPr>
      </p:pic>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Principles of Human Anatomy and Physiology, 11e</a:t>
            </a:r>
          </a:p>
        </p:txBody>
      </p:sp>
      <p:sp>
        <p:nvSpPr>
          <p:cNvPr id="6" name="Slide Number Placeholder 5"/>
          <p:cNvSpPr>
            <a:spLocks noGrp="1"/>
          </p:cNvSpPr>
          <p:nvPr>
            <p:ph type="sldNum" sz="quarter" idx="11"/>
          </p:nvPr>
        </p:nvSpPr>
        <p:spPr/>
        <p:txBody>
          <a:bodyPr/>
          <a:lstStyle/>
          <a:p>
            <a:fld id="{8A1D9077-743E-4FA6-9587-64669221E3A6}" type="slidenum">
              <a:rPr lang="en-US"/>
              <a:pPr/>
              <a:t>46</a:t>
            </a:fld>
            <a:endParaRPr lang="en-US"/>
          </a:p>
        </p:txBody>
      </p:sp>
      <p:sp>
        <p:nvSpPr>
          <p:cNvPr id="418818" name="Rectangle 2"/>
          <p:cNvSpPr>
            <a:spLocks noGrp="1" noChangeArrowheads="1"/>
          </p:cNvSpPr>
          <p:nvPr>
            <p:ph type="title"/>
          </p:nvPr>
        </p:nvSpPr>
        <p:spPr>
          <a:xfrm>
            <a:off x="685800" y="381000"/>
            <a:ext cx="7772400" cy="1143000"/>
          </a:xfrm>
        </p:spPr>
        <p:txBody>
          <a:bodyPr/>
          <a:lstStyle/>
          <a:p>
            <a:r>
              <a:rPr lang="en-US"/>
              <a:t>Metatarsus and Phalanges</a:t>
            </a:r>
          </a:p>
        </p:txBody>
      </p:sp>
      <p:sp>
        <p:nvSpPr>
          <p:cNvPr id="418819" name="Rectangle 3"/>
          <p:cNvSpPr>
            <a:spLocks noGrp="1" noChangeArrowheads="1"/>
          </p:cNvSpPr>
          <p:nvPr>
            <p:ph type="body" sz="half" idx="2"/>
          </p:nvPr>
        </p:nvSpPr>
        <p:spPr>
          <a:xfrm>
            <a:off x="4572000" y="1295400"/>
            <a:ext cx="4572000" cy="4800600"/>
          </a:xfrm>
        </p:spPr>
        <p:txBody>
          <a:bodyPr/>
          <a:lstStyle/>
          <a:p>
            <a:r>
              <a:rPr lang="en-US"/>
              <a:t>Metatarsus</a:t>
            </a:r>
          </a:p>
          <a:p>
            <a:pPr lvl="1"/>
            <a:r>
              <a:rPr lang="en-US"/>
              <a:t>midregion of the foot</a:t>
            </a:r>
          </a:p>
          <a:p>
            <a:pPr lvl="1"/>
            <a:r>
              <a:rPr lang="en-US"/>
              <a:t>5 metatarsals (1 is most medial)</a:t>
            </a:r>
          </a:p>
          <a:p>
            <a:pPr lvl="1"/>
            <a:r>
              <a:rPr lang="en-US"/>
              <a:t>each with base, shaft and head</a:t>
            </a:r>
          </a:p>
          <a:p>
            <a:r>
              <a:rPr lang="en-US"/>
              <a:t>Phalanges</a:t>
            </a:r>
          </a:p>
          <a:p>
            <a:pPr lvl="1"/>
            <a:r>
              <a:rPr lang="en-US"/>
              <a:t>distal portion of the foot</a:t>
            </a:r>
          </a:p>
          <a:p>
            <a:pPr lvl="1"/>
            <a:r>
              <a:rPr lang="en-US"/>
              <a:t>similar in number and arrangement to the hand</a:t>
            </a:r>
          </a:p>
          <a:p>
            <a:pPr lvl="1"/>
            <a:r>
              <a:rPr lang="en-US"/>
              <a:t>big toe is hallux</a:t>
            </a:r>
          </a:p>
        </p:txBody>
      </p:sp>
      <p:pic>
        <p:nvPicPr>
          <p:cNvPr id="418820" name="Picture 4" descr="w0215-nc"/>
          <p:cNvPicPr>
            <a:picLocks noChangeAspect="1" noChangeArrowheads="1"/>
          </p:cNvPicPr>
          <p:nvPr/>
        </p:nvPicPr>
        <p:blipFill>
          <a:blip r:embed="rId2" cstate="print"/>
          <a:srcRect l="38937" b="18059"/>
          <a:stretch>
            <a:fillRect/>
          </a:stretch>
        </p:blipFill>
        <p:spPr bwMode="auto">
          <a:xfrm>
            <a:off x="0" y="1635125"/>
            <a:ext cx="4800600" cy="3965575"/>
          </a:xfrm>
          <a:prstGeom prst="rect">
            <a:avLst/>
          </a:prstGeom>
          <a:noFill/>
        </p:spPr>
      </p:pic>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Principles of Human Anatomy and Physiology, 11e</a:t>
            </a:r>
          </a:p>
        </p:txBody>
      </p:sp>
      <p:sp>
        <p:nvSpPr>
          <p:cNvPr id="5" name="Slide Number Placeholder 4"/>
          <p:cNvSpPr>
            <a:spLocks noGrp="1"/>
          </p:cNvSpPr>
          <p:nvPr>
            <p:ph type="sldNum" sz="quarter" idx="11"/>
          </p:nvPr>
        </p:nvSpPr>
        <p:spPr/>
        <p:txBody>
          <a:bodyPr/>
          <a:lstStyle/>
          <a:p>
            <a:fld id="{8E645122-6154-4ED2-9269-02138ED52B0A}" type="slidenum">
              <a:rPr lang="en-US"/>
              <a:pPr/>
              <a:t>47</a:t>
            </a:fld>
            <a:endParaRPr lang="en-US"/>
          </a:p>
        </p:txBody>
      </p:sp>
      <p:sp>
        <p:nvSpPr>
          <p:cNvPr id="372738" name="Rectangle 2"/>
          <p:cNvSpPr>
            <a:spLocks noGrp="1" noChangeArrowheads="1"/>
          </p:cNvSpPr>
          <p:nvPr>
            <p:ph type="title"/>
          </p:nvPr>
        </p:nvSpPr>
        <p:spPr/>
        <p:txBody>
          <a:bodyPr/>
          <a:lstStyle/>
          <a:p>
            <a:r>
              <a:rPr lang="en-US"/>
              <a:t>Arches of the Foot</a:t>
            </a:r>
          </a:p>
        </p:txBody>
      </p:sp>
      <p:sp>
        <p:nvSpPr>
          <p:cNvPr id="372739" name="Rectangle 3"/>
          <p:cNvSpPr>
            <a:spLocks noGrp="1" noChangeArrowheads="1"/>
          </p:cNvSpPr>
          <p:nvPr>
            <p:ph type="body" idx="1"/>
          </p:nvPr>
        </p:nvSpPr>
        <p:spPr/>
        <p:txBody>
          <a:bodyPr/>
          <a:lstStyle/>
          <a:p>
            <a:r>
              <a:rPr lang="en-US"/>
              <a:t>The bones of the foot are arranged in two non-rigid arches that enable the foot to support the weight of the body; provide an ideal distribution of body weight over the hard and soft tissues, and provide leverage while walking (Figure 8.17).</a:t>
            </a:r>
          </a:p>
          <a:p>
            <a:r>
              <a:rPr lang="en-US" i="1"/>
              <a:t>Flatfoot</a:t>
            </a:r>
            <a:r>
              <a:rPr lang="en-US"/>
              <a:t>, </a:t>
            </a:r>
            <a:r>
              <a:rPr lang="en-US" i="1"/>
              <a:t>clawfoot</a:t>
            </a:r>
            <a:r>
              <a:rPr lang="en-US"/>
              <a:t>, and </a:t>
            </a:r>
            <a:r>
              <a:rPr lang="en-US" i="1"/>
              <a:t>clubfoot</a:t>
            </a:r>
            <a:r>
              <a:rPr lang="en-US"/>
              <a:t> are caused by decline, elevation, or rotation of the medial longitudinal arches. </a:t>
            </a:r>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Principles of Human Anatomy and Physiology, 11e</a:t>
            </a:r>
          </a:p>
        </p:txBody>
      </p:sp>
      <p:sp>
        <p:nvSpPr>
          <p:cNvPr id="6" name="Slide Number Placeholder 5"/>
          <p:cNvSpPr>
            <a:spLocks noGrp="1"/>
          </p:cNvSpPr>
          <p:nvPr>
            <p:ph type="sldNum" sz="quarter" idx="11"/>
          </p:nvPr>
        </p:nvSpPr>
        <p:spPr/>
        <p:txBody>
          <a:bodyPr/>
          <a:lstStyle/>
          <a:p>
            <a:fld id="{9C8E76B1-EA9D-490B-9DA1-25403E772FE9}" type="slidenum">
              <a:rPr lang="en-US"/>
              <a:pPr/>
              <a:t>48</a:t>
            </a:fld>
            <a:endParaRPr lang="en-US"/>
          </a:p>
        </p:txBody>
      </p:sp>
      <p:sp>
        <p:nvSpPr>
          <p:cNvPr id="421890" name="Rectangle 2"/>
          <p:cNvSpPr>
            <a:spLocks noGrp="1" noChangeArrowheads="1"/>
          </p:cNvSpPr>
          <p:nvPr>
            <p:ph type="title"/>
          </p:nvPr>
        </p:nvSpPr>
        <p:spPr>
          <a:xfrm>
            <a:off x="685800" y="76200"/>
            <a:ext cx="7772400" cy="1143000"/>
          </a:xfrm>
        </p:spPr>
        <p:txBody>
          <a:bodyPr/>
          <a:lstStyle/>
          <a:p>
            <a:r>
              <a:rPr lang="en-US"/>
              <a:t>Arches of the Foot</a:t>
            </a:r>
          </a:p>
        </p:txBody>
      </p:sp>
      <p:sp>
        <p:nvSpPr>
          <p:cNvPr id="421891" name="Rectangle 3"/>
          <p:cNvSpPr>
            <a:spLocks noGrp="1" noChangeArrowheads="1"/>
          </p:cNvSpPr>
          <p:nvPr>
            <p:ph type="body" sz="half" idx="1"/>
          </p:nvPr>
        </p:nvSpPr>
        <p:spPr>
          <a:xfrm>
            <a:off x="685800" y="914400"/>
            <a:ext cx="7772400" cy="2971800"/>
          </a:xfrm>
        </p:spPr>
        <p:txBody>
          <a:bodyPr/>
          <a:lstStyle/>
          <a:p>
            <a:r>
              <a:rPr lang="en-US"/>
              <a:t>Function</a:t>
            </a:r>
          </a:p>
          <a:p>
            <a:pPr lvl="1"/>
            <a:r>
              <a:rPr lang="en-US"/>
              <a:t>distribute body weight over foot</a:t>
            </a:r>
          </a:p>
          <a:p>
            <a:pPr lvl="1"/>
            <a:r>
              <a:rPr lang="en-US"/>
              <a:t>yield &amp; spring back when weight is lifted</a:t>
            </a:r>
          </a:p>
          <a:p>
            <a:r>
              <a:rPr lang="en-US"/>
              <a:t>Longitudinal arches along each side of foot</a:t>
            </a:r>
          </a:p>
          <a:p>
            <a:r>
              <a:rPr lang="en-US"/>
              <a:t>Transverse arch across midfoot region</a:t>
            </a:r>
          </a:p>
          <a:p>
            <a:pPr lvl="1"/>
            <a:r>
              <a:rPr lang="en-US"/>
              <a:t>navicular, cuneiforms &amp; bases of metatarsals</a:t>
            </a:r>
          </a:p>
        </p:txBody>
      </p:sp>
      <p:pic>
        <p:nvPicPr>
          <p:cNvPr id="421892" name="Picture 4" descr="w0216-nc"/>
          <p:cNvPicPr>
            <a:picLocks noChangeAspect="1" noChangeArrowheads="1"/>
          </p:cNvPicPr>
          <p:nvPr/>
        </p:nvPicPr>
        <p:blipFill>
          <a:blip r:embed="rId2" cstate="print"/>
          <a:srcRect/>
          <a:stretch>
            <a:fillRect/>
          </a:stretch>
        </p:blipFill>
        <p:spPr bwMode="auto">
          <a:xfrm>
            <a:off x="1447800" y="3810000"/>
            <a:ext cx="6019800" cy="3017838"/>
          </a:xfrm>
          <a:prstGeom prst="rect">
            <a:avLst/>
          </a:prstGeom>
          <a:noFill/>
        </p:spPr>
      </p:pic>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Principles of Human Anatomy and Physiology, 11e</a:t>
            </a:r>
          </a:p>
        </p:txBody>
      </p:sp>
      <p:sp>
        <p:nvSpPr>
          <p:cNvPr id="6" name="Slide Number Placeholder 5"/>
          <p:cNvSpPr>
            <a:spLocks noGrp="1"/>
          </p:cNvSpPr>
          <p:nvPr>
            <p:ph type="sldNum" sz="quarter" idx="11"/>
          </p:nvPr>
        </p:nvSpPr>
        <p:spPr/>
        <p:txBody>
          <a:bodyPr/>
          <a:lstStyle/>
          <a:p>
            <a:fld id="{2678F769-DC14-45E3-8D87-DD341006829D}" type="slidenum">
              <a:rPr lang="en-US"/>
              <a:pPr/>
              <a:t>49</a:t>
            </a:fld>
            <a:endParaRPr lang="en-US"/>
          </a:p>
        </p:txBody>
      </p:sp>
      <p:sp>
        <p:nvSpPr>
          <p:cNvPr id="422914" name="Rectangle 2"/>
          <p:cNvSpPr>
            <a:spLocks noGrp="1" noChangeArrowheads="1"/>
          </p:cNvSpPr>
          <p:nvPr>
            <p:ph type="title"/>
          </p:nvPr>
        </p:nvSpPr>
        <p:spPr>
          <a:xfrm>
            <a:off x="685800" y="381000"/>
            <a:ext cx="7772400" cy="1143000"/>
          </a:xfrm>
        </p:spPr>
        <p:txBody>
          <a:bodyPr/>
          <a:lstStyle/>
          <a:p>
            <a:r>
              <a:rPr lang="en-US"/>
              <a:t>Clinical Problems</a:t>
            </a:r>
          </a:p>
        </p:txBody>
      </p:sp>
      <p:sp>
        <p:nvSpPr>
          <p:cNvPr id="422915" name="Rectangle 3"/>
          <p:cNvSpPr>
            <a:spLocks noGrp="1" noChangeArrowheads="1"/>
          </p:cNvSpPr>
          <p:nvPr>
            <p:ph type="body" sz="half" idx="1"/>
          </p:nvPr>
        </p:nvSpPr>
        <p:spPr>
          <a:xfrm>
            <a:off x="304800" y="1371600"/>
            <a:ext cx="3810000" cy="4495800"/>
          </a:xfrm>
        </p:spPr>
        <p:txBody>
          <a:bodyPr/>
          <a:lstStyle/>
          <a:p>
            <a:r>
              <a:rPr lang="en-US"/>
              <a:t>Flatfoot</a:t>
            </a:r>
          </a:p>
          <a:p>
            <a:pPr lvl="1"/>
            <a:r>
              <a:rPr lang="en-US"/>
              <a:t>weakened ligaments allow bones of medial arch to drop</a:t>
            </a:r>
          </a:p>
          <a:p>
            <a:r>
              <a:rPr lang="en-US"/>
              <a:t>Clawfoot</a:t>
            </a:r>
          </a:p>
          <a:p>
            <a:pPr lvl="1"/>
            <a:r>
              <a:rPr lang="en-US"/>
              <a:t>medial arch is too elevated</a:t>
            </a:r>
          </a:p>
          <a:p>
            <a:r>
              <a:rPr lang="en-US"/>
              <a:t>Hip fracture </a:t>
            </a:r>
          </a:p>
          <a:p>
            <a:pPr lvl="1"/>
            <a:r>
              <a:rPr lang="en-US"/>
              <a:t>1/2 million/year in US</a:t>
            </a:r>
          </a:p>
          <a:p>
            <a:pPr lvl="1"/>
            <a:r>
              <a:rPr lang="en-US"/>
              <a:t>osteoporosis</a:t>
            </a:r>
          </a:p>
          <a:p>
            <a:pPr lvl="1"/>
            <a:r>
              <a:rPr lang="en-US"/>
              <a:t>arthroplasty</a:t>
            </a:r>
          </a:p>
          <a:p>
            <a:pPr lvl="1"/>
            <a:endParaRPr lang="en-US"/>
          </a:p>
          <a:p>
            <a:endParaRPr lang="en-US"/>
          </a:p>
          <a:p>
            <a:endParaRPr lang="en-US"/>
          </a:p>
        </p:txBody>
      </p:sp>
      <p:pic>
        <p:nvPicPr>
          <p:cNvPr id="422916" name="Picture 4" descr="w0215-nc"/>
          <p:cNvPicPr>
            <a:picLocks noChangeAspect="1" noChangeArrowheads="1"/>
          </p:cNvPicPr>
          <p:nvPr/>
        </p:nvPicPr>
        <p:blipFill>
          <a:blip r:embed="rId2" cstate="print"/>
          <a:srcRect l="27278" r="30046" b="18059"/>
          <a:stretch>
            <a:fillRect/>
          </a:stretch>
        </p:blipFill>
        <p:spPr bwMode="auto">
          <a:xfrm>
            <a:off x="4567238" y="1446213"/>
            <a:ext cx="4576762" cy="5411787"/>
          </a:xfrm>
          <a:prstGeom prst="rect">
            <a:avLst/>
          </a:prstGeom>
          <a:noFill/>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Principles of Human Anatomy and Physiology, 11e</a:t>
            </a:r>
          </a:p>
        </p:txBody>
      </p:sp>
      <p:sp>
        <p:nvSpPr>
          <p:cNvPr id="5" name="Slide Number Placeholder 4"/>
          <p:cNvSpPr>
            <a:spLocks noGrp="1"/>
          </p:cNvSpPr>
          <p:nvPr>
            <p:ph type="sldNum" sz="quarter" idx="11"/>
          </p:nvPr>
        </p:nvSpPr>
        <p:spPr/>
        <p:txBody>
          <a:bodyPr/>
          <a:lstStyle/>
          <a:p>
            <a:fld id="{3E64C667-14C9-4021-A49F-7A739AF96631}" type="slidenum">
              <a:rPr lang="en-US"/>
              <a:pPr/>
              <a:t>5</a:t>
            </a:fld>
            <a:endParaRPr lang="en-US"/>
          </a:p>
        </p:txBody>
      </p:sp>
      <p:sp>
        <p:nvSpPr>
          <p:cNvPr id="384002" name="Rectangle 2"/>
          <p:cNvSpPr>
            <a:spLocks noGrp="1" noChangeArrowheads="1"/>
          </p:cNvSpPr>
          <p:nvPr>
            <p:ph type="title"/>
          </p:nvPr>
        </p:nvSpPr>
        <p:spPr/>
        <p:txBody>
          <a:bodyPr/>
          <a:lstStyle/>
          <a:p>
            <a:r>
              <a:rPr lang="en-US"/>
              <a:t>Clavicle</a:t>
            </a:r>
          </a:p>
        </p:txBody>
      </p:sp>
      <p:sp>
        <p:nvSpPr>
          <p:cNvPr id="384003" name="Rectangle 3"/>
          <p:cNvSpPr>
            <a:spLocks noGrp="1" noChangeArrowheads="1"/>
          </p:cNvSpPr>
          <p:nvPr>
            <p:ph type="body" idx="1"/>
          </p:nvPr>
        </p:nvSpPr>
        <p:spPr/>
        <p:txBody>
          <a:bodyPr/>
          <a:lstStyle/>
          <a:p>
            <a:r>
              <a:rPr lang="en-US"/>
              <a:t>The </a:t>
            </a:r>
            <a:r>
              <a:rPr lang="en-US" i="1"/>
              <a:t>clavicle</a:t>
            </a:r>
            <a:r>
              <a:rPr lang="en-US"/>
              <a:t> or </a:t>
            </a:r>
            <a:r>
              <a:rPr lang="en-US" i="1"/>
              <a:t>collar bone</a:t>
            </a:r>
            <a:r>
              <a:rPr lang="en-US"/>
              <a:t> lies horizontally in the superior and anterior part of thorax superior to the first rib and articulates with the sternum and the clavicle (Figure 8.2).</a:t>
            </a:r>
          </a:p>
          <a:p>
            <a:r>
              <a:rPr lang="en-US"/>
              <a:t>The clavicle, one of the most frequently broken bones in the body, transmits mechanical force from the upper limb to the trunk. </a:t>
            </a:r>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Principles of Human Anatomy and Physiology, 11e</a:t>
            </a:r>
          </a:p>
        </p:txBody>
      </p:sp>
      <p:sp>
        <p:nvSpPr>
          <p:cNvPr id="5" name="Slide Number Placeholder 4"/>
          <p:cNvSpPr>
            <a:spLocks noGrp="1"/>
          </p:cNvSpPr>
          <p:nvPr>
            <p:ph type="sldNum" sz="quarter" idx="11"/>
          </p:nvPr>
        </p:nvSpPr>
        <p:spPr/>
        <p:txBody>
          <a:bodyPr/>
          <a:lstStyle/>
          <a:p>
            <a:fld id="{310EBB4F-75B4-441D-BA5A-341E2E810474}" type="slidenum">
              <a:rPr lang="en-US"/>
              <a:pPr/>
              <a:t>50</a:t>
            </a:fld>
            <a:endParaRPr lang="en-US"/>
          </a:p>
        </p:txBody>
      </p:sp>
      <p:sp>
        <p:nvSpPr>
          <p:cNvPr id="373762" name="Rectangle 2"/>
          <p:cNvSpPr>
            <a:spLocks noGrp="1" noChangeArrowheads="1"/>
          </p:cNvSpPr>
          <p:nvPr>
            <p:ph type="title"/>
          </p:nvPr>
        </p:nvSpPr>
        <p:spPr/>
        <p:txBody>
          <a:bodyPr/>
          <a:lstStyle/>
          <a:p>
            <a:r>
              <a:rPr lang="en-US" sz="2400"/>
              <a:t>DEVELOPMENTAL ANATOMY OF THE SKELETAL SYSTEM</a:t>
            </a:r>
          </a:p>
        </p:txBody>
      </p:sp>
      <p:sp>
        <p:nvSpPr>
          <p:cNvPr id="373763" name="Rectangle 3"/>
          <p:cNvSpPr>
            <a:spLocks noGrp="1" noChangeArrowheads="1"/>
          </p:cNvSpPr>
          <p:nvPr>
            <p:ph type="body" idx="1"/>
          </p:nvPr>
        </p:nvSpPr>
        <p:spPr>
          <a:xfrm>
            <a:off x="228600" y="1066800"/>
            <a:ext cx="8686800" cy="5029200"/>
          </a:xfrm>
        </p:spPr>
        <p:txBody>
          <a:bodyPr/>
          <a:lstStyle/>
          <a:p>
            <a:r>
              <a:rPr lang="en-US" sz="2000"/>
              <a:t>Bone forms from mesoderm by </a:t>
            </a:r>
            <a:r>
              <a:rPr lang="en-US" sz="2000" i="1"/>
              <a:t>intramembranous</a:t>
            </a:r>
            <a:r>
              <a:rPr lang="en-US" sz="2000"/>
              <a:t> or </a:t>
            </a:r>
            <a:r>
              <a:rPr lang="en-US" sz="2000" i="1"/>
              <a:t>endochondrial ossification</a:t>
            </a:r>
            <a:r>
              <a:rPr lang="en-US" sz="2000"/>
              <a:t>. (Figure 6.6)</a:t>
            </a:r>
          </a:p>
          <a:p>
            <a:r>
              <a:rPr lang="en-US" sz="2000"/>
              <a:t>The skull begins development during the fourth week after fertilization (Figure 8.18a)</a:t>
            </a:r>
          </a:p>
          <a:p>
            <a:r>
              <a:rPr lang="en-US" sz="2000"/>
              <a:t>Vertebrae are derived from portions of cube-shaped masses of mesoderm called somites (Figure 10.10)</a:t>
            </a:r>
          </a:p>
          <a:p>
            <a:r>
              <a:rPr lang="en-US" sz="2000"/>
              <a:t>Around the fifth week of embryonic life, extremities develop from </a:t>
            </a:r>
            <a:r>
              <a:rPr lang="en-US" sz="2000" i="1"/>
              <a:t>limb buds</a:t>
            </a:r>
            <a:r>
              <a:rPr lang="en-US" sz="2000"/>
              <a:t>, which consist of mesoderm and ectoderm (Figure8.18b).</a:t>
            </a:r>
          </a:p>
          <a:p>
            <a:r>
              <a:rPr lang="en-US" sz="2000"/>
              <a:t>By the sixth week, a constriction around the middle portion of the limb buds produces </a:t>
            </a:r>
            <a:r>
              <a:rPr lang="en-US" sz="2000" i="1"/>
              <a:t>hand plates</a:t>
            </a:r>
            <a:r>
              <a:rPr lang="en-US" sz="2000"/>
              <a:t> and </a:t>
            </a:r>
            <a:r>
              <a:rPr lang="en-US" sz="2000" i="1"/>
              <a:t>foot plates</a:t>
            </a:r>
            <a:r>
              <a:rPr lang="en-US" sz="2000"/>
              <a:t>, which will become hands and feet. (Figure8.18c)</a:t>
            </a:r>
          </a:p>
          <a:p>
            <a:r>
              <a:rPr lang="en-US" sz="2000"/>
              <a:t>By the seventh week, the arm, forearm and hand are evident in the upper limb bud and the thigh, leg, and foot appear in the lower limb bud. (Figure8.18d)</a:t>
            </a:r>
          </a:p>
          <a:p>
            <a:r>
              <a:rPr lang="en-US" sz="2000"/>
              <a:t>By the eighth week the limb buds have developed into limbs. (Figure8.18e)</a:t>
            </a:r>
          </a:p>
        </p:txBody>
      </p:sp>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Principles of Human Anatomy and Physiology, 11e</a:t>
            </a:r>
          </a:p>
        </p:txBody>
      </p:sp>
      <p:sp>
        <p:nvSpPr>
          <p:cNvPr id="6" name="Slide Number Placeholder 4"/>
          <p:cNvSpPr>
            <a:spLocks noGrp="1"/>
          </p:cNvSpPr>
          <p:nvPr>
            <p:ph type="sldNum" sz="quarter" idx="11"/>
          </p:nvPr>
        </p:nvSpPr>
        <p:spPr/>
        <p:txBody>
          <a:bodyPr/>
          <a:lstStyle/>
          <a:p>
            <a:fld id="{917D255D-62F3-49A3-9439-38BC3DEEF431}" type="slidenum">
              <a:rPr lang="en-US"/>
              <a:pPr/>
              <a:t>51</a:t>
            </a:fld>
            <a:endParaRPr lang="en-US"/>
          </a:p>
        </p:txBody>
      </p:sp>
      <p:sp>
        <p:nvSpPr>
          <p:cNvPr id="423938" name="Rectangle 2"/>
          <p:cNvSpPr>
            <a:spLocks noGrp="1" noChangeArrowheads="1"/>
          </p:cNvSpPr>
          <p:nvPr>
            <p:ph type="title"/>
          </p:nvPr>
        </p:nvSpPr>
        <p:spPr/>
        <p:txBody>
          <a:bodyPr/>
          <a:lstStyle/>
          <a:p>
            <a:endParaRPr lang="en-US"/>
          </a:p>
        </p:txBody>
      </p:sp>
      <p:sp>
        <p:nvSpPr>
          <p:cNvPr id="423939" name="Rectangle 3"/>
          <p:cNvSpPr>
            <a:spLocks noGrp="1" noChangeArrowheads="1"/>
          </p:cNvSpPr>
          <p:nvPr>
            <p:ph type="body" idx="1"/>
          </p:nvPr>
        </p:nvSpPr>
        <p:spPr/>
        <p:txBody>
          <a:bodyPr/>
          <a:lstStyle/>
          <a:p>
            <a:endParaRPr lang="en-US"/>
          </a:p>
        </p:txBody>
      </p:sp>
      <p:pic>
        <p:nvPicPr>
          <p:cNvPr id="423940" name="Picture 4" descr="w0218-nc"/>
          <p:cNvPicPr>
            <a:picLocks noChangeAspect="1" noChangeArrowheads="1"/>
          </p:cNvPicPr>
          <p:nvPr/>
        </p:nvPicPr>
        <p:blipFill>
          <a:blip r:embed="rId2" cstate="print"/>
          <a:srcRect/>
          <a:stretch>
            <a:fillRect/>
          </a:stretch>
        </p:blipFill>
        <p:spPr bwMode="auto">
          <a:xfrm>
            <a:off x="457200" y="260350"/>
            <a:ext cx="8077200" cy="5872163"/>
          </a:xfrm>
          <a:prstGeom prst="rect">
            <a:avLst/>
          </a:prstGeom>
          <a:noFill/>
        </p:spPr>
      </p:pic>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Principles of Human Anatomy and Physiology, 11e</a:t>
            </a:r>
          </a:p>
        </p:txBody>
      </p:sp>
      <p:sp>
        <p:nvSpPr>
          <p:cNvPr id="6" name="Slide Number Placeholder 4"/>
          <p:cNvSpPr>
            <a:spLocks noGrp="1"/>
          </p:cNvSpPr>
          <p:nvPr>
            <p:ph type="sldNum" sz="quarter" idx="11"/>
          </p:nvPr>
        </p:nvSpPr>
        <p:spPr/>
        <p:txBody>
          <a:bodyPr/>
          <a:lstStyle/>
          <a:p>
            <a:fld id="{D0E7FA3A-CC4A-4B02-8777-BB93F79A17CA}" type="slidenum">
              <a:rPr lang="en-US"/>
              <a:pPr/>
              <a:t>52</a:t>
            </a:fld>
            <a:endParaRPr lang="en-US"/>
          </a:p>
        </p:txBody>
      </p:sp>
      <p:sp>
        <p:nvSpPr>
          <p:cNvPr id="424962" name="Rectangle 2"/>
          <p:cNvSpPr>
            <a:spLocks noGrp="1" noChangeArrowheads="1"/>
          </p:cNvSpPr>
          <p:nvPr>
            <p:ph type="title"/>
          </p:nvPr>
        </p:nvSpPr>
        <p:spPr/>
        <p:txBody>
          <a:bodyPr/>
          <a:lstStyle/>
          <a:p>
            <a:endParaRPr lang="en-US"/>
          </a:p>
        </p:txBody>
      </p:sp>
      <p:sp>
        <p:nvSpPr>
          <p:cNvPr id="424963" name="Rectangle 3"/>
          <p:cNvSpPr>
            <a:spLocks noGrp="1" noChangeArrowheads="1"/>
          </p:cNvSpPr>
          <p:nvPr>
            <p:ph type="body" idx="1"/>
          </p:nvPr>
        </p:nvSpPr>
        <p:spPr/>
        <p:txBody>
          <a:bodyPr/>
          <a:lstStyle/>
          <a:p>
            <a:endParaRPr lang="en-US"/>
          </a:p>
        </p:txBody>
      </p:sp>
      <p:pic>
        <p:nvPicPr>
          <p:cNvPr id="424964" name="Picture 4" descr="w0217-nc"/>
          <p:cNvPicPr>
            <a:picLocks noChangeAspect="1" noChangeArrowheads="1"/>
          </p:cNvPicPr>
          <p:nvPr/>
        </p:nvPicPr>
        <p:blipFill>
          <a:blip r:embed="rId2" cstate="print"/>
          <a:srcRect/>
          <a:stretch>
            <a:fillRect/>
          </a:stretch>
        </p:blipFill>
        <p:spPr bwMode="auto">
          <a:xfrm>
            <a:off x="381000" y="390525"/>
            <a:ext cx="8534400" cy="5503863"/>
          </a:xfrm>
          <a:prstGeom prst="rect">
            <a:avLst/>
          </a:prstGeom>
          <a:noFill/>
        </p:spPr>
      </p:pic>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Principles of Human Anatomy and Physiology, 11e</a:t>
            </a:r>
          </a:p>
        </p:txBody>
      </p:sp>
      <p:sp>
        <p:nvSpPr>
          <p:cNvPr id="5" name="Slide Number Placeholder 4"/>
          <p:cNvSpPr>
            <a:spLocks noGrp="1"/>
          </p:cNvSpPr>
          <p:nvPr>
            <p:ph type="sldNum" sz="quarter" idx="11"/>
          </p:nvPr>
        </p:nvSpPr>
        <p:spPr/>
        <p:txBody>
          <a:bodyPr/>
          <a:lstStyle/>
          <a:p>
            <a:fld id="{2815BE52-EAAC-422A-B9C4-C8A6438EB372}" type="slidenum">
              <a:rPr lang="en-US"/>
              <a:pPr/>
              <a:t>53</a:t>
            </a:fld>
            <a:endParaRPr lang="en-US"/>
          </a:p>
        </p:txBody>
      </p:sp>
      <p:sp>
        <p:nvSpPr>
          <p:cNvPr id="352258" name="Rectangle 2"/>
          <p:cNvSpPr>
            <a:spLocks noGrp="1" noChangeArrowheads="1"/>
          </p:cNvSpPr>
          <p:nvPr>
            <p:ph type="title"/>
          </p:nvPr>
        </p:nvSpPr>
        <p:spPr/>
        <p:txBody>
          <a:bodyPr/>
          <a:lstStyle/>
          <a:p>
            <a:endParaRPr lang="en-US"/>
          </a:p>
        </p:txBody>
      </p:sp>
      <p:sp>
        <p:nvSpPr>
          <p:cNvPr id="352259" name="Rectangle 3"/>
          <p:cNvSpPr>
            <a:spLocks noGrp="1" noChangeArrowheads="1"/>
          </p:cNvSpPr>
          <p:nvPr>
            <p:ph type="body" idx="1"/>
          </p:nvPr>
        </p:nvSpPr>
        <p:spPr/>
        <p:txBody>
          <a:bodyPr/>
          <a:lstStyle/>
          <a:p>
            <a:pPr algn="ctr">
              <a:buFontTx/>
              <a:buNone/>
            </a:pPr>
            <a:r>
              <a:rPr lang="en-US"/>
              <a:t>end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Principles of Human Anatomy and Physiology, 11e</a:t>
            </a:r>
          </a:p>
        </p:txBody>
      </p:sp>
      <p:sp>
        <p:nvSpPr>
          <p:cNvPr id="6" name="Slide Number Placeholder 5"/>
          <p:cNvSpPr>
            <a:spLocks noGrp="1"/>
          </p:cNvSpPr>
          <p:nvPr>
            <p:ph type="sldNum" sz="quarter" idx="11"/>
          </p:nvPr>
        </p:nvSpPr>
        <p:spPr/>
        <p:txBody>
          <a:bodyPr/>
          <a:lstStyle/>
          <a:p>
            <a:fld id="{474A8951-CEB9-4CEC-BC0B-3749254655C8}" type="slidenum">
              <a:rPr lang="en-US"/>
              <a:pPr/>
              <a:t>6</a:t>
            </a:fld>
            <a:endParaRPr lang="en-US"/>
          </a:p>
        </p:txBody>
      </p:sp>
      <p:sp>
        <p:nvSpPr>
          <p:cNvPr id="379906" name="Rectangle 2"/>
          <p:cNvSpPr>
            <a:spLocks noGrp="1" noChangeArrowheads="1"/>
          </p:cNvSpPr>
          <p:nvPr>
            <p:ph type="title"/>
          </p:nvPr>
        </p:nvSpPr>
        <p:spPr>
          <a:xfrm>
            <a:off x="685800" y="457200"/>
            <a:ext cx="7772400" cy="533400"/>
          </a:xfrm>
        </p:spPr>
        <p:txBody>
          <a:bodyPr/>
          <a:lstStyle/>
          <a:p>
            <a:r>
              <a:rPr lang="en-US"/>
              <a:t>Clavicle (collarbone)</a:t>
            </a:r>
          </a:p>
        </p:txBody>
      </p:sp>
      <p:sp>
        <p:nvSpPr>
          <p:cNvPr id="379907" name="Rectangle 3"/>
          <p:cNvSpPr>
            <a:spLocks noGrp="1" noChangeArrowheads="1"/>
          </p:cNvSpPr>
          <p:nvPr>
            <p:ph type="body" sz="half" idx="2"/>
          </p:nvPr>
        </p:nvSpPr>
        <p:spPr>
          <a:xfrm>
            <a:off x="228600" y="4267200"/>
            <a:ext cx="8458200" cy="2590800"/>
          </a:xfrm>
        </p:spPr>
        <p:txBody>
          <a:bodyPr/>
          <a:lstStyle/>
          <a:p>
            <a:pPr>
              <a:lnSpc>
                <a:spcPct val="90000"/>
              </a:lnSpc>
            </a:pPr>
            <a:r>
              <a:rPr lang="en-US" sz="2000"/>
              <a:t>S-shaped bone with two curves</a:t>
            </a:r>
          </a:p>
          <a:p>
            <a:pPr lvl="1">
              <a:lnSpc>
                <a:spcPct val="90000"/>
              </a:lnSpc>
            </a:pPr>
            <a:r>
              <a:rPr lang="en-US" sz="2000"/>
              <a:t>medial curve convex anteriorly/lateral one concave anteriorly</a:t>
            </a:r>
          </a:p>
          <a:p>
            <a:pPr>
              <a:lnSpc>
                <a:spcPct val="90000"/>
              </a:lnSpc>
            </a:pPr>
            <a:r>
              <a:rPr lang="en-US" sz="2000"/>
              <a:t>Extends from sternum to scapula above 1st rib</a:t>
            </a:r>
          </a:p>
          <a:p>
            <a:pPr>
              <a:lnSpc>
                <a:spcPct val="90000"/>
              </a:lnSpc>
            </a:pPr>
            <a:r>
              <a:rPr lang="en-US" sz="2000"/>
              <a:t>Fracture site is junction of curves </a:t>
            </a:r>
          </a:p>
          <a:p>
            <a:pPr>
              <a:lnSpc>
                <a:spcPct val="90000"/>
              </a:lnSpc>
            </a:pPr>
            <a:r>
              <a:rPr lang="en-US" sz="2000"/>
              <a:t>Ligaments attached to clavicle stabilize its position.</a:t>
            </a:r>
          </a:p>
        </p:txBody>
      </p:sp>
      <p:pic>
        <p:nvPicPr>
          <p:cNvPr id="379908" name="Picture 4" descr="w0198-nc"/>
          <p:cNvPicPr>
            <a:picLocks noChangeAspect="1" noChangeArrowheads="1"/>
          </p:cNvPicPr>
          <p:nvPr/>
        </p:nvPicPr>
        <p:blipFill>
          <a:blip r:embed="rId2" cstate="print"/>
          <a:srcRect/>
          <a:stretch>
            <a:fillRect/>
          </a:stretch>
        </p:blipFill>
        <p:spPr bwMode="auto">
          <a:xfrm>
            <a:off x="990600" y="990600"/>
            <a:ext cx="7086600" cy="3171825"/>
          </a:xfrm>
          <a:prstGeom prst="rect">
            <a:avLst/>
          </a:prstGeom>
          <a:noFill/>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Principles of Human Anatomy and Physiology, 11e</a:t>
            </a:r>
          </a:p>
        </p:txBody>
      </p:sp>
      <p:sp>
        <p:nvSpPr>
          <p:cNvPr id="5" name="Slide Number Placeholder 4"/>
          <p:cNvSpPr>
            <a:spLocks noGrp="1"/>
          </p:cNvSpPr>
          <p:nvPr>
            <p:ph type="sldNum" sz="quarter" idx="11"/>
          </p:nvPr>
        </p:nvSpPr>
        <p:spPr/>
        <p:txBody>
          <a:bodyPr/>
          <a:lstStyle/>
          <a:p>
            <a:fld id="{FF30138C-6701-43E9-9682-6695079EC98A}" type="slidenum">
              <a:rPr lang="en-US"/>
              <a:pPr/>
              <a:t>7</a:t>
            </a:fld>
            <a:endParaRPr lang="en-US"/>
          </a:p>
        </p:txBody>
      </p:sp>
      <p:sp>
        <p:nvSpPr>
          <p:cNvPr id="385026" name="Rectangle 2"/>
          <p:cNvSpPr>
            <a:spLocks noGrp="1" noChangeArrowheads="1"/>
          </p:cNvSpPr>
          <p:nvPr>
            <p:ph type="title"/>
          </p:nvPr>
        </p:nvSpPr>
        <p:spPr/>
        <p:txBody>
          <a:bodyPr/>
          <a:lstStyle/>
          <a:p>
            <a:r>
              <a:rPr lang="en-US"/>
              <a:t>Scapula</a:t>
            </a:r>
          </a:p>
        </p:txBody>
      </p:sp>
      <p:sp>
        <p:nvSpPr>
          <p:cNvPr id="385027" name="Rectangle 3"/>
          <p:cNvSpPr>
            <a:spLocks noGrp="1" noChangeArrowheads="1"/>
          </p:cNvSpPr>
          <p:nvPr>
            <p:ph type="body" idx="1"/>
          </p:nvPr>
        </p:nvSpPr>
        <p:spPr/>
        <p:txBody>
          <a:bodyPr/>
          <a:lstStyle/>
          <a:p>
            <a:r>
              <a:rPr lang="en-US"/>
              <a:t>The </a:t>
            </a:r>
            <a:r>
              <a:rPr lang="en-US" i="1"/>
              <a:t>scapula</a:t>
            </a:r>
            <a:r>
              <a:rPr lang="en-US"/>
              <a:t> or </a:t>
            </a:r>
            <a:r>
              <a:rPr lang="en-US" i="1"/>
              <a:t>shoulder blade</a:t>
            </a:r>
            <a:r>
              <a:rPr lang="en-US"/>
              <a:t> articulates with the clavicle and the humerus (Figure 8.3).</a:t>
            </a:r>
          </a:p>
          <a:p>
            <a:r>
              <a:rPr lang="en-US"/>
              <a:t>The scapulae articulate with other bones anteriorly, but are held in place posteriorly only by complex shoulder and back musculature.</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Principles of Human Anatomy and Physiology, 11e</a:t>
            </a:r>
          </a:p>
        </p:txBody>
      </p:sp>
      <p:sp>
        <p:nvSpPr>
          <p:cNvPr id="6" name="Slide Number Placeholder 5"/>
          <p:cNvSpPr>
            <a:spLocks noGrp="1"/>
          </p:cNvSpPr>
          <p:nvPr>
            <p:ph type="sldNum" sz="quarter" idx="11"/>
          </p:nvPr>
        </p:nvSpPr>
        <p:spPr/>
        <p:txBody>
          <a:bodyPr/>
          <a:lstStyle/>
          <a:p>
            <a:fld id="{4E90676A-5627-4BC1-8CC1-B677415E760D}" type="slidenum">
              <a:rPr lang="en-US"/>
              <a:pPr/>
              <a:t>8</a:t>
            </a:fld>
            <a:endParaRPr lang="en-US"/>
          </a:p>
        </p:txBody>
      </p:sp>
      <p:sp>
        <p:nvSpPr>
          <p:cNvPr id="380930" name="Rectangle 2"/>
          <p:cNvSpPr>
            <a:spLocks noGrp="1" noChangeArrowheads="1"/>
          </p:cNvSpPr>
          <p:nvPr>
            <p:ph type="title"/>
          </p:nvPr>
        </p:nvSpPr>
        <p:spPr>
          <a:xfrm>
            <a:off x="685800" y="0"/>
            <a:ext cx="7772400" cy="1143000"/>
          </a:xfrm>
        </p:spPr>
        <p:txBody>
          <a:bodyPr/>
          <a:lstStyle/>
          <a:p>
            <a:r>
              <a:rPr lang="en-US"/>
              <a:t>Anterior Surface of Scapula</a:t>
            </a:r>
          </a:p>
        </p:txBody>
      </p:sp>
      <p:sp>
        <p:nvSpPr>
          <p:cNvPr id="380931" name="Rectangle 3"/>
          <p:cNvSpPr>
            <a:spLocks noGrp="1" noChangeArrowheads="1"/>
          </p:cNvSpPr>
          <p:nvPr>
            <p:ph type="body" sz="half" idx="2"/>
          </p:nvPr>
        </p:nvSpPr>
        <p:spPr>
          <a:xfrm>
            <a:off x="1219200" y="5486400"/>
            <a:ext cx="7162800" cy="1143000"/>
          </a:xfrm>
        </p:spPr>
        <p:txBody>
          <a:bodyPr/>
          <a:lstStyle/>
          <a:p>
            <a:pPr>
              <a:lnSpc>
                <a:spcPct val="80000"/>
              </a:lnSpc>
            </a:pPr>
            <a:r>
              <a:rPr lang="en-US"/>
              <a:t>Subscapular fossa filled with muscle </a:t>
            </a:r>
          </a:p>
          <a:p>
            <a:pPr>
              <a:lnSpc>
                <a:spcPct val="80000"/>
              </a:lnSpc>
            </a:pPr>
            <a:r>
              <a:rPr lang="en-US"/>
              <a:t>Coracoid process for muscle attachment</a:t>
            </a:r>
          </a:p>
        </p:txBody>
      </p:sp>
      <p:pic>
        <p:nvPicPr>
          <p:cNvPr id="380932" name="Picture 4" descr="w0199-nc"/>
          <p:cNvPicPr>
            <a:picLocks noChangeAspect="1" noChangeArrowheads="1"/>
          </p:cNvPicPr>
          <p:nvPr/>
        </p:nvPicPr>
        <p:blipFill>
          <a:blip r:embed="rId2" cstate="print"/>
          <a:srcRect b="50011"/>
          <a:stretch>
            <a:fillRect/>
          </a:stretch>
        </p:blipFill>
        <p:spPr bwMode="auto">
          <a:xfrm>
            <a:off x="917575" y="1052513"/>
            <a:ext cx="7388225" cy="4357687"/>
          </a:xfrm>
          <a:prstGeom prst="rect">
            <a:avLst/>
          </a:prstGeom>
          <a:noFill/>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Principles of Human Anatomy and Physiology, 11e</a:t>
            </a:r>
          </a:p>
        </p:txBody>
      </p:sp>
      <p:sp>
        <p:nvSpPr>
          <p:cNvPr id="6" name="Slide Number Placeholder 5"/>
          <p:cNvSpPr>
            <a:spLocks noGrp="1"/>
          </p:cNvSpPr>
          <p:nvPr>
            <p:ph type="sldNum" sz="quarter" idx="11"/>
          </p:nvPr>
        </p:nvSpPr>
        <p:spPr/>
        <p:txBody>
          <a:bodyPr/>
          <a:lstStyle/>
          <a:p>
            <a:fld id="{154DF0E8-7173-4260-A32F-0434F51E10ED}" type="slidenum">
              <a:rPr lang="en-US"/>
              <a:pPr/>
              <a:t>9</a:t>
            </a:fld>
            <a:endParaRPr lang="en-US"/>
          </a:p>
        </p:txBody>
      </p:sp>
      <p:sp>
        <p:nvSpPr>
          <p:cNvPr id="381954" name="Rectangle 2"/>
          <p:cNvSpPr>
            <a:spLocks noGrp="1" noChangeArrowheads="1"/>
          </p:cNvSpPr>
          <p:nvPr>
            <p:ph type="title"/>
          </p:nvPr>
        </p:nvSpPr>
        <p:spPr>
          <a:xfrm>
            <a:off x="685800" y="0"/>
            <a:ext cx="7772400" cy="1143000"/>
          </a:xfrm>
        </p:spPr>
        <p:txBody>
          <a:bodyPr/>
          <a:lstStyle/>
          <a:p>
            <a:r>
              <a:rPr lang="en-US"/>
              <a:t>Posterior Surface of Scapula</a:t>
            </a:r>
          </a:p>
        </p:txBody>
      </p:sp>
      <p:sp>
        <p:nvSpPr>
          <p:cNvPr id="381955" name="Rectangle 3"/>
          <p:cNvSpPr>
            <a:spLocks noGrp="1" noChangeArrowheads="1"/>
          </p:cNvSpPr>
          <p:nvPr>
            <p:ph type="body" sz="half" idx="2"/>
          </p:nvPr>
        </p:nvSpPr>
        <p:spPr>
          <a:xfrm>
            <a:off x="228600" y="4267200"/>
            <a:ext cx="8686800" cy="2590800"/>
          </a:xfrm>
        </p:spPr>
        <p:txBody>
          <a:bodyPr/>
          <a:lstStyle/>
          <a:p>
            <a:pPr>
              <a:lnSpc>
                <a:spcPct val="90000"/>
              </a:lnSpc>
            </a:pPr>
            <a:r>
              <a:rPr lang="en-US"/>
              <a:t>Triangular flat bone found in upper back region</a:t>
            </a:r>
          </a:p>
          <a:p>
            <a:pPr>
              <a:lnSpc>
                <a:spcPct val="90000"/>
              </a:lnSpc>
            </a:pPr>
            <a:r>
              <a:rPr lang="en-US"/>
              <a:t>Scapular spine ends as acromion process</a:t>
            </a:r>
          </a:p>
          <a:p>
            <a:pPr lvl="1">
              <a:lnSpc>
                <a:spcPct val="90000"/>
              </a:lnSpc>
            </a:pPr>
            <a:r>
              <a:rPr lang="en-US"/>
              <a:t>a sharp ridge widening to a flat process</a:t>
            </a:r>
          </a:p>
          <a:p>
            <a:pPr>
              <a:lnSpc>
                <a:spcPct val="90000"/>
              </a:lnSpc>
            </a:pPr>
            <a:r>
              <a:rPr lang="en-US"/>
              <a:t>Glenoid cavity forms shoulder joint with head of humerus</a:t>
            </a:r>
          </a:p>
          <a:p>
            <a:pPr>
              <a:lnSpc>
                <a:spcPct val="90000"/>
              </a:lnSpc>
            </a:pPr>
            <a:r>
              <a:rPr lang="en-US"/>
              <a:t>Supraspinous &amp; infraspinous fossa for muscular attachments</a:t>
            </a:r>
          </a:p>
        </p:txBody>
      </p:sp>
      <p:pic>
        <p:nvPicPr>
          <p:cNvPr id="381956" name="Picture 4" descr="w0199-nc"/>
          <p:cNvPicPr>
            <a:picLocks noChangeAspect="1" noChangeArrowheads="1"/>
          </p:cNvPicPr>
          <p:nvPr/>
        </p:nvPicPr>
        <p:blipFill>
          <a:blip r:embed="rId2" cstate="print"/>
          <a:srcRect t="49989"/>
          <a:stretch>
            <a:fillRect/>
          </a:stretch>
        </p:blipFill>
        <p:spPr bwMode="auto">
          <a:xfrm>
            <a:off x="1600200" y="806450"/>
            <a:ext cx="5715000" cy="3373438"/>
          </a:xfrm>
          <a:prstGeom prst="rect">
            <a:avLst/>
          </a:prstGeom>
          <a:noFill/>
        </p:spPr>
      </p:pic>
    </p:spTree>
  </p:cSld>
  <p:clrMapOvr>
    <a:masterClrMapping/>
  </p:clrMapOvr>
  <p:transition>
    <p:fade/>
  </p:transition>
</p:sld>
</file>

<file path=ppt/theme/theme1.xml><?xml version="1.0" encoding="utf-8"?>
<a:theme xmlns:a="http://schemas.openxmlformats.org/drawingml/2006/main" name="Default Design">
  <a:themeElements>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TotalTime>
  <Words>2583</Words>
  <Application>Microsoft Office PowerPoint</Application>
  <PresentationFormat>On-screen Show (4:3)</PresentationFormat>
  <Paragraphs>392</Paragraphs>
  <Slides>53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53</vt:i4>
      </vt:variant>
    </vt:vector>
  </HeadingPairs>
  <TitlesOfParts>
    <vt:vector size="56" baseType="lpstr">
      <vt:lpstr>Arial</vt:lpstr>
      <vt:lpstr>Times New Roman</vt:lpstr>
      <vt:lpstr>Default Design</vt:lpstr>
      <vt:lpstr>Chapter 8</vt:lpstr>
      <vt:lpstr>INTRODUCTION</vt:lpstr>
      <vt:lpstr>Chapter 8 The Skeletal System: Appendicular Skeleton</vt:lpstr>
      <vt:lpstr>Pectoral (Shoulder) Girdle</vt:lpstr>
      <vt:lpstr>Clavicle</vt:lpstr>
      <vt:lpstr>Clavicle (collarbone)</vt:lpstr>
      <vt:lpstr>Scapula</vt:lpstr>
      <vt:lpstr>Anterior Surface of Scapula</vt:lpstr>
      <vt:lpstr>Posterior Surface of Scapula</vt:lpstr>
      <vt:lpstr>UPPER LIMB (EXTREMITY)</vt:lpstr>
      <vt:lpstr>Upper Extremity</vt:lpstr>
      <vt:lpstr>Humerus</vt:lpstr>
      <vt:lpstr>Humerus --- Proximal End</vt:lpstr>
      <vt:lpstr>Humerus --- Distal End anterior and posterior</vt:lpstr>
      <vt:lpstr>Ulna and Radius</vt:lpstr>
      <vt:lpstr>Ulna &amp; Radius --- Proximal End</vt:lpstr>
      <vt:lpstr>Ulna &amp; Radius --- Proximal End</vt:lpstr>
      <vt:lpstr>Elbow Joint</vt:lpstr>
      <vt:lpstr>Ulna and Radius - Distal End</vt:lpstr>
      <vt:lpstr>Carpals, Metacarpal, and Phalanges</vt:lpstr>
      <vt:lpstr> 8 Carpal Bones (wrist)</vt:lpstr>
      <vt:lpstr>Metacarpals and Phalanges</vt:lpstr>
      <vt:lpstr>Hand</vt:lpstr>
      <vt:lpstr>PELVIC (HIP) GIRDLE</vt:lpstr>
      <vt:lpstr>Pelvic Girdle and Hip Bones</vt:lpstr>
      <vt:lpstr>The Ilium </vt:lpstr>
      <vt:lpstr>Ilium</vt:lpstr>
      <vt:lpstr>Ischium and Pubis</vt:lpstr>
      <vt:lpstr>Pelvis</vt:lpstr>
      <vt:lpstr>True and False Pelves</vt:lpstr>
      <vt:lpstr>Female and Male Skeletons</vt:lpstr>
      <vt:lpstr>COMPARISON OF FEMALE AND MALE PELVES</vt:lpstr>
      <vt:lpstr>Female                   Male</vt:lpstr>
      <vt:lpstr>COMPARISON OF PECTORAL AND PELVIC GIRDLES</vt:lpstr>
      <vt:lpstr>LOWER LIMB (EXTREMITY)</vt:lpstr>
      <vt:lpstr>Lower Extremity</vt:lpstr>
      <vt:lpstr>Femur</vt:lpstr>
      <vt:lpstr>Femur</vt:lpstr>
      <vt:lpstr>Patella</vt:lpstr>
      <vt:lpstr>Patella</vt:lpstr>
      <vt:lpstr>Tibia and Fibula</vt:lpstr>
      <vt:lpstr>Tibia and Fibula</vt:lpstr>
      <vt:lpstr>Tibia and Fibula</vt:lpstr>
      <vt:lpstr>Tarsals, Metatarsals, and Phalanges</vt:lpstr>
      <vt:lpstr>Tarsus</vt:lpstr>
      <vt:lpstr>Metatarsus and Phalanges</vt:lpstr>
      <vt:lpstr>Arches of the Foot</vt:lpstr>
      <vt:lpstr>Arches of the Foot</vt:lpstr>
      <vt:lpstr>Clinical Problems</vt:lpstr>
      <vt:lpstr>DEVELOPMENTAL ANATOMY OF THE SKELETAL SYSTEM</vt:lpstr>
      <vt:lpstr>Slide 51</vt:lpstr>
      <vt:lpstr>Slide 52</vt:lpstr>
      <vt:lpstr>Slide 53</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dc:title>
  <dc:creator>Dieterich Steinmetz</dc:creator>
  <cp:lastModifiedBy>Student</cp:lastModifiedBy>
  <cp:revision>10</cp:revision>
  <dcterms:created xsi:type="dcterms:W3CDTF">2005-04-02T23:38:39Z</dcterms:created>
  <dcterms:modified xsi:type="dcterms:W3CDTF">2015-03-09T12:48:10Z</dcterms:modified>
</cp:coreProperties>
</file>