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555" r:id="rId2"/>
    <p:sldId id="559" r:id="rId3"/>
    <p:sldId id="599" r:id="rId4"/>
    <p:sldId id="601" r:id="rId5"/>
    <p:sldId id="603" r:id="rId6"/>
    <p:sldId id="612" r:id="rId7"/>
    <p:sldId id="613" r:id="rId8"/>
    <p:sldId id="610" r:id="rId9"/>
    <p:sldId id="605" r:id="rId10"/>
    <p:sldId id="606" r:id="rId11"/>
    <p:sldId id="611" r:id="rId12"/>
    <p:sldId id="608" r:id="rId13"/>
    <p:sldId id="609" r:id="rId14"/>
    <p:sldId id="620" r:id="rId15"/>
    <p:sldId id="566" r:id="rId16"/>
    <p:sldId id="614" r:id="rId17"/>
    <p:sldId id="615" r:id="rId18"/>
    <p:sldId id="616" r:id="rId19"/>
    <p:sldId id="661" r:id="rId20"/>
    <p:sldId id="572" r:id="rId21"/>
    <p:sldId id="573" r:id="rId22"/>
    <p:sldId id="574" r:id="rId23"/>
    <p:sldId id="648" r:id="rId24"/>
    <p:sldId id="575" r:id="rId25"/>
    <p:sldId id="649" r:id="rId26"/>
    <p:sldId id="650" r:id="rId27"/>
    <p:sldId id="576" r:id="rId28"/>
    <p:sldId id="651" r:id="rId29"/>
    <p:sldId id="577" r:id="rId30"/>
    <p:sldId id="652" r:id="rId31"/>
    <p:sldId id="579" r:id="rId32"/>
    <p:sldId id="581" r:id="rId33"/>
    <p:sldId id="647" r:id="rId34"/>
    <p:sldId id="583" r:id="rId35"/>
    <p:sldId id="627" r:id="rId36"/>
    <p:sldId id="584" r:id="rId37"/>
    <p:sldId id="626" r:id="rId38"/>
    <p:sldId id="585" r:id="rId39"/>
    <p:sldId id="625" r:id="rId40"/>
    <p:sldId id="586" r:id="rId41"/>
    <p:sldId id="622" r:id="rId42"/>
    <p:sldId id="587" r:id="rId43"/>
    <p:sldId id="623" r:id="rId44"/>
    <p:sldId id="588" r:id="rId45"/>
    <p:sldId id="624" r:id="rId46"/>
    <p:sldId id="589" r:id="rId47"/>
    <p:sldId id="590" r:id="rId48"/>
    <p:sldId id="628" r:id="rId49"/>
    <p:sldId id="629" r:id="rId50"/>
    <p:sldId id="591" r:id="rId51"/>
    <p:sldId id="630" r:id="rId52"/>
    <p:sldId id="631" r:id="rId53"/>
    <p:sldId id="632" r:id="rId54"/>
    <p:sldId id="633" r:id="rId55"/>
    <p:sldId id="592" r:id="rId56"/>
    <p:sldId id="635" r:id="rId57"/>
    <p:sldId id="593" r:id="rId58"/>
    <p:sldId id="636" r:id="rId59"/>
    <p:sldId id="637" r:id="rId60"/>
    <p:sldId id="638" r:id="rId61"/>
    <p:sldId id="594" r:id="rId62"/>
    <p:sldId id="639" r:id="rId63"/>
    <p:sldId id="640" r:id="rId64"/>
    <p:sldId id="641" r:id="rId65"/>
    <p:sldId id="642" r:id="rId66"/>
    <p:sldId id="595" r:id="rId67"/>
    <p:sldId id="619" r:id="rId68"/>
    <p:sldId id="662" r:id="rId69"/>
    <p:sldId id="664" r:id="rId70"/>
    <p:sldId id="643" r:id="rId71"/>
    <p:sldId id="597" r:id="rId72"/>
    <p:sldId id="663" r:id="rId73"/>
    <p:sldId id="557"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574" autoAdjust="0"/>
    <p:restoredTop sz="94617" autoAdjust="0"/>
  </p:normalViewPr>
  <p:slideViewPr>
    <p:cSldViewPr>
      <p:cViewPr>
        <p:scale>
          <a:sx n="70" d="100"/>
          <a:sy n="70" d="100"/>
        </p:scale>
        <p:origin x="-29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B15BFC-9782-4EBA-8BFE-73634382D4A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838200" y="1676400"/>
            <a:ext cx="7772400" cy="1470025"/>
          </a:xfrm>
        </p:spPr>
        <p:txBody>
          <a:bodyPr/>
          <a:lstStyle>
            <a:lvl1pPr>
              <a:defRPr/>
            </a:lvl1pPr>
          </a:lstStyle>
          <a:p>
            <a:r>
              <a:rPr lang="en-US"/>
              <a:t>Click to edit Master title style</a:t>
            </a:r>
          </a:p>
        </p:txBody>
      </p:sp>
      <p:sp>
        <p:nvSpPr>
          <p:cNvPr id="319491"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319494" name="Rectangle 6"/>
          <p:cNvSpPr>
            <a:spLocks noChangeArrowheads="1"/>
          </p:cNvSpPr>
          <p:nvPr/>
        </p:nvSpPr>
        <p:spPr bwMode="auto">
          <a:xfrm>
            <a:off x="0" y="6553200"/>
            <a:ext cx="6858000" cy="304800"/>
          </a:xfrm>
          <a:prstGeom prst="rect">
            <a:avLst/>
          </a:prstGeom>
          <a:noFill/>
          <a:ln w="9525">
            <a:noFill/>
            <a:miter lim="800000"/>
            <a:headEnd/>
            <a:tailEnd/>
          </a:ln>
          <a:effectLst/>
        </p:spPr>
        <p:txBody>
          <a:bodyPr/>
          <a:lstStyle/>
          <a:p>
            <a:r>
              <a:rPr lang="en-US" sz="1000" i="1"/>
              <a:t>Principles of Human Anatomy and Physiology, 11e</a:t>
            </a:r>
          </a:p>
        </p:txBody>
      </p:sp>
      <p:sp>
        <p:nvSpPr>
          <p:cNvPr id="319496" name="Rectangle 8"/>
          <p:cNvSpPr>
            <a:spLocks noGrp="1" noChangeArrowheads="1"/>
          </p:cNvSpPr>
          <p:nvPr>
            <p:ph type="sldNum" sz="quarter" idx="4"/>
          </p:nvPr>
        </p:nvSpPr>
        <p:spPr/>
        <p:txBody>
          <a:bodyPr/>
          <a:lstStyle>
            <a:lvl1pPr>
              <a:defRPr sz="1000"/>
            </a:lvl1pPr>
          </a:lstStyle>
          <a:p>
            <a:fld id="{BF7998D8-1FC7-45E1-94EB-461B549EE836}"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 calcmode="lin" valueType="num">
                                      <p:cBhvr>
                                        <p:cTn id="7" dur="1000" fill="hold"/>
                                        <p:tgtEl>
                                          <p:spTgt spid="319490"/>
                                        </p:tgtEl>
                                        <p:attrNameLst>
                                          <p:attrName>ppt_x</p:attrName>
                                        </p:attrNameLst>
                                      </p:cBhvr>
                                      <p:tavLst>
                                        <p:tav tm="0">
                                          <p:val>
                                            <p:strVal val="#ppt_x-.2"/>
                                          </p:val>
                                        </p:tav>
                                        <p:tav tm="100000">
                                          <p:val>
                                            <p:strVal val="#ppt_x"/>
                                          </p:val>
                                        </p:tav>
                                      </p:tavLst>
                                    </p:anim>
                                    <p:anim calcmode="lin" valueType="num">
                                      <p:cBhvr>
                                        <p:cTn id="8" dur="1000" fill="hold"/>
                                        <p:tgtEl>
                                          <p:spTgt spid="319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949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fade">
                                      <p:cBhvr>
                                        <p:cTn id="12" dur="500"/>
                                        <p:tgtEl>
                                          <p:spTgt spid="319491">
                                            <p:txEl>
                                              <p:pRg st="0" end="0"/>
                                            </p:txEl>
                                          </p:spTgt>
                                        </p:tgtEl>
                                      </p:cBhvr>
                                    </p:animEffect>
                                    <p:anim calcmode="lin" valueType="num">
                                      <p:cBhvr>
                                        <p:cTn id="13" dur="500" fill="hold"/>
                                        <p:tgtEl>
                                          <p:spTgt spid="3194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1949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tmplLst>
          <p:tmpl lvl="1">
            <p:tnLst>
              <p:par>
                <p:cTn presetID="44" presetClass="entr" presetSubtype="0" fill="hold" nodeType="withEffect">
                  <p:stCondLst>
                    <p:cond delay="0"/>
                  </p:stCondLst>
                  <p:childTnLst>
                    <p:set>
                      <p:cBhvr>
                        <p:cTn dur="1" fill="hold">
                          <p:stCondLst>
                            <p:cond delay="0"/>
                          </p:stCondLst>
                        </p:cTn>
                        <p:tgtEl>
                          <p:spTgt spid="319491"/>
                        </p:tgtEl>
                        <p:attrNameLst>
                          <p:attrName>style.visibility</p:attrName>
                        </p:attrNameLst>
                      </p:cBhvr>
                      <p:to>
                        <p:strVal val="visible"/>
                      </p:to>
                    </p:set>
                    <p:animEffect transition="in" filter="fade">
                      <p:cBhvr>
                        <p:cTn dur="500"/>
                        <p:tgtEl>
                          <p:spTgt spid="319491"/>
                        </p:tgtEl>
                      </p:cBhvr>
                    </p:animEffect>
                    <p:anim calcmode="lin" valueType="num">
                      <p:cBhvr>
                        <p:cTn dur="500" fill="hold"/>
                        <p:tgtEl>
                          <p:spTgt spid="319491"/>
                        </p:tgtEl>
                        <p:attrNameLst>
                          <p:attrName>ppt_x</p:attrName>
                        </p:attrNameLst>
                      </p:cBhvr>
                      <p:tavLst>
                        <p:tav tm="0">
                          <p:val>
                            <p:strVal val="#ppt_x"/>
                          </p:val>
                        </p:tav>
                        <p:tav tm="100000">
                          <p:val>
                            <p:strVal val="#ppt_x"/>
                          </p:val>
                        </p:tav>
                      </p:tavLst>
                    </p:anim>
                    <p:anim calcmode="lin" valueType="num">
                      <p:cBhvr>
                        <p:cTn dur="500" fill="hold"/>
                        <p:tgtEl>
                          <p:spTgt spid="31949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973DBBCD-71AC-43F6-A506-F53295504AFE}"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7A82BA03-A05D-4376-AEE1-907FF560325C}"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267200" cy="5029200"/>
          </a:xfrm>
        </p:spPr>
        <p:txBody>
          <a:bodyPr/>
          <a:lstStyle/>
          <a:p>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D8CD2E4E-8AC4-4BCC-B7BA-9522D2C4D80F}"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986B4AB3-E784-4ED2-AB37-5B0FD70B685B}"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219200"/>
            <a:ext cx="4267200" cy="5029200"/>
          </a:xfrm>
        </p:spPr>
        <p:txBody>
          <a:bodyPr/>
          <a:lstStyle/>
          <a:p>
            <a:endParaRPr lang="en-US"/>
          </a:p>
        </p:txBody>
      </p:sp>
      <p:sp>
        <p:nvSpPr>
          <p:cNvPr id="4" name="Text Placeholder 3"/>
          <p:cNvSpPr>
            <a:spLocks noGrp="1"/>
          </p:cNvSpPr>
          <p:nvPr>
            <p:ph type="body" sz="half" idx="2"/>
          </p:nvPr>
        </p:nvSpPr>
        <p:spPr>
          <a:xfrm>
            <a:off x="46482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A89B316A-68F8-41B7-BF5C-B6B35AA25BC3}"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2C8916A8-6B0E-410E-A0F3-6281B060305A}"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88C9C7E8-575F-4CD0-8700-A015656786C2}"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3F4AF1B9-A348-48A9-8D81-23DD5D0FECAE}"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Principles of Human Anatomy and Physiology, 11e</a:t>
            </a:r>
          </a:p>
        </p:txBody>
      </p:sp>
      <p:sp>
        <p:nvSpPr>
          <p:cNvPr id="8" name="Slide Number Placeholder 7"/>
          <p:cNvSpPr>
            <a:spLocks noGrp="1"/>
          </p:cNvSpPr>
          <p:nvPr>
            <p:ph type="sldNum" sz="quarter" idx="11"/>
          </p:nvPr>
        </p:nvSpPr>
        <p:spPr/>
        <p:txBody>
          <a:bodyPr/>
          <a:lstStyle>
            <a:lvl1pPr>
              <a:defRPr/>
            </a:lvl1pPr>
          </a:lstStyle>
          <a:p>
            <a:fld id="{C4341438-279E-4FFC-95DD-5B6736054EFA}"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Principles of Human Anatomy and Physiology, 11e</a:t>
            </a:r>
          </a:p>
        </p:txBody>
      </p:sp>
      <p:sp>
        <p:nvSpPr>
          <p:cNvPr id="4" name="Slide Number Placeholder 3"/>
          <p:cNvSpPr>
            <a:spLocks noGrp="1"/>
          </p:cNvSpPr>
          <p:nvPr>
            <p:ph type="sldNum" sz="quarter" idx="11"/>
          </p:nvPr>
        </p:nvSpPr>
        <p:spPr/>
        <p:txBody>
          <a:bodyPr/>
          <a:lstStyle>
            <a:lvl1pPr>
              <a:defRPr/>
            </a:lvl1pPr>
          </a:lstStyle>
          <a:p>
            <a:fld id="{39828B8C-08F9-4783-A3DC-AAC8709110FC}"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Principles of Human Anatomy and Physiology, 11e</a:t>
            </a:r>
          </a:p>
        </p:txBody>
      </p:sp>
      <p:sp>
        <p:nvSpPr>
          <p:cNvPr id="3" name="Slide Number Placeholder 2"/>
          <p:cNvSpPr>
            <a:spLocks noGrp="1"/>
          </p:cNvSpPr>
          <p:nvPr>
            <p:ph type="sldNum" sz="quarter" idx="11"/>
          </p:nvPr>
        </p:nvSpPr>
        <p:spPr/>
        <p:txBody>
          <a:bodyPr/>
          <a:lstStyle>
            <a:lvl1pPr>
              <a:defRPr/>
            </a:lvl1pPr>
          </a:lstStyle>
          <a:p>
            <a:fld id="{F9E9C386-8862-40F3-BC2B-31992C211CA4}"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52C8B7BA-134E-4728-ACCA-5719FEAEDACA}"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543B42CD-2230-4D8B-B001-67386E7B1BF4}"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192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lvl1pPr>
          </a:lstStyle>
          <a:p>
            <a:r>
              <a:rPr lang="en-US"/>
              <a:t>Principles of Human Anatomy and Physiology, 11e</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i="1"/>
            </a:lvl1pPr>
          </a:lstStyle>
          <a:p>
            <a:fld id="{AAD36BB7-785D-43B2-80D5-BE316685569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500"/>
                                        <p:tgtEl>
                                          <p:spTgt spid="1027">
                                            <p:txEl>
                                              <p:pRg st="1" end="1"/>
                                            </p:txEl>
                                          </p:spTgt>
                                        </p:tgtEl>
                                      </p:cBhvr>
                                    </p:animEffect>
                                    <p:anim calcmode="lin" valueType="num">
                                      <p:cBhvr>
                                        <p:cTn id="22"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Effect transition="in" filter="fade">
                                      <p:cBhvr>
                                        <p:cTn id="28" dur="500"/>
                                        <p:tgtEl>
                                          <p:spTgt spid="1027">
                                            <p:txEl>
                                              <p:pRg st="2" end="2"/>
                                            </p:txEl>
                                          </p:spTgt>
                                        </p:tgtEl>
                                      </p:cBhvr>
                                    </p:animEffect>
                                    <p:anim calcmode="lin" valueType="num">
                                      <p:cBhvr>
                                        <p:cTn id="29"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500"/>
                                        <p:tgtEl>
                                          <p:spTgt spid="1027">
                                            <p:txEl>
                                              <p:pRg st="3" end="3"/>
                                            </p:txEl>
                                          </p:spTgt>
                                        </p:tgtEl>
                                      </p:cBhvr>
                                    </p:animEffect>
                                    <p:anim calcmode="lin" valueType="num">
                                      <p:cBhvr>
                                        <p:cTn id="34"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Effect transition="in" filter="fade">
                                      <p:cBhvr>
                                        <p:cTn id="38" dur="500"/>
                                        <p:tgtEl>
                                          <p:spTgt spid="1027">
                                            <p:txEl>
                                              <p:pRg st="4" end="4"/>
                                            </p:txEl>
                                          </p:spTgt>
                                        </p:tgtEl>
                                      </p:cBhvr>
                                    </p:animEffect>
                                    <p:anim calcmode="lin" valueType="num">
                                      <p:cBhvr>
                                        <p:cTn id="39"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3">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slide" Target="slide2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2515B72F-73F4-4F43-8E75-F95935824F8C}" type="slidenum">
              <a:rPr lang="en-US"/>
              <a:pPr/>
              <a:t>1</a:t>
            </a:fld>
            <a:endParaRPr lang="en-US"/>
          </a:p>
        </p:txBody>
      </p:sp>
      <p:sp>
        <p:nvSpPr>
          <p:cNvPr id="321538" name="Rectangle 2"/>
          <p:cNvSpPr>
            <a:spLocks noGrp="1" noChangeArrowheads="1"/>
          </p:cNvSpPr>
          <p:nvPr>
            <p:ph type="ctrTitle"/>
          </p:nvPr>
        </p:nvSpPr>
        <p:spPr/>
        <p:txBody>
          <a:bodyPr/>
          <a:lstStyle/>
          <a:p>
            <a:r>
              <a:rPr lang="en-US" sz="6000" dirty="0"/>
              <a:t>Chapter 9</a:t>
            </a:r>
          </a:p>
        </p:txBody>
      </p:sp>
      <p:sp>
        <p:nvSpPr>
          <p:cNvPr id="321539" name="Rectangle 3"/>
          <p:cNvSpPr>
            <a:spLocks noGrp="1" noChangeArrowheads="1"/>
          </p:cNvSpPr>
          <p:nvPr>
            <p:ph type="subTitle" idx="1"/>
          </p:nvPr>
        </p:nvSpPr>
        <p:spPr/>
        <p:txBody>
          <a:bodyPr/>
          <a:lstStyle/>
          <a:p>
            <a:r>
              <a:rPr lang="en-US" sz="6000" dirty="0"/>
              <a:t>Joints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CBB1CDA7-12AF-4B30-827B-B2A3B42FAAC3}" type="slidenum">
              <a:rPr lang="en-US"/>
              <a:pPr/>
              <a:t>10</a:t>
            </a:fld>
            <a:endParaRPr lang="en-US"/>
          </a:p>
        </p:txBody>
      </p:sp>
      <p:sp>
        <p:nvSpPr>
          <p:cNvPr id="402434" name="Rectangle 2"/>
          <p:cNvSpPr>
            <a:spLocks noGrp="1" noChangeArrowheads="1"/>
          </p:cNvSpPr>
          <p:nvPr>
            <p:ph type="title"/>
          </p:nvPr>
        </p:nvSpPr>
        <p:spPr>
          <a:xfrm>
            <a:off x="2819400" y="0"/>
            <a:ext cx="3505200" cy="1066800"/>
          </a:xfrm>
        </p:spPr>
        <p:txBody>
          <a:bodyPr/>
          <a:lstStyle/>
          <a:p>
            <a:r>
              <a:rPr lang="en-US"/>
              <a:t>Synchondrosis </a:t>
            </a:r>
          </a:p>
        </p:txBody>
      </p:sp>
      <p:sp>
        <p:nvSpPr>
          <p:cNvPr id="402435" name="Rectangle 3"/>
          <p:cNvSpPr>
            <a:spLocks noGrp="1" noChangeArrowheads="1"/>
          </p:cNvSpPr>
          <p:nvPr>
            <p:ph type="body" sz="half" idx="2"/>
          </p:nvPr>
        </p:nvSpPr>
        <p:spPr>
          <a:xfrm>
            <a:off x="685800" y="4572000"/>
            <a:ext cx="8458200" cy="1981200"/>
          </a:xfrm>
        </p:spPr>
        <p:txBody>
          <a:bodyPr/>
          <a:lstStyle/>
          <a:p>
            <a:r>
              <a:rPr lang="en-US" u="sng" dirty="0"/>
              <a:t>Connecting material is hyaline cartilage</a:t>
            </a:r>
          </a:p>
          <a:p>
            <a:r>
              <a:rPr lang="en-US" dirty="0"/>
              <a:t>Immovable (synarthrosis)</a:t>
            </a:r>
          </a:p>
          <a:p>
            <a:r>
              <a:rPr lang="en-US" dirty="0"/>
              <a:t>Epiphyseal plate or joints between ribs and sternum</a:t>
            </a:r>
          </a:p>
        </p:txBody>
      </p:sp>
      <p:pic>
        <p:nvPicPr>
          <p:cNvPr id="402436" name="Picture 4" descr="w0220-nc"/>
          <p:cNvPicPr>
            <a:picLocks noChangeAspect="1" noChangeArrowheads="1"/>
          </p:cNvPicPr>
          <p:nvPr/>
        </p:nvPicPr>
        <p:blipFill>
          <a:blip r:embed="rId2" cstate="print"/>
          <a:srcRect b="50323"/>
          <a:stretch>
            <a:fillRect/>
          </a:stretch>
        </p:blipFill>
        <p:spPr bwMode="auto">
          <a:xfrm>
            <a:off x="152400" y="1223963"/>
            <a:ext cx="4572000" cy="2738437"/>
          </a:xfrm>
          <a:prstGeom prst="rect">
            <a:avLst/>
          </a:prstGeom>
          <a:noFill/>
        </p:spPr>
      </p:pic>
      <p:pic>
        <p:nvPicPr>
          <p:cNvPr id="402437" name="Picture 5" descr="w0193-nc"/>
          <p:cNvPicPr>
            <a:picLocks noChangeAspect="1" noChangeArrowheads="1"/>
          </p:cNvPicPr>
          <p:nvPr/>
        </p:nvPicPr>
        <p:blipFill>
          <a:blip r:embed="rId3" cstate="print"/>
          <a:srcRect l="39270" t="21956" b="4919"/>
          <a:stretch>
            <a:fillRect/>
          </a:stretch>
        </p:blipFill>
        <p:spPr bwMode="auto">
          <a:xfrm>
            <a:off x="4572000" y="762000"/>
            <a:ext cx="4267200" cy="3413125"/>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11979CA0-66BD-4239-98C3-52B17E91E947}" type="slidenum">
              <a:rPr lang="en-US"/>
              <a:pPr/>
              <a:t>11</a:t>
            </a:fld>
            <a:endParaRPr lang="en-US"/>
          </a:p>
        </p:txBody>
      </p:sp>
      <p:sp>
        <p:nvSpPr>
          <p:cNvPr id="407554" name="Rectangle 2"/>
          <p:cNvSpPr>
            <a:spLocks noGrp="1" noChangeArrowheads="1"/>
          </p:cNvSpPr>
          <p:nvPr>
            <p:ph type="title"/>
          </p:nvPr>
        </p:nvSpPr>
        <p:spPr>
          <a:xfrm>
            <a:off x="685800" y="0"/>
            <a:ext cx="3352800" cy="1752600"/>
          </a:xfrm>
        </p:spPr>
        <p:txBody>
          <a:bodyPr/>
          <a:lstStyle/>
          <a:p>
            <a:r>
              <a:rPr lang="en-US"/>
              <a:t>Symphysis </a:t>
            </a:r>
          </a:p>
        </p:txBody>
      </p:sp>
      <p:sp>
        <p:nvSpPr>
          <p:cNvPr id="407555" name="Rectangle 3"/>
          <p:cNvSpPr>
            <a:spLocks noGrp="1" noChangeArrowheads="1"/>
          </p:cNvSpPr>
          <p:nvPr>
            <p:ph type="body" sz="half" idx="1"/>
          </p:nvPr>
        </p:nvSpPr>
        <p:spPr>
          <a:xfrm>
            <a:off x="152400" y="1905000"/>
            <a:ext cx="3429000" cy="3505200"/>
          </a:xfrm>
        </p:spPr>
        <p:txBody>
          <a:bodyPr/>
          <a:lstStyle/>
          <a:p>
            <a:r>
              <a:rPr lang="en-US" u="sng" dirty="0" smtClean="0"/>
              <a:t>Connecting material is a disc of fibrocartilage</a:t>
            </a:r>
            <a:endParaRPr lang="en-US" u="sng" dirty="0"/>
          </a:p>
          <a:p>
            <a:r>
              <a:rPr lang="en-US" dirty="0"/>
              <a:t>Slightly movable (amphiarthroses)</a:t>
            </a:r>
          </a:p>
          <a:p>
            <a:r>
              <a:rPr lang="en-US" dirty="0"/>
              <a:t>Intervertebral discs and pubic symphysis</a:t>
            </a:r>
          </a:p>
          <a:p>
            <a:endParaRPr lang="en-US" dirty="0"/>
          </a:p>
        </p:txBody>
      </p:sp>
      <p:pic>
        <p:nvPicPr>
          <p:cNvPr id="407556" name="Picture 4" descr="w0220-nc"/>
          <p:cNvPicPr>
            <a:picLocks noChangeAspect="1" noChangeArrowheads="1"/>
          </p:cNvPicPr>
          <p:nvPr/>
        </p:nvPicPr>
        <p:blipFill>
          <a:blip r:embed="rId2" cstate="print"/>
          <a:srcRect t="51939"/>
          <a:stretch>
            <a:fillRect/>
          </a:stretch>
        </p:blipFill>
        <p:spPr bwMode="auto">
          <a:xfrm>
            <a:off x="3886200" y="3435350"/>
            <a:ext cx="5067300" cy="2933700"/>
          </a:xfrm>
          <a:prstGeom prst="rect">
            <a:avLst/>
          </a:prstGeom>
          <a:noFill/>
        </p:spPr>
      </p:pic>
      <p:pic>
        <p:nvPicPr>
          <p:cNvPr id="407557" name="Picture 5" descr="w0184-nc"/>
          <p:cNvPicPr>
            <a:picLocks noChangeAspect="1" noChangeArrowheads="1"/>
          </p:cNvPicPr>
          <p:nvPr/>
        </p:nvPicPr>
        <p:blipFill>
          <a:blip r:embed="rId3" cstate="print"/>
          <a:srcRect l="43321" t="66611" b="2489"/>
          <a:stretch>
            <a:fillRect/>
          </a:stretch>
        </p:blipFill>
        <p:spPr bwMode="auto">
          <a:xfrm>
            <a:off x="3733800" y="76200"/>
            <a:ext cx="5334000" cy="3152775"/>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486C90E-4CC3-4C5F-BEAC-C20C8DA70C26}" type="slidenum">
              <a:rPr lang="en-US"/>
              <a:pPr/>
              <a:t>12</a:t>
            </a:fld>
            <a:endParaRPr lang="en-US"/>
          </a:p>
        </p:txBody>
      </p:sp>
      <p:sp>
        <p:nvSpPr>
          <p:cNvPr id="404482" name="Rectangle 2"/>
          <p:cNvSpPr>
            <a:spLocks noGrp="1" noChangeArrowheads="1"/>
          </p:cNvSpPr>
          <p:nvPr>
            <p:ph type="title"/>
          </p:nvPr>
        </p:nvSpPr>
        <p:spPr>
          <a:xfrm>
            <a:off x="5257800" y="-76200"/>
            <a:ext cx="3200400" cy="914400"/>
          </a:xfrm>
        </p:spPr>
        <p:txBody>
          <a:bodyPr/>
          <a:lstStyle/>
          <a:p>
            <a:r>
              <a:rPr lang="en-US"/>
              <a:t>Synovial Joints</a:t>
            </a:r>
          </a:p>
        </p:txBody>
      </p:sp>
      <p:sp>
        <p:nvSpPr>
          <p:cNvPr id="404483" name="Rectangle 3"/>
          <p:cNvSpPr>
            <a:spLocks noGrp="1" noChangeArrowheads="1"/>
          </p:cNvSpPr>
          <p:nvPr>
            <p:ph type="body" idx="1"/>
          </p:nvPr>
        </p:nvSpPr>
        <p:spPr>
          <a:xfrm>
            <a:off x="533400" y="304800"/>
            <a:ext cx="4114800" cy="6019800"/>
          </a:xfrm>
        </p:spPr>
        <p:txBody>
          <a:bodyPr/>
          <a:lstStyle/>
          <a:p>
            <a:r>
              <a:rPr lang="en-US" dirty="0"/>
              <a:t>Synovial cavity separates articulating bones</a:t>
            </a:r>
          </a:p>
          <a:p>
            <a:r>
              <a:rPr lang="en-US" u="sng" dirty="0"/>
              <a:t>Freely moveable </a:t>
            </a:r>
            <a:r>
              <a:rPr lang="en-US" dirty="0"/>
              <a:t>(</a:t>
            </a:r>
            <a:r>
              <a:rPr lang="en-US" dirty="0" smtClean="0"/>
              <a:t>diarthrotic)</a:t>
            </a:r>
            <a:endParaRPr lang="en-US" dirty="0"/>
          </a:p>
          <a:p>
            <a:r>
              <a:rPr lang="en-US" dirty="0"/>
              <a:t>Articular </a:t>
            </a:r>
            <a:r>
              <a:rPr lang="en-US" dirty="0" smtClean="0"/>
              <a:t>cartilage</a:t>
            </a:r>
          </a:p>
          <a:p>
            <a:pPr lvl="1"/>
            <a:r>
              <a:rPr lang="en-US" dirty="0" smtClean="0"/>
              <a:t>Covers bones at </a:t>
            </a:r>
            <a:r>
              <a:rPr lang="en-US" u="sng" dirty="0" smtClean="0"/>
              <a:t>synovial joints</a:t>
            </a:r>
            <a:endParaRPr lang="en-US" u="sng" dirty="0"/>
          </a:p>
          <a:p>
            <a:pPr lvl="1"/>
            <a:r>
              <a:rPr lang="en-US" dirty="0"/>
              <a:t>reduces </a:t>
            </a:r>
            <a:r>
              <a:rPr lang="en-US" u="sng" dirty="0"/>
              <a:t>friction</a:t>
            </a:r>
          </a:p>
          <a:p>
            <a:pPr lvl="1"/>
            <a:r>
              <a:rPr lang="en-US" u="sng" dirty="0"/>
              <a:t>absorbs shock</a:t>
            </a:r>
          </a:p>
          <a:p>
            <a:r>
              <a:rPr lang="en-US" dirty="0"/>
              <a:t>Articular capsule</a:t>
            </a:r>
          </a:p>
          <a:p>
            <a:pPr lvl="1"/>
            <a:r>
              <a:rPr lang="en-US" dirty="0"/>
              <a:t>surrounds joint</a:t>
            </a:r>
          </a:p>
          <a:p>
            <a:pPr lvl="1"/>
            <a:r>
              <a:rPr lang="en-US" dirty="0"/>
              <a:t>thickenings in fibrous</a:t>
            </a:r>
            <a:br>
              <a:rPr lang="en-US" dirty="0"/>
            </a:br>
            <a:r>
              <a:rPr lang="en-US" dirty="0"/>
              <a:t>capsule called ligaments</a:t>
            </a:r>
          </a:p>
          <a:p>
            <a:r>
              <a:rPr lang="en-US" dirty="0"/>
              <a:t>Synovial membrane</a:t>
            </a:r>
          </a:p>
          <a:p>
            <a:pPr lvl="1">
              <a:lnSpc>
                <a:spcPct val="90000"/>
              </a:lnSpc>
            </a:pPr>
            <a:r>
              <a:rPr lang="en-US" dirty="0"/>
              <a:t>inner lining of capsule</a:t>
            </a:r>
            <a:endParaRPr lang="en-US" sz="2800" dirty="0"/>
          </a:p>
        </p:txBody>
      </p:sp>
      <p:pic>
        <p:nvPicPr>
          <p:cNvPr id="404484" name="Picture 4" descr="w0221-nc"/>
          <p:cNvPicPr>
            <a:picLocks noChangeAspect="1" noChangeArrowheads="1"/>
          </p:cNvPicPr>
          <p:nvPr/>
        </p:nvPicPr>
        <p:blipFill>
          <a:blip r:embed="rId2" cstate="print"/>
          <a:srcRect/>
          <a:stretch>
            <a:fillRect/>
          </a:stretch>
        </p:blipFill>
        <p:spPr bwMode="auto">
          <a:xfrm>
            <a:off x="4572000" y="914400"/>
            <a:ext cx="4535488" cy="4724400"/>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64DD78A2-0183-4BB1-8E78-6AAE53E1CC5A}" type="slidenum">
              <a:rPr lang="en-US"/>
              <a:pPr/>
              <a:t>13</a:t>
            </a:fld>
            <a:endParaRPr lang="en-US"/>
          </a:p>
        </p:txBody>
      </p:sp>
      <p:pic>
        <p:nvPicPr>
          <p:cNvPr id="405506" name="Picture 2" descr="Fig 9_1b"/>
          <p:cNvPicPr>
            <a:picLocks noChangeAspect="1" noChangeArrowheads="1"/>
          </p:cNvPicPr>
          <p:nvPr/>
        </p:nvPicPr>
        <p:blipFill>
          <a:blip r:embed="rId2" cstate="print"/>
          <a:srcRect/>
          <a:stretch>
            <a:fillRect/>
          </a:stretch>
        </p:blipFill>
        <p:spPr bwMode="auto">
          <a:xfrm>
            <a:off x="762000" y="1219200"/>
            <a:ext cx="7924800" cy="3743325"/>
          </a:xfrm>
          <a:prstGeom prst="rect">
            <a:avLst/>
          </a:prstGeom>
          <a:noFill/>
        </p:spPr>
      </p:pic>
      <p:sp>
        <p:nvSpPr>
          <p:cNvPr id="405507" name="Rectangle 3"/>
          <p:cNvSpPr>
            <a:spLocks noGrp="1" noChangeArrowheads="1"/>
          </p:cNvSpPr>
          <p:nvPr>
            <p:ph type="title"/>
          </p:nvPr>
        </p:nvSpPr>
        <p:spPr>
          <a:xfrm>
            <a:off x="685800" y="152400"/>
            <a:ext cx="7772400" cy="1143000"/>
          </a:xfrm>
        </p:spPr>
        <p:txBody>
          <a:bodyPr/>
          <a:lstStyle/>
          <a:p>
            <a:r>
              <a:rPr lang="en-US"/>
              <a:t>Example of Synovial Joint</a:t>
            </a:r>
          </a:p>
        </p:txBody>
      </p:sp>
      <p:sp>
        <p:nvSpPr>
          <p:cNvPr id="405508" name="Rectangle 4"/>
          <p:cNvSpPr>
            <a:spLocks noGrp="1" noChangeArrowheads="1"/>
          </p:cNvSpPr>
          <p:nvPr>
            <p:ph type="body" sz="half" idx="2"/>
          </p:nvPr>
        </p:nvSpPr>
        <p:spPr>
          <a:xfrm>
            <a:off x="1143000" y="5029200"/>
            <a:ext cx="7772400" cy="1524000"/>
          </a:xfrm>
        </p:spPr>
        <p:txBody>
          <a:bodyPr/>
          <a:lstStyle/>
          <a:p>
            <a:r>
              <a:rPr lang="en-US" sz="2000"/>
              <a:t>Joint space is synovial joint cavity</a:t>
            </a:r>
          </a:p>
          <a:p>
            <a:r>
              <a:rPr lang="en-US" sz="2000"/>
              <a:t>Articular cartilage covering ends of bones</a:t>
            </a:r>
          </a:p>
          <a:p>
            <a:r>
              <a:rPr lang="en-US" sz="2000"/>
              <a:t>Articular capsule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687734F-DE3F-4B85-BC8E-5FA49D367F28}" type="slidenum">
              <a:rPr lang="en-US"/>
              <a:pPr/>
              <a:t>14</a:t>
            </a:fld>
            <a:endParaRPr lang="en-US"/>
          </a:p>
        </p:txBody>
      </p:sp>
      <p:sp>
        <p:nvSpPr>
          <p:cNvPr id="417794" name="Rectangle 2"/>
          <p:cNvSpPr>
            <a:spLocks noGrp="1" noChangeArrowheads="1"/>
          </p:cNvSpPr>
          <p:nvPr>
            <p:ph type="title"/>
          </p:nvPr>
        </p:nvSpPr>
        <p:spPr/>
        <p:txBody>
          <a:bodyPr/>
          <a:lstStyle/>
          <a:p>
            <a:r>
              <a:rPr lang="en-US"/>
              <a:t>Techniques for cartilage replacement</a:t>
            </a:r>
          </a:p>
        </p:txBody>
      </p:sp>
      <p:sp>
        <p:nvSpPr>
          <p:cNvPr id="417795" name="Rectangle 3"/>
          <p:cNvSpPr>
            <a:spLocks noGrp="1" noChangeArrowheads="1"/>
          </p:cNvSpPr>
          <p:nvPr>
            <p:ph type="body" idx="1"/>
          </p:nvPr>
        </p:nvSpPr>
        <p:spPr/>
        <p:txBody>
          <a:bodyPr/>
          <a:lstStyle/>
          <a:p>
            <a:r>
              <a:rPr lang="en-US" dirty="0"/>
              <a:t>In </a:t>
            </a:r>
            <a:r>
              <a:rPr lang="en-US" i="1" dirty="0"/>
              <a:t>cartilage</a:t>
            </a:r>
            <a:r>
              <a:rPr lang="en-US" dirty="0"/>
              <a:t> transplantation chondrocytes are </a:t>
            </a:r>
            <a:r>
              <a:rPr lang="en-US" u="sng" dirty="0"/>
              <a:t>removed from the patient, grown in culture, and then placed in the damaged joint.</a:t>
            </a:r>
          </a:p>
          <a:p>
            <a:r>
              <a:rPr lang="en-US" dirty="0"/>
              <a:t>Eroded cartilage may be replaced with </a:t>
            </a:r>
            <a:r>
              <a:rPr lang="en-US" u="sng" dirty="0"/>
              <a:t>synthetic materials</a:t>
            </a:r>
          </a:p>
          <a:p>
            <a:r>
              <a:rPr lang="en-US" dirty="0"/>
              <a:t>Researchers </a:t>
            </a:r>
            <a:r>
              <a:rPr lang="en-US" i="1" dirty="0"/>
              <a:t>are</a:t>
            </a:r>
            <a:r>
              <a:rPr lang="en-US" dirty="0"/>
              <a:t> also examining the use of </a:t>
            </a:r>
            <a:r>
              <a:rPr lang="en-US" u="sng" dirty="0"/>
              <a:t>stem cells to replace cartilage.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0559613-FAA3-411C-8161-9DC6015B10BE}" type="slidenum">
              <a:rPr lang="en-US"/>
              <a:pPr/>
              <a:t>15</a:t>
            </a:fld>
            <a:endParaRPr lang="en-US"/>
          </a:p>
        </p:txBody>
      </p:sp>
      <p:sp>
        <p:nvSpPr>
          <p:cNvPr id="361474" name="Rectangle 2"/>
          <p:cNvSpPr>
            <a:spLocks noGrp="1" noChangeArrowheads="1"/>
          </p:cNvSpPr>
          <p:nvPr>
            <p:ph type="title"/>
          </p:nvPr>
        </p:nvSpPr>
        <p:spPr/>
        <p:txBody>
          <a:bodyPr/>
          <a:lstStyle/>
          <a:p>
            <a:r>
              <a:rPr lang="en-US"/>
              <a:t>Articular Capsule</a:t>
            </a:r>
            <a:endParaRPr lang="en-US" b="1" i="1"/>
          </a:p>
        </p:txBody>
      </p:sp>
      <p:sp>
        <p:nvSpPr>
          <p:cNvPr id="361475" name="Rectangle 3"/>
          <p:cNvSpPr>
            <a:spLocks noGrp="1" noChangeArrowheads="1"/>
          </p:cNvSpPr>
          <p:nvPr>
            <p:ph type="body" idx="1"/>
          </p:nvPr>
        </p:nvSpPr>
        <p:spPr/>
        <p:txBody>
          <a:bodyPr/>
          <a:lstStyle/>
          <a:p>
            <a:r>
              <a:rPr lang="en-US" dirty="0"/>
              <a:t>The </a:t>
            </a:r>
            <a:r>
              <a:rPr lang="en-US" i="1" dirty="0"/>
              <a:t>articular capsule</a:t>
            </a:r>
            <a:r>
              <a:rPr lang="en-US" dirty="0"/>
              <a:t> surrounds a diarthrosis, encloses the synovial cavity, and </a:t>
            </a:r>
            <a:r>
              <a:rPr lang="en-US" u="sng" dirty="0"/>
              <a:t>unites the articulating bones</a:t>
            </a:r>
            <a:r>
              <a:rPr lang="en-US" dirty="0"/>
              <a:t>.</a:t>
            </a:r>
          </a:p>
          <a:p>
            <a:r>
              <a:rPr lang="en-US" dirty="0"/>
              <a:t>The articular capsule is composed of two layers - the outer </a:t>
            </a:r>
            <a:r>
              <a:rPr lang="en-US" i="1" dirty="0"/>
              <a:t>fibrous</a:t>
            </a:r>
            <a:r>
              <a:rPr lang="en-US" dirty="0"/>
              <a:t> </a:t>
            </a:r>
            <a:r>
              <a:rPr lang="en-US" i="1" dirty="0"/>
              <a:t>capsule</a:t>
            </a:r>
            <a:r>
              <a:rPr lang="en-US" dirty="0"/>
              <a:t> (which may contain ligaments) and the inner </a:t>
            </a:r>
            <a:r>
              <a:rPr lang="en-US" i="1" dirty="0"/>
              <a:t>synovial membrane</a:t>
            </a:r>
            <a:r>
              <a:rPr lang="en-US" dirty="0"/>
              <a:t> </a:t>
            </a:r>
            <a:r>
              <a:rPr lang="en-US" u="sng" dirty="0"/>
              <a:t>(which secretes a lubricating and joint-nourishing synovial fluid</a:t>
            </a:r>
            <a:r>
              <a:rPr lang="en-US" u="sng" dirty="0" smtClean="0"/>
              <a:t>)</a:t>
            </a:r>
            <a:r>
              <a:rPr lang="en-US" dirty="0" smtClean="0"/>
              <a:t>.</a:t>
            </a:r>
            <a:endParaRPr lang="en-US" dirty="0"/>
          </a:p>
          <a:p>
            <a:r>
              <a:rPr lang="en-US" dirty="0"/>
              <a:t>The flexibility of the fibrous capsule permits </a:t>
            </a:r>
            <a:r>
              <a:rPr lang="en-US" u="sng" dirty="0"/>
              <a:t>considerable movement at a joint</a:t>
            </a:r>
            <a:r>
              <a:rPr lang="en-US" dirty="0"/>
              <a:t>, whereas its great tensile strength </a:t>
            </a:r>
            <a:r>
              <a:rPr lang="en-US" u="sng" dirty="0"/>
              <a:t>helps prevent bones from dislocating.</a:t>
            </a:r>
          </a:p>
          <a:p>
            <a:r>
              <a:rPr lang="en-US" dirty="0"/>
              <a:t>Other capsule features include </a:t>
            </a:r>
            <a:r>
              <a:rPr lang="en-US" i="1" dirty="0"/>
              <a:t>ligaments</a:t>
            </a:r>
            <a:r>
              <a:rPr lang="en-US" dirty="0"/>
              <a:t> and </a:t>
            </a:r>
            <a:r>
              <a:rPr lang="en-US" i="1" dirty="0"/>
              <a:t>articular fat pads</a:t>
            </a:r>
            <a:r>
              <a:rPr lang="en-US" dirty="0"/>
              <a:t>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F0F9FA7-7B82-443D-9ECD-470F32D00705}" type="slidenum">
              <a:rPr lang="en-US"/>
              <a:pPr/>
              <a:t>16</a:t>
            </a:fld>
            <a:endParaRPr lang="en-US"/>
          </a:p>
        </p:txBody>
      </p:sp>
      <p:sp>
        <p:nvSpPr>
          <p:cNvPr id="410626" name="Rectangle 2"/>
          <p:cNvSpPr>
            <a:spLocks noGrp="1" noChangeArrowheads="1"/>
          </p:cNvSpPr>
          <p:nvPr>
            <p:ph type="title"/>
          </p:nvPr>
        </p:nvSpPr>
        <p:spPr>
          <a:xfrm>
            <a:off x="6096000" y="0"/>
            <a:ext cx="2362200" cy="1371600"/>
          </a:xfrm>
        </p:spPr>
        <p:txBody>
          <a:bodyPr/>
          <a:lstStyle/>
          <a:p>
            <a:r>
              <a:rPr lang="en-US"/>
              <a:t>Special Features</a:t>
            </a:r>
          </a:p>
        </p:txBody>
      </p:sp>
      <p:sp>
        <p:nvSpPr>
          <p:cNvPr id="410627" name="Rectangle 3"/>
          <p:cNvSpPr>
            <a:spLocks noGrp="1" noChangeArrowheads="1"/>
          </p:cNvSpPr>
          <p:nvPr>
            <p:ph type="body" idx="1"/>
          </p:nvPr>
        </p:nvSpPr>
        <p:spPr>
          <a:xfrm>
            <a:off x="0" y="228600"/>
            <a:ext cx="8458200" cy="6400800"/>
          </a:xfrm>
        </p:spPr>
        <p:txBody>
          <a:bodyPr/>
          <a:lstStyle/>
          <a:p>
            <a:pPr>
              <a:lnSpc>
                <a:spcPct val="90000"/>
              </a:lnSpc>
            </a:pPr>
            <a:r>
              <a:rPr lang="en-US" dirty="0"/>
              <a:t>Synovial Membrane</a:t>
            </a:r>
          </a:p>
          <a:p>
            <a:pPr lvl="1">
              <a:lnSpc>
                <a:spcPct val="90000"/>
              </a:lnSpc>
            </a:pPr>
            <a:r>
              <a:rPr lang="en-US" dirty="0"/>
              <a:t>secretes synovial fluid </a:t>
            </a:r>
            <a:r>
              <a:rPr lang="en-US" u="sng" dirty="0" smtClean="0"/>
              <a:t>which lubricates </a:t>
            </a:r>
          </a:p>
          <a:p>
            <a:pPr lvl="1">
              <a:lnSpc>
                <a:spcPct val="90000"/>
              </a:lnSpc>
              <a:buNone/>
            </a:pPr>
            <a:r>
              <a:rPr lang="en-US" dirty="0" smtClean="0"/>
              <a:t>	</a:t>
            </a:r>
            <a:r>
              <a:rPr lang="en-US" u="sng" dirty="0" smtClean="0"/>
              <a:t>and reduces friction in the joint and supplies nutrients to and removes metabolic wastes from the joint</a:t>
            </a:r>
          </a:p>
          <a:p>
            <a:pPr lvl="1">
              <a:lnSpc>
                <a:spcPct val="90000"/>
              </a:lnSpc>
              <a:buNone/>
            </a:pPr>
            <a:r>
              <a:rPr lang="en-US" sz="2800" dirty="0" smtClean="0"/>
              <a:t>- </a:t>
            </a:r>
            <a:r>
              <a:rPr lang="en-US" dirty="0" smtClean="0"/>
              <a:t>When there is a buildup of this fluid, </a:t>
            </a:r>
            <a:r>
              <a:rPr lang="en-US" u="sng" dirty="0" smtClean="0"/>
              <a:t>the fluid may be aspirated and medications may be injected into the cavity.</a:t>
            </a:r>
            <a:endParaRPr lang="en-US" u="sng" dirty="0"/>
          </a:p>
          <a:p>
            <a:r>
              <a:rPr lang="en-US" dirty="0"/>
              <a:t>Accessory ligaments</a:t>
            </a:r>
          </a:p>
          <a:p>
            <a:pPr lvl="1"/>
            <a:r>
              <a:rPr lang="en-US" u="sng" dirty="0" smtClean="0"/>
              <a:t>Hold bone to b</a:t>
            </a:r>
            <a:r>
              <a:rPr lang="en-US" dirty="0" smtClean="0"/>
              <a:t>one</a:t>
            </a:r>
            <a:endParaRPr lang="en-US" dirty="0"/>
          </a:p>
          <a:p>
            <a:r>
              <a:rPr lang="en-US" dirty="0"/>
              <a:t>Articular discs or </a:t>
            </a:r>
            <a:r>
              <a:rPr lang="en-US" u="sng" dirty="0"/>
              <a:t>menisci</a:t>
            </a:r>
          </a:p>
          <a:p>
            <a:pPr lvl="1"/>
            <a:r>
              <a:rPr lang="en-US" dirty="0" smtClean="0"/>
              <a:t>Modify the </a:t>
            </a:r>
            <a:r>
              <a:rPr lang="en-US" u="sng" dirty="0" smtClean="0"/>
              <a:t>shape of the joint                                 surfaces of the articulating bones, help maintain the stability of the joint, and direct the flow of synovial fluid to the areas of greatest friction</a:t>
            </a:r>
            <a:r>
              <a:rPr lang="en-US" dirty="0" smtClean="0"/>
              <a:t>.</a:t>
            </a:r>
            <a:endParaRPr lang="en-US" dirty="0"/>
          </a:p>
          <a:p>
            <a:pPr lvl="1">
              <a:buNone/>
            </a:pPr>
            <a:r>
              <a:rPr lang="en-US" dirty="0" smtClean="0"/>
              <a:t>Torn cartilage </a:t>
            </a:r>
            <a:r>
              <a:rPr lang="en-US" u="sng" dirty="0" smtClean="0"/>
              <a:t>is damage to the articular </a:t>
            </a:r>
            <a:r>
              <a:rPr lang="en-US" u="sng" dirty="0" err="1" smtClean="0"/>
              <a:t>dics</a:t>
            </a:r>
            <a:r>
              <a:rPr lang="en-US" u="sng" dirty="0" smtClean="0"/>
              <a:t> that lie between the ends of some bones</a:t>
            </a:r>
            <a:r>
              <a:rPr lang="en-US" dirty="0" smtClean="0"/>
              <a:t> &amp; is usually fixed by </a:t>
            </a:r>
            <a:r>
              <a:rPr lang="en-US" u="sng" dirty="0" smtClean="0"/>
              <a:t>arthroscopy</a:t>
            </a:r>
          </a:p>
        </p:txBody>
      </p:sp>
      <p:pic>
        <p:nvPicPr>
          <p:cNvPr id="410628" name="Picture 4" descr="170480"/>
          <p:cNvPicPr>
            <a:picLocks noChangeAspect="1" noChangeArrowheads="1"/>
          </p:cNvPicPr>
          <p:nvPr/>
        </p:nvPicPr>
        <p:blipFill>
          <a:blip r:embed="rId2" cstate="print"/>
          <a:srcRect l="1978" t="4993" b="15129"/>
          <a:stretch>
            <a:fillRect/>
          </a:stretch>
        </p:blipFill>
        <p:spPr bwMode="auto">
          <a:xfrm>
            <a:off x="5410200" y="2514600"/>
            <a:ext cx="3352800" cy="2100772"/>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3706E8B-FC9D-4A31-B479-6CA4731DAB45}" type="slidenum">
              <a:rPr lang="en-US"/>
              <a:pPr/>
              <a:t>17</a:t>
            </a:fld>
            <a:endParaRPr lang="en-US"/>
          </a:p>
        </p:txBody>
      </p:sp>
      <p:sp>
        <p:nvSpPr>
          <p:cNvPr id="411650" name="Rectangle 2"/>
          <p:cNvSpPr>
            <a:spLocks noGrp="1" noChangeArrowheads="1"/>
          </p:cNvSpPr>
          <p:nvPr>
            <p:ph type="title"/>
          </p:nvPr>
        </p:nvSpPr>
        <p:spPr/>
        <p:txBody>
          <a:bodyPr/>
          <a:lstStyle/>
          <a:p>
            <a:r>
              <a:rPr lang="en-US"/>
              <a:t>Nerve and Blood Supply</a:t>
            </a:r>
          </a:p>
        </p:txBody>
      </p:sp>
      <p:sp>
        <p:nvSpPr>
          <p:cNvPr id="411651" name="Rectangle 3"/>
          <p:cNvSpPr>
            <a:spLocks noGrp="1" noChangeArrowheads="1"/>
          </p:cNvSpPr>
          <p:nvPr>
            <p:ph type="body" idx="1"/>
          </p:nvPr>
        </p:nvSpPr>
        <p:spPr>
          <a:xfrm>
            <a:off x="838200" y="1676400"/>
            <a:ext cx="7772400" cy="4114800"/>
          </a:xfrm>
        </p:spPr>
        <p:txBody>
          <a:bodyPr/>
          <a:lstStyle/>
          <a:p>
            <a:r>
              <a:rPr lang="en-US" dirty="0"/>
              <a:t>Nerves to joints are </a:t>
            </a:r>
            <a:r>
              <a:rPr lang="en-US" dirty="0" smtClean="0"/>
              <a:t>the same </a:t>
            </a:r>
            <a:r>
              <a:rPr lang="en-US" u="sng" dirty="0" smtClean="0"/>
              <a:t>as those that supply the skeletal muscles that move the joint</a:t>
            </a:r>
            <a:r>
              <a:rPr lang="en-US" dirty="0" smtClean="0"/>
              <a:t>.</a:t>
            </a:r>
            <a:endParaRPr lang="en-US" dirty="0"/>
          </a:p>
          <a:p>
            <a:r>
              <a:rPr lang="en-US" dirty="0"/>
              <a:t>Joint capsule and ligaments contain pain fibers and sensory receptors</a:t>
            </a:r>
          </a:p>
          <a:p>
            <a:r>
              <a:rPr lang="en-US" dirty="0"/>
              <a:t>Blood supply to the structures of a joint are branches from nearby structures</a:t>
            </a:r>
          </a:p>
          <a:p>
            <a:pPr lvl="1"/>
            <a:r>
              <a:rPr lang="en-US" dirty="0" smtClean="0"/>
              <a:t>Numerous arteries and veins supply </a:t>
            </a:r>
            <a:r>
              <a:rPr lang="en-US" u="sng" dirty="0" smtClean="0"/>
              <a:t>the joints and surrounding structures </a:t>
            </a:r>
            <a:r>
              <a:rPr lang="en-US" u="sng" dirty="0"/>
              <a:t>except the articular cartilage which is supplied from the synovial fluid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18211DE-81E2-459E-BE4D-64349934454C}" type="slidenum">
              <a:rPr lang="en-US"/>
              <a:pPr/>
              <a:t>18</a:t>
            </a:fld>
            <a:endParaRPr lang="en-US"/>
          </a:p>
        </p:txBody>
      </p:sp>
      <p:sp>
        <p:nvSpPr>
          <p:cNvPr id="412674" name="Rectangle 2"/>
          <p:cNvSpPr>
            <a:spLocks noGrp="1" noChangeArrowheads="1"/>
          </p:cNvSpPr>
          <p:nvPr>
            <p:ph type="title"/>
          </p:nvPr>
        </p:nvSpPr>
        <p:spPr>
          <a:xfrm>
            <a:off x="685800" y="0"/>
            <a:ext cx="7772400" cy="1143000"/>
          </a:xfrm>
        </p:spPr>
        <p:txBody>
          <a:bodyPr/>
          <a:lstStyle/>
          <a:p>
            <a:r>
              <a:rPr lang="en-US"/>
              <a:t>Sprain versus Strain</a:t>
            </a:r>
          </a:p>
        </p:txBody>
      </p:sp>
      <p:sp>
        <p:nvSpPr>
          <p:cNvPr id="412675" name="Rectangle 3"/>
          <p:cNvSpPr>
            <a:spLocks noGrp="1" noChangeArrowheads="1"/>
          </p:cNvSpPr>
          <p:nvPr>
            <p:ph type="body" idx="1"/>
          </p:nvPr>
        </p:nvSpPr>
        <p:spPr>
          <a:xfrm>
            <a:off x="685800" y="1295400"/>
            <a:ext cx="7772400" cy="5257800"/>
          </a:xfrm>
        </p:spPr>
        <p:txBody>
          <a:bodyPr/>
          <a:lstStyle/>
          <a:p>
            <a:r>
              <a:rPr lang="en-US" dirty="0"/>
              <a:t>Sprain</a:t>
            </a:r>
          </a:p>
          <a:p>
            <a:pPr lvl="1"/>
            <a:r>
              <a:rPr lang="en-US" dirty="0" smtClean="0"/>
              <a:t>Is the </a:t>
            </a:r>
            <a:r>
              <a:rPr lang="en-US" u="sng" dirty="0" smtClean="0"/>
              <a:t>forcible twisting </a:t>
            </a:r>
            <a:r>
              <a:rPr lang="en-US" u="sng" dirty="0"/>
              <a:t>of joint that stretches or tears </a:t>
            </a:r>
            <a:r>
              <a:rPr lang="en-US" u="sng" dirty="0" smtClean="0"/>
              <a:t>ligaments but no </a:t>
            </a:r>
            <a:r>
              <a:rPr lang="en-US" u="sng" dirty="0"/>
              <a:t>dislocation of the bones</a:t>
            </a:r>
          </a:p>
          <a:p>
            <a:pPr lvl="1"/>
            <a:r>
              <a:rPr lang="en-US" dirty="0"/>
              <a:t>may damage nearby blood vessels, muscles or tendons</a:t>
            </a:r>
          </a:p>
          <a:p>
            <a:pPr lvl="1"/>
            <a:r>
              <a:rPr lang="en-US" dirty="0"/>
              <a:t>swelling &amp; hemorrhage from blood vessels</a:t>
            </a:r>
          </a:p>
          <a:p>
            <a:pPr lvl="1"/>
            <a:r>
              <a:rPr lang="en-US" dirty="0"/>
              <a:t>ankle if frequently sprained</a:t>
            </a:r>
          </a:p>
          <a:p>
            <a:r>
              <a:rPr lang="en-US" dirty="0"/>
              <a:t>Strain</a:t>
            </a:r>
          </a:p>
          <a:p>
            <a:pPr lvl="1"/>
            <a:r>
              <a:rPr lang="en-US" dirty="0"/>
              <a:t>generally less serious injury</a:t>
            </a:r>
          </a:p>
          <a:p>
            <a:pPr lvl="1"/>
            <a:r>
              <a:rPr lang="en-US" u="sng" dirty="0"/>
              <a:t>overstretched or partially torn muscle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55239BE-9EEF-42B2-8F4A-A8F37032B91F}" type="slidenum">
              <a:rPr lang="en-US"/>
              <a:pPr/>
              <a:t>19</a:t>
            </a:fld>
            <a:endParaRPr lang="en-US"/>
          </a:p>
        </p:txBody>
      </p:sp>
      <p:sp>
        <p:nvSpPr>
          <p:cNvPr id="459778" name="Rectangle 2"/>
          <p:cNvSpPr>
            <a:spLocks noGrp="1" noChangeArrowheads="1"/>
          </p:cNvSpPr>
          <p:nvPr>
            <p:ph type="title"/>
          </p:nvPr>
        </p:nvSpPr>
        <p:spPr>
          <a:xfrm>
            <a:off x="685800" y="76200"/>
            <a:ext cx="7772400" cy="1143000"/>
          </a:xfrm>
        </p:spPr>
        <p:txBody>
          <a:bodyPr/>
          <a:lstStyle/>
          <a:p>
            <a:r>
              <a:rPr lang="en-US"/>
              <a:t>Bursae and Tendon Sheaths</a:t>
            </a:r>
          </a:p>
        </p:txBody>
      </p:sp>
      <p:sp>
        <p:nvSpPr>
          <p:cNvPr id="459779" name="Rectangle 3"/>
          <p:cNvSpPr>
            <a:spLocks noGrp="1" noChangeArrowheads="1"/>
          </p:cNvSpPr>
          <p:nvPr>
            <p:ph type="body" idx="1"/>
          </p:nvPr>
        </p:nvSpPr>
        <p:spPr>
          <a:xfrm>
            <a:off x="685800" y="1066800"/>
            <a:ext cx="8229600" cy="5791200"/>
          </a:xfrm>
        </p:spPr>
        <p:txBody>
          <a:bodyPr/>
          <a:lstStyle/>
          <a:p>
            <a:r>
              <a:rPr lang="en-US" dirty="0"/>
              <a:t>Bursae</a:t>
            </a:r>
          </a:p>
          <a:p>
            <a:pPr lvl="1"/>
            <a:r>
              <a:rPr lang="en-US" dirty="0" smtClean="0"/>
              <a:t>Are synovial fluid filled </a:t>
            </a:r>
            <a:r>
              <a:rPr lang="en-US" dirty="0" err="1" smtClean="0"/>
              <a:t>saclaike</a:t>
            </a:r>
            <a:r>
              <a:rPr lang="en-US" dirty="0" smtClean="0"/>
              <a:t> structures that </a:t>
            </a:r>
            <a:r>
              <a:rPr lang="en-US" u="sng" dirty="0" smtClean="0"/>
              <a:t>cushion the movement of one body part over another.</a:t>
            </a:r>
            <a:r>
              <a:rPr lang="en-US" dirty="0" smtClean="0"/>
              <a:t> </a:t>
            </a:r>
          </a:p>
          <a:p>
            <a:r>
              <a:rPr lang="en-US" dirty="0" smtClean="0"/>
              <a:t>Tendon sheaths</a:t>
            </a:r>
          </a:p>
          <a:p>
            <a:pPr lvl="1"/>
            <a:r>
              <a:rPr lang="en-US" dirty="0" smtClean="0"/>
              <a:t>tubelike </a:t>
            </a:r>
            <a:r>
              <a:rPr lang="en-US" dirty="0"/>
              <a:t>bursae that wrap </a:t>
            </a:r>
            <a:r>
              <a:rPr lang="en-US" u="sng" dirty="0"/>
              <a:t>around </a:t>
            </a:r>
            <a:r>
              <a:rPr lang="en-US" u="sng" dirty="0" smtClean="0"/>
              <a:t>tendons where there is </a:t>
            </a:r>
            <a:r>
              <a:rPr lang="en-US" u="sng" dirty="0" err="1" smtClean="0"/>
              <a:t>considerble</a:t>
            </a:r>
            <a:r>
              <a:rPr lang="en-US" u="sng" dirty="0" smtClean="0"/>
              <a:t> friction</a:t>
            </a:r>
            <a:r>
              <a:rPr lang="en-US" dirty="0" smtClean="0"/>
              <a:t> such as the </a:t>
            </a:r>
            <a:r>
              <a:rPr lang="en-US" u="sng" dirty="0" smtClean="0"/>
              <a:t>shoulder joint</a:t>
            </a:r>
            <a:endParaRPr lang="en-US" u="sng" dirty="0"/>
          </a:p>
          <a:p>
            <a:r>
              <a:rPr lang="en-US" dirty="0"/>
              <a:t>Bursitis</a:t>
            </a:r>
          </a:p>
          <a:p>
            <a:pPr lvl="1"/>
            <a:r>
              <a:rPr lang="en-US" u="sng" dirty="0"/>
              <a:t>chronic inflammation of a bursa</a:t>
            </a:r>
          </a:p>
          <a:p>
            <a:pPr lvl="1"/>
            <a:endParaRPr lang="en-US" dirty="0"/>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54FC730-6F61-4B9C-9F01-893F86C26450}" type="slidenum">
              <a:rPr lang="en-US"/>
              <a:pPr/>
              <a:t>2</a:t>
            </a:fld>
            <a:endParaRPr lang="en-US"/>
          </a:p>
        </p:txBody>
      </p:sp>
      <p:sp>
        <p:nvSpPr>
          <p:cNvPr id="354306" name="Rectangle 2"/>
          <p:cNvSpPr>
            <a:spLocks noGrp="1" noChangeArrowheads="1"/>
          </p:cNvSpPr>
          <p:nvPr>
            <p:ph type="title"/>
          </p:nvPr>
        </p:nvSpPr>
        <p:spPr/>
        <p:txBody>
          <a:bodyPr/>
          <a:lstStyle/>
          <a:p>
            <a:r>
              <a:rPr lang="en-US"/>
              <a:t>INTRODUCTION</a:t>
            </a:r>
          </a:p>
        </p:txBody>
      </p:sp>
      <p:sp>
        <p:nvSpPr>
          <p:cNvPr id="354307" name="Rectangle 3"/>
          <p:cNvSpPr>
            <a:spLocks noGrp="1" noChangeArrowheads="1"/>
          </p:cNvSpPr>
          <p:nvPr>
            <p:ph type="body" idx="1"/>
          </p:nvPr>
        </p:nvSpPr>
        <p:spPr/>
        <p:txBody>
          <a:bodyPr/>
          <a:lstStyle/>
          <a:p>
            <a:r>
              <a:rPr lang="en-US" dirty="0"/>
              <a:t>A</a:t>
            </a:r>
            <a:r>
              <a:rPr lang="en-US" i="1" dirty="0"/>
              <a:t> joint</a:t>
            </a:r>
            <a:r>
              <a:rPr lang="en-US" dirty="0"/>
              <a:t> (</a:t>
            </a:r>
            <a:r>
              <a:rPr lang="en-US" i="1" dirty="0"/>
              <a:t>articulation</a:t>
            </a:r>
            <a:r>
              <a:rPr lang="en-US" dirty="0"/>
              <a:t> or </a:t>
            </a:r>
            <a:r>
              <a:rPr lang="en-US" i="1" dirty="0"/>
              <a:t>arthrosis</a:t>
            </a:r>
            <a:r>
              <a:rPr lang="en-US" dirty="0"/>
              <a:t>) is a point of contact between </a:t>
            </a:r>
            <a:r>
              <a:rPr lang="en-US" u="sng" dirty="0"/>
              <a:t>two or more bones, between cartilage and bones, or between teeth and bones</a:t>
            </a:r>
            <a:r>
              <a:rPr lang="en-US" dirty="0"/>
              <a:t>.</a:t>
            </a:r>
          </a:p>
          <a:p>
            <a:r>
              <a:rPr lang="en-US" dirty="0"/>
              <a:t>The scientific study of joints is called </a:t>
            </a:r>
            <a:r>
              <a:rPr lang="en-US" u="sng" dirty="0"/>
              <a:t>arthrology</a:t>
            </a:r>
            <a:r>
              <a:rPr lang="en-US" dirty="0"/>
              <a:t>.</a:t>
            </a:r>
            <a:endParaRPr lang="en-US" b="1" i="1"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22A17DF-D4C1-4837-85D0-3FE0D600E7DF}" type="slidenum">
              <a:rPr lang="en-US"/>
              <a:pPr/>
              <a:t>20</a:t>
            </a:fld>
            <a:endParaRPr lang="en-US"/>
          </a:p>
        </p:txBody>
      </p:sp>
      <p:sp>
        <p:nvSpPr>
          <p:cNvPr id="367618" name="Rectangle 2"/>
          <p:cNvSpPr>
            <a:spLocks noGrp="1" noChangeArrowheads="1"/>
          </p:cNvSpPr>
          <p:nvPr>
            <p:ph type="title"/>
          </p:nvPr>
        </p:nvSpPr>
        <p:spPr/>
        <p:txBody>
          <a:bodyPr/>
          <a:lstStyle/>
          <a:p>
            <a:r>
              <a:rPr lang="en-US"/>
              <a:t>TYPES OF MOVEMENT AT SYNOVIAL JOINTS</a:t>
            </a:r>
          </a:p>
        </p:txBody>
      </p:sp>
      <p:sp>
        <p:nvSpPr>
          <p:cNvPr id="367619" name="Rectangle 3"/>
          <p:cNvSpPr>
            <a:spLocks noGrp="1" noChangeArrowheads="1"/>
          </p:cNvSpPr>
          <p:nvPr>
            <p:ph type="body" idx="1"/>
          </p:nvPr>
        </p:nvSpPr>
        <p:spPr/>
        <p:txBody>
          <a:bodyPr/>
          <a:lstStyle/>
          <a:p>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463AFD5-426F-46F6-B00D-0A1A4AC0B52F}" type="slidenum">
              <a:rPr lang="en-US"/>
              <a:pPr/>
              <a:t>21</a:t>
            </a:fld>
            <a:endParaRPr lang="en-US"/>
          </a:p>
        </p:txBody>
      </p:sp>
      <p:sp>
        <p:nvSpPr>
          <p:cNvPr id="368642" name="Rectangle 2"/>
          <p:cNvSpPr>
            <a:spLocks noGrp="1" noChangeArrowheads="1"/>
          </p:cNvSpPr>
          <p:nvPr>
            <p:ph type="title"/>
          </p:nvPr>
        </p:nvSpPr>
        <p:spPr/>
        <p:txBody>
          <a:bodyPr/>
          <a:lstStyle/>
          <a:p>
            <a:r>
              <a:rPr lang="en-US"/>
              <a:t>Gliding Movements</a:t>
            </a:r>
          </a:p>
        </p:txBody>
      </p:sp>
      <p:sp>
        <p:nvSpPr>
          <p:cNvPr id="368643" name="Rectangle 3"/>
          <p:cNvSpPr>
            <a:spLocks noGrp="1" noChangeArrowheads="1"/>
          </p:cNvSpPr>
          <p:nvPr>
            <p:ph type="body" idx="1"/>
          </p:nvPr>
        </p:nvSpPr>
        <p:spPr/>
        <p:txBody>
          <a:bodyPr/>
          <a:lstStyle/>
          <a:p>
            <a:r>
              <a:rPr lang="en-US" i="1" dirty="0"/>
              <a:t>Gliding</a:t>
            </a:r>
            <a:r>
              <a:rPr lang="en-US" dirty="0"/>
              <a:t> movements occur when </a:t>
            </a:r>
            <a:r>
              <a:rPr lang="en-US" u="sng" dirty="0"/>
              <a:t>relatively flat bone surfaces move back and forth and from side to side with respect to one </a:t>
            </a:r>
            <a:r>
              <a:rPr lang="en-US" u="sng" dirty="0" smtClean="0"/>
              <a:t>another.</a:t>
            </a:r>
            <a:endParaRPr lang="en-US" u="sng" dirty="0"/>
          </a:p>
          <a:p>
            <a:r>
              <a:rPr lang="en-US" dirty="0"/>
              <a:t>In gliding joints there </a:t>
            </a:r>
            <a:r>
              <a:rPr lang="en-US" u="sng" dirty="0"/>
              <a:t>is no significant alteration of the angle between the bones.</a:t>
            </a:r>
          </a:p>
          <a:p>
            <a:r>
              <a:rPr lang="en-US" dirty="0"/>
              <a:t>Gliding movements occur at plantar joints.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2CFAEDC-1B9B-4605-9AA5-50037062848E}" type="slidenum">
              <a:rPr lang="en-US"/>
              <a:pPr/>
              <a:t>22</a:t>
            </a:fld>
            <a:endParaRPr lang="en-US"/>
          </a:p>
        </p:txBody>
      </p:sp>
      <p:sp>
        <p:nvSpPr>
          <p:cNvPr id="369666" name="Rectangle 2"/>
          <p:cNvSpPr>
            <a:spLocks noGrp="1" noChangeArrowheads="1"/>
          </p:cNvSpPr>
          <p:nvPr>
            <p:ph type="title"/>
          </p:nvPr>
        </p:nvSpPr>
        <p:spPr>
          <a:xfrm>
            <a:off x="228600" y="-76200"/>
            <a:ext cx="8686800" cy="1143000"/>
          </a:xfrm>
        </p:spPr>
        <p:txBody>
          <a:bodyPr/>
          <a:lstStyle/>
          <a:p>
            <a:r>
              <a:rPr lang="en-US"/>
              <a:t>Angular Movements</a:t>
            </a:r>
          </a:p>
        </p:txBody>
      </p:sp>
      <p:sp>
        <p:nvSpPr>
          <p:cNvPr id="369667" name="Rectangle 3"/>
          <p:cNvSpPr>
            <a:spLocks noGrp="1" noChangeArrowheads="1"/>
          </p:cNvSpPr>
          <p:nvPr>
            <p:ph type="body" idx="1"/>
          </p:nvPr>
        </p:nvSpPr>
        <p:spPr>
          <a:xfrm>
            <a:off x="228600" y="914400"/>
            <a:ext cx="8686800" cy="5029200"/>
          </a:xfrm>
        </p:spPr>
        <p:txBody>
          <a:bodyPr/>
          <a:lstStyle/>
          <a:p>
            <a:r>
              <a:rPr lang="en-US" dirty="0"/>
              <a:t>In </a:t>
            </a:r>
            <a:r>
              <a:rPr lang="en-US" i="1" dirty="0"/>
              <a:t>angular movements</a:t>
            </a:r>
            <a:r>
              <a:rPr lang="en-US" dirty="0"/>
              <a:t> there is an </a:t>
            </a:r>
            <a:r>
              <a:rPr lang="en-US" u="sng" dirty="0"/>
              <a:t>increase or a decrease in the angle</a:t>
            </a:r>
            <a:r>
              <a:rPr lang="en-US" dirty="0"/>
              <a:t> between articulating bones</a:t>
            </a:r>
            <a:r>
              <a:rPr lang="en-US" dirty="0" smtClean="0"/>
              <a:t>.  Three principle types are flexion, extension, and hyperextension.</a:t>
            </a:r>
            <a:endParaRPr lang="en-US" dirty="0"/>
          </a:p>
          <a:p>
            <a:pPr lvl="1"/>
            <a:r>
              <a:rPr lang="en-US" i="1" dirty="0"/>
              <a:t>Flexion</a:t>
            </a:r>
            <a:r>
              <a:rPr lang="en-US" dirty="0"/>
              <a:t> results in a </a:t>
            </a:r>
            <a:r>
              <a:rPr lang="en-US" u="sng" dirty="0"/>
              <a:t>decrease in the angle between articulating </a:t>
            </a:r>
            <a:r>
              <a:rPr lang="en-US" u="sng" dirty="0" smtClean="0"/>
              <a:t>bones.</a:t>
            </a:r>
            <a:endParaRPr lang="en-US" u="sng" dirty="0"/>
          </a:p>
          <a:p>
            <a:pPr lvl="2"/>
            <a:r>
              <a:rPr lang="en-US" dirty="0"/>
              <a:t>Lateral flexion involves the movement </a:t>
            </a:r>
            <a:r>
              <a:rPr lang="en-US" u="sng" dirty="0"/>
              <a:t>of the trunk sideways to the right or left at the waist</a:t>
            </a:r>
            <a:r>
              <a:rPr lang="en-US" dirty="0"/>
              <a:t>. The movement occurs in the frontal plane and involves the intervertebral </a:t>
            </a:r>
            <a:r>
              <a:rPr lang="en-US" dirty="0" smtClean="0"/>
              <a:t>joints.</a:t>
            </a:r>
            <a:endParaRPr lang="en-US" dirty="0"/>
          </a:p>
          <a:p>
            <a:pPr lvl="1"/>
            <a:r>
              <a:rPr lang="en-US" i="1" dirty="0"/>
              <a:t>Extension</a:t>
            </a:r>
            <a:r>
              <a:rPr lang="en-US" dirty="0"/>
              <a:t> results in an </a:t>
            </a:r>
            <a:r>
              <a:rPr lang="en-US" u="sng" dirty="0"/>
              <a:t>increase in the angle between articulating </a:t>
            </a:r>
            <a:r>
              <a:rPr lang="en-US" u="sng" dirty="0" smtClean="0"/>
              <a:t>bones. </a:t>
            </a:r>
            <a:endParaRPr lang="en-US" u="sng" dirty="0"/>
          </a:p>
          <a:p>
            <a:pPr lvl="1"/>
            <a:r>
              <a:rPr lang="en-US" i="1" dirty="0"/>
              <a:t>Hyperextension </a:t>
            </a:r>
            <a:r>
              <a:rPr lang="en-US" dirty="0"/>
              <a:t>is a continuation of extension </a:t>
            </a:r>
            <a:r>
              <a:rPr lang="en-US" u="sng" dirty="0"/>
              <a:t>beyond the anatomical position and is usually prevented by the arrangement of ligaments and the anatomical alignment of </a:t>
            </a:r>
            <a:r>
              <a:rPr lang="en-US" u="sng" dirty="0" smtClean="0"/>
              <a:t>bones.</a:t>
            </a:r>
            <a:endParaRPr lang="en-US" u="sng"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DE2C30C8-3153-4DFA-9146-13D834D062D1}" type="slidenum">
              <a:rPr lang="en-US"/>
              <a:pPr/>
              <a:t>23</a:t>
            </a:fld>
            <a:endParaRPr lang="en-US"/>
          </a:p>
        </p:txBody>
      </p:sp>
      <p:sp>
        <p:nvSpPr>
          <p:cNvPr id="446466" name="Rectangle 2"/>
          <p:cNvSpPr>
            <a:spLocks noGrp="1" noChangeArrowheads="1"/>
          </p:cNvSpPr>
          <p:nvPr>
            <p:ph type="title"/>
          </p:nvPr>
        </p:nvSpPr>
        <p:spPr>
          <a:xfrm>
            <a:off x="0" y="228600"/>
            <a:ext cx="9144000" cy="1143000"/>
          </a:xfrm>
        </p:spPr>
        <p:txBody>
          <a:bodyPr/>
          <a:lstStyle/>
          <a:p>
            <a:r>
              <a:rPr lang="en-US"/>
              <a:t>Flexion, Extension &amp; Hyperextension</a:t>
            </a:r>
          </a:p>
        </p:txBody>
      </p:sp>
      <p:pic>
        <p:nvPicPr>
          <p:cNvPr id="446467" name="Picture 3" descr="170452"/>
          <p:cNvPicPr>
            <a:picLocks noChangeAspect="1" noChangeArrowheads="1"/>
          </p:cNvPicPr>
          <p:nvPr/>
        </p:nvPicPr>
        <p:blipFill>
          <a:blip r:embed="rId2" cstate="print"/>
          <a:srcRect t="4356" r="7164" b="21573"/>
          <a:stretch>
            <a:fillRect/>
          </a:stretch>
        </p:blipFill>
        <p:spPr bwMode="auto">
          <a:xfrm>
            <a:off x="381000" y="3962400"/>
            <a:ext cx="2819400" cy="2743200"/>
          </a:xfrm>
          <a:prstGeom prst="rect">
            <a:avLst/>
          </a:prstGeom>
          <a:noFill/>
        </p:spPr>
      </p:pic>
      <p:pic>
        <p:nvPicPr>
          <p:cNvPr id="446468" name="Picture 4" descr="170451"/>
          <p:cNvPicPr>
            <a:picLocks noChangeAspect="1" noChangeArrowheads="1"/>
          </p:cNvPicPr>
          <p:nvPr/>
        </p:nvPicPr>
        <p:blipFill>
          <a:blip r:embed="rId3" cstate="print"/>
          <a:srcRect l="5070" t="5809" r="8733" b="20120"/>
          <a:stretch>
            <a:fillRect/>
          </a:stretch>
        </p:blipFill>
        <p:spPr bwMode="auto">
          <a:xfrm>
            <a:off x="6096000" y="3962400"/>
            <a:ext cx="2819400" cy="2819400"/>
          </a:xfrm>
          <a:prstGeom prst="rect">
            <a:avLst/>
          </a:prstGeom>
          <a:noFill/>
        </p:spPr>
      </p:pic>
      <p:pic>
        <p:nvPicPr>
          <p:cNvPr id="446469" name="Picture 5" descr="170453"/>
          <p:cNvPicPr>
            <a:picLocks noChangeAspect="1" noChangeArrowheads="1"/>
          </p:cNvPicPr>
          <p:nvPr/>
        </p:nvPicPr>
        <p:blipFill>
          <a:blip r:embed="rId4" cstate="print"/>
          <a:srcRect l="7742" t="5809" r="5161" b="21573"/>
          <a:stretch>
            <a:fillRect/>
          </a:stretch>
        </p:blipFill>
        <p:spPr bwMode="auto">
          <a:xfrm>
            <a:off x="3398838" y="3962400"/>
            <a:ext cx="2468562" cy="2743200"/>
          </a:xfrm>
          <a:prstGeom prst="rect">
            <a:avLst/>
          </a:prstGeom>
          <a:noFill/>
        </p:spPr>
      </p:pic>
      <p:pic>
        <p:nvPicPr>
          <p:cNvPr id="446470" name="Picture 6" descr="170454"/>
          <p:cNvPicPr>
            <a:picLocks noChangeAspect="1" noChangeArrowheads="1"/>
          </p:cNvPicPr>
          <p:nvPr/>
        </p:nvPicPr>
        <p:blipFill>
          <a:blip r:embed="rId5" cstate="print"/>
          <a:srcRect l="4347" t="4356" r="5826" b="23026"/>
          <a:stretch>
            <a:fillRect/>
          </a:stretch>
        </p:blipFill>
        <p:spPr bwMode="auto">
          <a:xfrm>
            <a:off x="1371600" y="1290638"/>
            <a:ext cx="3124200" cy="2519362"/>
          </a:xfrm>
          <a:prstGeom prst="rect">
            <a:avLst/>
          </a:prstGeom>
          <a:noFill/>
        </p:spPr>
      </p:pic>
      <p:pic>
        <p:nvPicPr>
          <p:cNvPr id="446471" name="Picture 7" descr="170455"/>
          <p:cNvPicPr>
            <a:picLocks noChangeAspect="1" noChangeArrowheads="1"/>
          </p:cNvPicPr>
          <p:nvPr/>
        </p:nvPicPr>
        <p:blipFill>
          <a:blip r:embed="rId6" cstate="print"/>
          <a:srcRect l="5852" t="4356" r="7979" b="20120"/>
          <a:stretch>
            <a:fillRect/>
          </a:stretch>
        </p:blipFill>
        <p:spPr bwMode="auto">
          <a:xfrm>
            <a:off x="4648200" y="1295400"/>
            <a:ext cx="2667000" cy="2566988"/>
          </a:xfrm>
          <a:prstGeom prst="rect">
            <a:avLst/>
          </a:prstGeom>
          <a:noFill/>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B66B232-8D02-4829-827C-0E0FACE5834F}" type="slidenum">
              <a:rPr lang="en-US"/>
              <a:pPr/>
              <a:t>24</a:t>
            </a:fld>
            <a:endParaRPr lang="en-US"/>
          </a:p>
        </p:txBody>
      </p:sp>
      <p:sp>
        <p:nvSpPr>
          <p:cNvPr id="370690" name="Rectangle 2"/>
          <p:cNvSpPr>
            <a:spLocks noGrp="1" noChangeArrowheads="1"/>
          </p:cNvSpPr>
          <p:nvPr>
            <p:ph type="title"/>
          </p:nvPr>
        </p:nvSpPr>
        <p:spPr/>
        <p:txBody>
          <a:bodyPr/>
          <a:lstStyle/>
          <a:p>
            <a:r>
              <a:rPr lang="en-US"/>
              <a:t>Abduction, Adduction, and Circumduction</a:t>
            </a:r>
          </a:p>
        </p:txBody>
      </p:sp>
      <p:sp>
        <p:nvSpPr>
          <p:cNvPr id="370691" name="Rectangle 3"/>
          <p:cNvSpPr>
            <a:spLocks noGrp="1" noChangeArrowheads="1"/>
          </p:cNvSpPr>
          <p:nvPr>
            <p:ph type="body" idx="1"/>
          </p:nvPr>
        </p:nvSpPr>
        <p:spPr/>
        <p:txBody>
          <a:bodyPr/>
          <a:lstStyle/>
          <a:p>
            <a:pPr>
              <a:lnSpc>
                <a:spcPct val="90000"/>
              </a:lnSpc>
            </a:pPr>
            <a:r>
              <a:rPr lang="en-US" i="1" dirty="0"/>
              <a:t>Abduction</a:t>
            </a:r>
            <a:r>
              <a:rPr lang="en-US" dirty="0"/>
              <a:t> refers </a:t>
            </a:r>
            <a:r>
              <a:rPr lang="en-US" u="sng" dirty="0"/>
              <a:t>to the movement of a bone away from the </a:t>
            </a:r>
            <a:r>
              <a:rPr lang="en-US" u="sng" dirty="0" smtClean="0"/>
              <a:t>midline</a:t>
            </a:r>
            <a:r>
              <a:rPr lang="en-US" dirty="0" smtClean="0"/>
              <a:t>.</a:t>
            </a:r>
            <a:endParaRPr lang="en-US" dirty="0"/>
          </a:p>
          <a:p>
            <a:pPr>
              <a:lnSpc>
                <a:spcPct val="90000"/>
              </a:lnSpc>
            </a:pPr>
            <a:r>
              <a:rPr lang="en-US" i="1" dirty="0"/>
              <a:t>Adduction</a:t>
            </a:r>
            <a:r>
              <a:rPr lang="en-US" dirty="0"/>
              <a:t> refers </a:t>
            </a:r>
            <a:r>
              <a:rPr lang="en-US" u="sng" dirty="0"/>
              <a:t>to the movement of a bone toward the </a:t>
            </a:r>
            <a:r>
              <a:rPr lang="en-US" u="sng" dirty="0" smtClean="0"/>
              <a:t>midline.</a:t>
            </a:r>
            <a:endParaRPr lang="en-US" u="sng" dirty="0"/>
          </a:p>
          <a:p>
            <a:pPr>
              <a:lnSpc>
                <a:spcPct val="90000"/>
              </a:lnSpc>
            </a:pPr>
            <a:r>
              <a:rPr lang="en-US" i="1" dirty="0"/>
              <a:t>Circumduction</a:t>
            </a:r>
            <a:r>
              <a:rPr lang="en-US" dirty="0"/>
              <a:t> refers </a:t>
            </a:r>
            <a:r>
              <a:rPr lang="en-US" u="sng" dirty="0"/>
              <a:t>to movement of the distal end of a part of the body in a </a:t>
            </a:r>
            <a:r>
              <a:rPr lang="en-US" u="sng" dirty="0" smtClean="0"/>
              <a:t>circle</a:t>
            </a:r>
            <a:r>
              <a:rPr lang="en-US" dirty="0" smtClean="0"/>
              <a:t>.</a:t>
            </a:r>
            <a:endParaRPr lang="en-US" dirty="0"/>
          </a:p>
          <a:p>
            <a:pPr lvl="1">
              <a:lnSpc>
                <a:spcPct val="90000"/>
              </a:lnSpc>
            </a:pPr>
            <a:r>
              <a:rPr lang="en-US" i="1" dirty="0"/>
              <a:t>Circumduction</a:t>
            </a:r>
            <a:r>
              <a:rPr lang="en-US" dirty="0"/>
              <a:t> occurs as a result of a continuous sequence of </a:t>
            </a:r>
            <a:r>
              <a:rPr lang="en-US" u="sng" dirty="0"/>
              <a:t>flexion, abduction, extension, and adduction.</a:t>
            </a:r>
          </a:p>
          <a:p>
            <a:pPr lvl="1">
              <a:lnSpc>
                <a:spcPct val="90000"/>
              </a:lnSpc>
            </a:pPr>
            <a:r>
              <a:rPr lang="en-US" dirty="0"/>
              <a:t>Condyloid, saddle, and ball-and-socket joints allow </a:t>
            </a:r>
            <a:r>
              <a:rPr lang="en-US" u="sng" dirty="0"/>
              <a:t>circumduction</a:t>
            </a:r>
            <a:r>
              <a:rPr lang="en-US" dirty="0" smtClean="0"/>
              <a:t>.</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006746BD-DE67-46C6-BF94-B3A215E1291F}" type="slidenum">
              <a:rPr lang="en-US"/>
              <a:pPr/>
              <a:t>25</a:t>
            </a:fld>
            <a:endParaRPr lang="en-US"/>
          </a:p>
        </p:txBody>
      </p:sp>
      <p:sp>
        <p:nvSpPr>
          <p:cNvPr id="447490" name="Rectangle 2"/>
          <p:cNvSpPr>
            <a:spLocks noGrp="1" noChangeArrowheads="1"/>
          </p:cNvSpPr>
          <p:nvPr>
            <p:ph type="title"/>
          </p:nvPr>
        </p:nvSpPr>
        <p:spPr>
          <a:xfrm>
            <a:off x="0" y="0"/>
            <a:ext cx="9144000" cy="1143000"/>
          </a:xfrm>
        </p:spPr>
        <p:txBody>
          <a:bodyPr/>
          <a:lstStyle/>
          <a:p>
            <a:r>
              <a:rPr lang="en-US"/>
              <a:t>Abduction and Adduction</a:t>
            </a:r>
          </a:p>
        </p:txBody>
      </p:sp>
      <p:pic>
        <p:nvPicPr>
          <p:cNvPr id="447491" name="Picture 3" descr="170457"/>
          <p:cNvPicPr>
            <a:picLocks noChangeAspect="1" noChangeArrowheads="1"/>
          </p:cNvPicPr>
          <p:nvPr/>
        </p:nvPicPr>
        <p:blipFill>
          <a:blip r:embed="rId2" cstate="print"/>
          <a:srcRect l="5113" t="5809" r="6250" b="20122"/>
          <a:stretch>
            <a:fillRect/>
          </a:stretch>
        </p:blipFill>
        <p:spPr bwMode="auto">
          <a:xfrm>
            <a:off x="762000" y="4038600"/>
            <a:ext cx="2438400" cy="2390775"/>
          </a:xfrm>
          <a:prstGeom prst="rect">
            <a:avLst/>
          </a:prstGeom>
          <a:noFill/>
        </p:spPr>
      </p:pic>
      <p:pic>
        <p:nvPicPr>
          <p:cNvPr id="447492" name="Picture 4" descr="170460"/>
          <p:cNvPicPr>
            <a:picLocks noChangeAspect="1" noChangeArrowheads="1"/>
          </p:cNvPicPr>
          <p:nvPr/>
        </p:nvPicPr>
        <p:blipFill>
          <a:blip r:embed="rId3" cstate="print"/>
          <a:srcRect l="3796" t="4175" r="3822" b="20302"/>
          <a:stretch>
            <a:fillRect/>
          </a:stretch>
        </p:blipFill>
        <p:spPr bwMode="auto">
          <a:xfrm>
            <a:off x="3200400" y="1693863"/>
            <a:ext cx="2971800" cy="2116137"/>
          </a:xfrm>
          <a:prstGeom prst="rect">
            <a:avLst/>
          </a:prstGeom>
          <a:noFill/>
        </p:spPr>
      </p:pic>
      <p:pic>
        <p:nvPicPr>
          <p:cNvPr id="447493" name="Picture 5" descr="170458"/>
          <p:cNvPicPr>
            <a:picLocks noChangeAspect="1" noChangeArrowheads="1"/>
          </p:cNvPicPr>
          <p:nvPr/>
        </p:nvPicPr>
        <p:blipFill>
          <a:blip r:embed="rId4" cstate="print"/>
          <a:srcRect l="5769" t="5809" r="5769" b="18669"/>
          <a:stretch>
            <a:fillRect/>
          </a:stretch>
        </p:blipFill>
        <p:spPr bwMode="auto">
          <a:xfrm>
            <a:off x="696913" y="1066800"/>
            <a:ext cx="2427287" cy="2743200"/>
          </a:xfrm>
          <a:prstGeom prst="rect">
            <a:avLst/>
          </a:prstGeom>
          <a:noFill/>
        </p:spPr>
      </p:pic>
      <p:pic>
        <p:nvPicPr>
          <p:cNvPr id="447494" name="Picture 6" descr="170459"/>
          <p:cNvPicPr>
            <a:picLocks noChangeAspect="1" noChangeArrowheads="1"/>
          </p:cNvPicPr>
          <p:nvPr/>
        </p:nvPicPr>
        <p:blipFill>
          <a:blip r:embed="rId5" cstate="print"/>
          <a:srcRect l="5070" t="4356" r="5353" b="25084"/>
          <a:stretch>
            <a:fillRect/>
          </a:stretch>
        </p:blipFill>
        <p:spPr bwMode="auto">
          <a:xfrm>
            <a:off x="3429000" y="3962400"/>
            <a:ext cx="2590800" cy="2374900"/>
          </a:xfrm>
          <a:prstGeom prst="rect">
            <a:avLst/>
          </a:prstGeom>
          <a:noFill/>
        </p:spPr>
      </p:pic>
      <p:sp>
        <p:nvSpPr>
          <p:cNvPr id="447495" name="Text Box 7"/>
          <p:cNvSpPr txBox="1">
            <a:spLocks noChangeArrowheads="1"/>
          </p:cNvSpPr>
          <p:nvPr/>
        </p:nvSpPr>
        <p:spPr bwMode="auto">
          <a:xfrm>
            <a:off x="6400800" y="2209800"/>
            <a:ext cx="27432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Condyloid joints</a:t>
            </a:r>
          </a:p>
        </p:txBody>
      </p:sp>
      <p:sp>
        <p:nvSpPr>
          <p:cNvPr id="447496" name="Text Box 8"/>
          <p:cNvSpPr txBox="1">
            <a:spLocks noChangeArrowheads="1"/>
          </p:cNvSpPr>
          <p:nvPr/>
        </p:nvSpPr>
        <p:spPr bwMode="auto">
          <a:xfrm>
            <a:off x="6324600" y="5029200"/>
            <a:ext cx="2819400" cy="822325"/>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Ball and Socket joints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4A66480-CF6E-452F-98D0-25DC57E1F969}" type="slidenum">
              <a:rPr lang="en-US"/>
              <a:pPr/>
              <a:t>26</a:t>
            </a:fld>
            <a:endParaRPr lang="en-US"/>
          </a:p>
        </p:txBody>
      </p:sp>
      <p:sp>
        <p:nvSpPr>
          <p:cNvPr id="448514" name="Rectangle 2"/>
          <p:cNvSpPr>
            <a:spLocks noGrp="1" noChangeArrowheads="1"/>
          </p:cNvSpPr>
          <p:nvPr>
            <p:ph type="title"/>
          </p:nvPr>
        </p:nvSpPr>
        <p:spPr>
          <a:xfrm>
            <a:off x="685800" y="228600"/>
            <a:ext cx="7772400" cy="1143000"/>
          </a:xfrm>
        </p:spPr>
        <p:txBody>
          <a:bodyPr/>
          <a:lstStyle/>
          <a:p>
            <a:r>
              <a:rPr lang="en-US"/>
              <a:t>Circumduction</a:t>
            </a:r>
          </a:p>
        </p:txBody>
      </p:sp>
      <p:sp>
        <p:nvSpPr>
          <p:cNvPr id="448515" name="Rectangle 3"/>
          <p:cNvSpPr>
            <a:spLocks noGrp="1" noChangeArrowheads="1"/>
          </p:cNvSpPr>
          <p:nvPr>
            <p:ph type="body" sz="half" idx="1"/>
          </p:nvPr>
        </p:nvSpPr>
        <p:spPr>
          <a:xfrm>
            <a:off x="685800" y="1447800"/>
            <a:ext cx="8458200" cy="2209800"/>
          </a:xfrm>
        </p:spPr>
        <p:txBody>
          <a:bodyPr/>
          <a:lstStyle/>
          <a:p>
            <a:r>
              <a:rPr lang="en-US"/>
              <a:t>Movement of a distal end of a body part in a circle</a:t>
            </a:r>
          </a:p>
          <a:p>
            <a:r>
              <a:rPr lang="en-US"/>
              <a:t>Combination of flexion, extension, adduction and abduction</a:t>
            </a:r>
          </a:p>
          <a:p>
            <a:r>
              <a:rPr lang="en-US"/>
              <a:t>Occurs at ball and socket, saddle and condyloid joints</a:t>
            </a:r>
          </a:p>
        </p:txBody>
      </p:sp>
      <p:pic>
        <p:nvPicPr>
          <p:cNvPr id="448516" name="Picture 4" descr="170461"/>
          <p:cNvPicPr>
            <a:picLocks noChangeAspect="1" noChangeArrowheads="1"/>
          </p:cNvPicPr>
          <p:nvPr/>
        </p:nvPicPr>
        <p:blipFill>
          <a:blip r:embed="rId2" cstate="print"/>
          <a:srcRect l="2206" t="7828" r="3125" b="23163"/>
          <a:stretch>
            <a:fillRect/>
          </a:stretch>
        </p:blipFill>
        <p:spPr bwMode="auto">
          <a:xfrm>
            <a:off x="685800" y="3657600"/>
            <a:ext cx="7696200" cy="2743200"/>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2B6B5D8-F6DA-4AF7-B507-CCCFE473695B}" type="slidenum">
              <a:rPr lang="en-US"/>
              <a:pPr/>
              <a:t>27</a:t>
            </a:fld>
            <a:endParaRPr lang="en-US"/>
          </a:p>
        </p:txBody>
      </p:sp>
      <p:sp>
        <p:nvSpPr>
          <p:cNvPr id="371714" name="Rectangle 2"/>
          <p:cNvSpPr>
            <a:spLocks noGrp="1" noChangeArrowheads="1"/>
          </p:cNvSpPr>
          <p:nvPr>
            <p:ph type="title"/>
          </p:nvPr>
        </p:nvSpPr>
        <p:spPr/>
        <p:txBody>
          <a:bodyPr/>
          <a:lstStyle/>
          <a:p>
            <a:r>
              <a:rPr lang="en-US" dirty="0" smtClean="0"/>
              <a:t>In </a:t>
            </a:r>
            <a:r>
              <a:rPr lang="en-US" i="1" dirty="0" smtClean="0"/>
              <a:t>rotation</a:t>
            </a:r>
            <a:r>
              <a:rPr lang="en-US" dirty="0" smtClean="0"/>
              <a:t>, a bone revolves around its own longitudinal axis.</a:t>
            </a:r>
            <a:br>
              <a:rPr lang="en-US" dirty="0" smtClean="0"/>
            </a:br>
            <a:endParaRPr lang="en-US" dirty="0"/>
          </a:p>
        </p:txBody>
      </p:sp>
      <p:sp>
        <p:nvSpPr>
          <p:cNvPr id="371715" name="Rectangle 3"/>
          <p:cNvSpPr>
            <a:spLocks noGrp="1" noChangeArrowheads="1"/>
          </p:cNvSpPr>
          <p:nvPr>
            <p:ph type="body" idx="1"/>
          </p:nvPr>
        </p:nvSpPr>
        <p:spPr/>
        <p:txBody>
          <a:bodyPr/>
          <a:lstStyle/>
          <a:p>
            <a:r>
              <a:rPr lang="en-US" dirty="0" smtClean="0"/>
              <a:t>Pivot and ball-and-socket joints </a:t>
            </a:r>
            <a:r>
              <a:rPr lang="en-US" u="sng" dirty="0" smtClean="0"/>
              <a:t>permit rotation</a:t>
            </a:r>
            <a:r>
              <a:rPr lang="en-US" dirty="0" smtClean="0"/>
              <a:t>.</a:t>
            </a:r>
          </a:p>
          <a:p>
            <a:r>
              <a:rPr lang="en-US" dirty="0" smtClean="0"/>
              <a:t> If </a:t>
            </a:r>
            <a:r>
              <a:rPr lang="en-US" dirty="0"/>
              <a:t>the anterior surface of a bone of the limb is turned toward the midline, </a:t>
            </a:r>
            <a:r>
              <a:rPr lang="en-US" i="1" u="sng" dirty="0"/>
              <a:t>medial rotation</a:t>
            </a:r>
            <a:r>
              <a:rPr lang="en-US" u="sng" dirty="0"/>
              <a:t> occurs</a:t>
            </a:r>
            <a:r>
              <a:rPr lang="en-US" dirty="0"/>
              <a:t>. If the anterior surface of a bone of the limb is turned away from the midline, </a:t>
            </a:r>
            <a:r>
              <a:rPr lang="en-US" i="1" u="sng" dirty="0"/>
              <a:t>lateral rotation</a:t>
            </a:r>
            <a:r>
              <a:rPr lang="en-US" u="sng" dirty="0"/>
              <a:t> </a:t>
            </a:r>
            <a:r>
              <a:rPr lang="en-US" u="sng" dirty="0" smtClean="0"/>
              <a:t>occurs.</a:t>
            </a:r>
            <a:endParaRPr lang="en-US" u="sng"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2FA87A2-7D32-4A45-81FF-FC519BE1879D}" type="slidenum">
              <a:rPr lang="en-US"/>
              <a:pPr/>
              <a:t>28</a:t>
            </a:fld>
            <a:endParaRPr lang="en-US"/>
          </a:p>
        </p:txBody>
      </p:sp>
      <p:sp>
        <p:nvSpPr>
          <p:cNvPr id="449538" name="Rectangle 2"/>
          <p:cNvSpPr>
            <a:spLocks noGrp="1" noChangeArrowheads="1"/>
          </p:cNvSpPr>
          <p:nvPr>
            <p:ph type="title"/>
          </p:nvPr>
        </p:nvSpPr>
        <p:spPr>
          <a:xfrm>
            <a:off x="685800" y="228600"/>
            <a:ext cx="7772400" cy="1143000"/>
          </a:xfrm>
        </p:spPr>
        <p:txBody>
          <a:bodyPr/>
          <a:lstStyle/>
          <a:p>
            <a:r>
              <a:rPr lang="en-US"/>
              <a:t>Rotation</a:t>
            </a:r>
          </a:p>
        </p:txBody>
      </p:sp>
      <p:sp>
        <p:nvSpPr>
          <p:cNvPr id="449539" name="Rectangle 3"/>
          <p:cNvSpPr>
            <a:spLocks noGrp="1" noChangeArrowheads="1"/>
          </p:cNvSpPr>
          <p:nvPr>
            <p:ph type="body" idx="1"/>
          </p:nvPr>
        </p:nvSpPr>
        <p:spPr>
          <a:xfrm>
            <a:off x="152400" y="1676400"/>
            <a:ext cx="5029200" cy="5334000"/>
          </a:xfrm>
        </p:spPr>
        <p:txBody>
          <a:bodyPr/>
          <a:lstStyle/>
          <a:p>
            <a:r>
              <a:rPr lang="en-US"/>
              <a:t>Bone revolves around its own longitudinal axis</a:t>
            </a:r>
          </a:p>
          <a:p>
            <a:pPr lvl="1"/>
            <a:r>
              <a:rPr lang="en-US"/>
              <a:t>medial rotation is turning of anterior surface in towards the midline</a:t>
            </a:r>
          </a:p>
          <a:p>
            <a:pPr lvl="1"/>
            <a:r>
              <a:rPr lang="en-US"/>
              <a:t>lateral rotation is turning of anterior surface away from the midline</a:t>
            </a:r>
          </a:p>
          <a:p>
            <a:r>
              <a:rPr lang="en-US"/>
              <a:t>At ball &amp; socket and pivot type joints</a:t>
            </a:r>
          </a:p>
        </p:txBody>
      </p:sp>
      <p:pic>
        <p:nvPicPr>
          <p:cNvPr id="449540" name="Picture 4" descr="170463"/>
          <p:cNvPicPr>
            <a:picLocks noChangeAspect="1" noChangeArrowheads="1"/>
          </p:cNvPicPr>
          <p:nvPr/>
        </p:nvPicPr>
        <p:blipFill>
          <a:blip r:embed="rId2" cstate="print"/>
          <a:srcRect l="8546" t="4356" r="5380" b="20122"/>
          <a:stretch>
            <a:fillRect/>
          </a:stretch>
        </p:blipFill>
        <p:spPr bwMode="auto">
          <a:xfrm>
            <a:off x="5334000" y="1828800"/>
            <a:ext cx="3505200" cy="2847975"/>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C696A54-A722-45D8-8FFB-32DB420C00F3}" type="slidenum">
              <a:rPr lang="en-US"/>
              <a:pPr/>
              <a:t>29</a:t>
            </a:fld>
            <a:endParaRPr lang="en-US"/>
          </a:p>
        </p:txBody>
      </p:sp>
      <p:sp>
        <p:nvSpPr>
          <p:cNvPr id="372738" name="Rectangle 2"/>
          <p:cNvSpPr>
            <a:spLocks noGrp="1" noChangeArrowheads="1"/>
          </p:cNvSpPr>
          <p:nvPr>
            <p:ph type="title"/>
          </p:nvPr>
        </p:nvSpPr>
        <p:spPr/>
        <p:txBody>
          <a:bodyPr/>
          <a:lstStyle/>
          <a:p>
            <a:r>
              <a:rPr lang="en-US"/>
              <a:t>Special Movements</a:t>
            </a:r>
          </a:p>
        </p:txBody>
      </p:sp>
      <p:sp>
        <p:nvSpPr>
          <p:cNvPr id="372739" name="Rectangle 3"/>
          <p:cNvSpPr>
            <a:spLocks noGrp="1" noChangeArrowheads="1"/>
          </p:cNvSpPr>
          <p:nvPr>
            <p:ph type="body" idx="1"/>
          </p:nvPr>
        </p:nvSpPr>
        <p:spPr/>
        <p:txBody>
          <a:bodyPr/>
          <a:lstStyle/>
          <a:p>
            <a:r>
              <a:rPr lang="en-US" i="1" dirty="0"/>
              <a:t>Elevation</a:t>
            </a:r>
            <a:r>
              <a:rPr lang="en-US" dirty="0"/>
              <a:t> is an </a:t>
            </a:r>
            <a:r>
              <a:rPr lang="en-US" u="sng" dirty="0"/>
              <a:t>upward movement of a part of the </a:t>
            </a:r>
            <a:r>
              <a:rPr lang="en-US" u="sng" dirty="0" smtClean="0"/>
              <a:t>body</a:t>
            </a:r>
            <a:r>
              <a:rPr lang="en-US" dirty="0" smtClean="0"/>
              <a:t>.</a:t>
            </a:r>
            <a:endParaRPr lang="en-US" dirty="0"/>
          </a:p>
          <a:p>
            <a:r>
              <a:rPr lang="en-US" i="1" dirty="0"/>
              <a:t>Depression</a:t>
            </a:r>
            <a:r>
              <a:rPr lang="en-US" dirty="0"/>
              <a:t> is a </a:t>
            </a:r>
            <a:r>
              <a:rPr lang="en-US" u="sng" dirty="0"/>
              <a:t>downward movement of a part of the </a:t>
            </a:r>
            <a:r>
              <a:rPr lang="en-US" u="sng" dirty="0" smtClean="0"/>
              <a:t>body</a:t>
            </a:r>
            <a:r>
              <a:rPr lang="en-US" dirty="0" smtClean="0"/>
              <a:t>.</a:t>
            </a:r>
            <a:endParaRPr lang="en-US" dirty="0"/>
          </a:p>
          <a:p>
            <a:endParaRPr lang="en-US" dirty="0"/>
          </a:p>
          <a:p>
            <a:r>
              <a:rPr lang="en-US" i="1" dirty="0"/>
              <a:t>Protraction</a:t>
            </a:r>
            <a:r>
              <a:rPr lang="en-US" dirty="0"/>
              <a:t> is a movement of a part of the body </a:t>
            </a:r>
            <a:r>
              <a:rPr lang="en-US" u="sng" dirty="0" err="1"/>
              <a:t>anteriorly</a:t>
            </a:r>
            <a:r>
              <a:rPr lang="en-US" u="sng" dirty="0"/>
              <a:t> in the transverse </a:t>
            </a:r>
            <a:r>
              <a:rPr lang="en-US" u="sng" dirty="0" smtClean="0"/>
              <a:t>plane.</a:t>
            </a:r>
            <a:endParaRPr lang="en-US" u="sng" dirty="0"/>
          </a:p>
          <a:p>
            <a:r>
              <a:rPr lang="en-US" i="1" dirty="0"/>
              <a:t>Retraction</a:t>
            </a:r>
            <a:r>
              <a:rPr lang="en-US" dirty="0"/>
              <a:t> is a movement of a </a:t>
            </a:r>
            <a:r>
              <a:rPr lang="en-US" u="sng" dirty="0"/>
              <a:t>protracted part back to the anatomical </a:t>
            </a:r>
            <a:r>
              <a:rPr lang="en-US" u="sng" dirty="0" smtClean="0"/>
              <a:t>position.</a:t>
            </a:r>
            <a:endParaRPr lang="en-US" u="sng" dirty="0"/>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93D22141-CC25-4ABB-B797-2F87310B37D4}" type="slidenum">
              <a:rPr lang="en-US"/>
              <a:pPr/>
              <a:t>3</a:t>
            </a:fld>
            <a:endParaRPr lang="en-US"/>
          </a:p>
        </p:txBody>
      </p:sp>
      <p:sp>
        <p:nvSpPr>
          <p:cNvPr id="395266" name="Rectangle 2"/>
          <p:cNvSpPr>
            <a:spLocks noGrp="1" noChangeArrowheads="1"/>
          </p:cNvSpPr>
          <p:nvPr>
            <p:ph type="title"/>
          </p:nvPr>
        </p:nvSpPr>
        <p:spPr/>
        <p:txBody>
          <a:bodyPr/>
          <a:lstStyle/>
          <a:p>
            <a:r>
              <a:rPr lang="en-US"/>
              <a:t>Chapter 9</a:t>
            </a:r>
            <a:br>
              <a:rPr lang="en-US"/>
            </a:br>
            <a:r>
              <a:rPr lang="en-US"/>
              <a:t>Joints</a:t>
            </a:r>
          </a:p>
        </p:txBody>
      </p:sp>
      <p:sp>
        <p:nvSpPr>
          <p:cNvPr id="395267" name="Rectangle 3"/>
          <p:cNvSpPr>
            <a:spLocks noGrp="1" noChangeArrowheads="1"/>
          </p:cNvSpPr>
          <p:nvPr>
            <p:ph type="body" sz="half" idx="1"/>
          </p:nvPr>
        </p:nvSpPr>
        <p:spPr>
          <a:xfrm>
            <a:off x="228600" y="1905000"/>
            <a:ext cx="4343400" cy="4724400"/>
          </a:xfrm>
        </p:spPr>
        <p:txBody>
          <a:bodyPr/>
          <a:lstStyle/>
          <a:p>
            <a:r>
              <a:rPr lang="en-US" sz="2000"/>
              <a:t>Joints hold bones together but permit movement</a:t>
            </a:r>
          </a:p>
          <a:p>
            <a:r>
              <a:rPr lang="en-US" sz="2000"/>
              <a:t>Point of contact </a:t>
            </a:r>
          </a:p>
          <a:p>
            <a:pPr lvl="1"/>
            <a:r>
              <a:rPr lang="en-US" sz="2000"/>
              <a:t>between 2 bones</a:t>
            </a:r>
          </a:p>
          <a:p>
            <a:pPr lvl="1"/>
            <a:r>
              <a:rPr lang="en-US" sz="2000"/>
              <a:t>between cartilage and bone</a:t>
            </a:r>
          </a:p>
          <a:p>
            <a:pPr lvl="1"/>
            <a:r>
              <a:rPr lang="en-US" sz="2000"/>
              <a:t>between teeth and bones</a:t>
            </a:r>
          </a:p>
          <a:p>
            <a:r>
              <a:rPr lang="en-US" sz="2000"/>
              <a:t>Arthrology = study of joints</a:t>
            </a:r>
          </a:p>
          <a:p>
            <a:r>
              <a:rPr lang="en-US" sz="2000"/>
              <a:t>Kinesiology = study of motion</a:t>
            </a:r>
          </a:p>
        </p:txBody>
      </p:sp>
      <p:pic>
        <p:nvPicPr>
          <p:cNvPr id="395268" name="Picture 4" descr="173641"/>
          <p:cNvPicPr>
            <a:picLocks noChangeAspect="1" noChangeArrowheads="1"/>
          </p:cNvPicPr>
          <p:nvPr/>
        </p:nvPicPr>
        <p:blipFill>
          <a:blip r:embed="rId2" cstate="print"/>
          <a:srcRect b="11333"/>
          <a:stretch>
            <a:fillRect/>
          </a:stretch>
        </p:blipFill>
        <p:spPr bwMode="auto">
          <a:xfrm>
            <a:off x="4419600" y="1828800"/>
            <a:ext cx="4572000" cy="4538663"/>
          </a:xfrm>
          <a:prstGeom prst="rect">
            <a:avLst/>
          </a:prstGeom>
          <a:noFill/>
        </p:spPr>
      </p:pic>
      <p:pic>
        <p:nvPicPr>
          <p:cNvPr id="395269" name="Picture 5" descr="wiley_tab_ch09"/>
          <p:cNvPicPr>
            <a:picLocks noChangeAspect="1" noChangeArrowheads="1"/>
          </p:cNvPicPr>
          <p:nvPr/>
        </p:nvPicPr>
        <p:blipFill>
          <a:blip r:embed="rId3" cstate="print"/>
          <a:srcRect/>
          <a:stretch>
            <a:fillRect/>
          </a:stretch>
        </p:blipFill>
        <p:spPr bwMode="auto">
          <a:xfrm>
            <a:off x="7954963" y="0"/>
            <a:ext cx="1189037" cy="1616075"/>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7027CC49-F3E4-427C-BAFE-FBF9D912B420}" type="slidenum">
              <a:rPr lang="en-US"/>
              <a:pPr/>
              <a:t>30</a:t>
            </a:fld>
            <a:endParaRPr lang="en-US"/>
          </a:p>
        </p:txBody>
      </p:sp>
      <p:sp>
        <p:nvSpPr>
          <p:cNvPr id="450562" name="Rectangle 2"/>
          <p:cNvSpPr>
            <a:spLocks noGrp="1" noChangeArrowheads="1"/>
          </p:cNvSpPr>
          <p:nvPr>
            <p:ph type="title"/>
          </p:nvPr>
        </p:nvSpPr>
        <p:spPr>
          <a:xfrm>
            <a:off x="685800" y="304800"/>
            <a:ext cx="7772400" cy="1143000"/>
          </a:xfrm>
        </p:spPr>
        <p:txBody>
          <a:bodyPr/>
          <a:lstStyle/>
          <a:p>
            <a:r>
              <a:rPr lang="en-US"/>
              <a:t>Special Movements of Mandible</a:t>
            </a:r>
          </a:p>
        </p:txBody>
      </p:sp>
      <p:sp>
        <p:nvSpPr>
          <p:cNvPr id="450563" name="Rectangle 3"/>
          <p:cNvSpPr>
            <a:spLocks noGrp="1" noChangeArrowheads="1"/>
          </p:cNvSpPr>
          <p:nvPr>
            <p:ph type="body" sz="half" idx="2"/>
          </p:nvPr>
        </p:nvSpPr>
        <p:spPr>
          <a:xfrm>
            <a:off x="5181600" y="1676400"/>
            <a:ext cx="4495800" cy="2438400"/>
          </a:xfrm>
        </p:spPr>
        <p:txBody>
          <a:bodyPr/>
          <a:lstStyle/>
          <a:p>
            <a:r>
              <a:rPr lang="en-US" sz="2000"/>
              <a:t>Elevation = upward</a:t>
            </a:r>
          </a:p>
          <a:p>
            <a:r>
              <a:rPr lang="en-US" sz="2000"/>
              <a:t>Depression = downward</a:t>
            </a:r>
          </a:p>
          <a:p>
            <a:r>
              <a:rPr lang="en-US" sz="2000"/>
              <a:t>Protraction = forward</a:t>
            </a:r>
          </a:p>
          <a:p>
            <a:r>
              <a:rPr lang="en-US" sz="2000"/>
              <a:t>Retraction = backward</a:t>
            </a:r>
          </a:p>
        </p:txBody>
      </p:sp>
      <p:grpSp>
        <p:nvGrpSpPr>
          <p:cNvPr id="450564" name="Group 4"/>
          <p:cNvGrpSpPr>
            <a:grpSpLocks/>
          </p:cNvGrpSpPr>
          <p:nvPr/>
        </p:nvGrpSpPr>
        <p:grpSpPr bwMode="auto">
          <a:xfrm>
            <a:off x="152400" y="1670050"/>
            <a:ext cx="5029200" cy="4052888"/>
            <a:chOff x="0" y="1052"/>
            <a:chExt cx="3168" cy="2553"/>
          </a:xfrm>
        </p:grpSpPr>
        <p:pic>
          <p:nvPicPr>
            <p:cNvPr id="450565" name="Picture 5" descr="170465"/>
            <p:cNvPicPr>
              <a:picLocks noChangeAspect="1" noChangeArrowheads="1"/>
            </p:cNvPicPr>
            <p:nvPr/>
          </p:nvPicPr>
          <p:blipFill>
            <a:blip r:embed="rId2" cstate="print"/>
            <a:srcRect l="2812" t="4904" r="2519" b="24796"/>
            <a:stretch>
              <a:fillRect/>
            </a:stretch>
          </p:blipFill>
          <p:spPr bwMode="auto">
            <a:xfrm>
              <a:off x="0" y="1052"/>
              <a:ext cx="3168" cy="1348"/>
            </a:xfrm>
            <a:prstGeom prst="rect">
              <a:avLst/>
            </a:prstGeom>
            <a:noFill/>
          </p:spPr>
        </p:pic>
        <p:pic>
          <p:nvPicPr>
            <p:cNvPr id="450566" name="Picture 6" descr="170466"/>
            <p:cNvPicPr>
              <a:picLocks noChangeAspect="1" noChangeArrowheads="1"/>
            </p:cNvPicPr>
            <p:nvPr/>
          </p:nvPicPr>
          <p:blipFill>
            <a:blip r:embed="rId3" cstate="print"/>
            <a:srcRect l="3143" t="6876" r="3125" b="27499"/>
            <a:stretch>
              <a:fillRect/>
            </a:stretch>
          </p:blipFill>
          <p:spPr bwMode="auto">
            <a:xfrm>
              <a:off x="0" y="2496"/>
              <a:ext cx="3168" cy="1109"/>
            </a:xfrm>
            <a:prstGeom prst="rect">
              <a:avLst/>
            </a:prstGeom>
            <a:noFill/>
          </p:spPr>
        </p:pic>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35E0CAC-8C57-4A1F-B633-57E7E09F6BDE}" type="slidenum">
              <a:rPr lang="en-US"/>
              <a:pPr/>
              <a:t>31</a:t>
            </a:fld>
            <a:endParaRPr lang="en-US"/>
          </a:p>
        </p:txBody>
      </p:sp>
      <p:sp>
        <p:nvSpPr>
          <p:cNvPr id="374786" name="Rectangle 2"/>
          <p:cNvSpPr>
            <a:spLocks noGrp="1" noChangeArrowheads="1"/>
          </p:cNvSpPr>
          <p:nvPr>
            <p:ph type="title"/>
          </p:nvPr>
        </p:nvSpPr>
        <p:spPr/>
        <p:txBody>
          <a:bodyPr/>
          <a:lstStyle/>
          <a:p>
            <a:r>
              <a:rPr lang="en-US"/>
              <a:t>Special Movements</a:t>
            </a:r>
          </a:p>
        </p:txBody>
      </p:sp>
      <p:sp>
        <p:nvSpPr>
          <p:cNvPr id="374787" name="Rectangle 3"/>
          <p:cNvSpPr>
            <a:spLocks noGrp="1" noChangeArrowheads="1"/>
          </p:cNvSpPr>
          <p:nvPr>
            <p:ph type="body" idx="1"/>
          </p:nvPr>
        </p:nvSpPr>
        <p:spPr/>
        <p:txBody>
          <a:bodyPr/>
          <a:lstStyle/>
          <a:p>
            <a:r>
              <a:rPr lang="en-US" i="1" dirty="0"/>
              <a:t>Inversion</a:t>
            </a:r>
            <a:r>
              <a:rPr lang="en-US" dirty="0"/>
              <a:t> is movement of the soles </a:t>
            </a:r>
            <a:r>
              <a:rPr lang="en-US" u="sng" dirty="0"/>
              <a:t>medially at the intertarsal joints so that they face away from each </a:t>
            </a:r>
            <a:r>
              <a:rPr lang="en-US" u="sng" dirty="0" smtClean="0"/>
              <a:t>other.</a:t>
            </a:r>
            <a:endParaRPr lang="en-US" u="sng" dirty="0"/>
          </a:p>
          <a:p>
            <a:r>
              <a:rPr lang="en-US" i="1" dirty="0"/>
              <a:t>Eversion</a:t>
            </a:r>
            <a:r>
              <a:rPr lang="en-US" dirty="0"/>
              <a:t> is a movement of the soles </a:t>
            </a:r>
            <a:r>
              <a:rPr lang="en-US" u="sng" dirty="0"/>
              <a:t>laterally at the intertarsal joints so that they face away from each other </a:t>
            </a:r>
            <a:r>
              <a:rPr lang="en-US" u="sng" dirty="0" smtClean="0"/>
              <a:t>.</a:t>
            </a:r>
            <a:endParaRPr lang="en-US" u="sng" dirty="0"/>
          </a:p>
          <a:p>
            <a:endParaRPr lang="en-US" dirty="0"/>
          </a:p>
          <a:p>
            <a:r>
              <a:rPr lang="en-US" i="1" dirty="0"/>
              <a:t>Dorsiflexion</a:t>
            </a:r>
            <a:r>
              <a:rPr lang="en-US" dirty="0"/>
              <a:t> refers to bending of the foot at </a:t>
            </a:r>
            <a:r>
              <a:rPr lang="en-US" u="sng" dirty="0"/>
              <a:t>the ankle in the direction of the superior </a:t>
            </a:r>
            <a:r>
              <a:rPr lang="en-US" u="sng" dirty="0" smtClean="0"/>
              <a:t>surface.</a:t>
            </a:r>
            <a:endParaRPr lang="en-US" u="sng" dirty="0"/>
          </a:p>
          <a:p>
            <a:r>
              <a:rPr lang="en-US" i="1" dirty="0"/>
              <a:t>Plantar flexion</a:t>
            </a:r>
            <a:r>
              <a:rPr lang="en-US" dirty="0"/>
              <a:t> involves bending of the foot at </a:t>
            </a:r>
            <a:r>
              <a:rPr lang="en-US" u="sng" dirty="0"/>
              <a:t>the ankle joint in the direction of the plantar </a:t>
            </a:r>
            <a:r>
              <a:rPr lang="en-US" u="sng" dirty="0" smtClean="0"/>
              <a:t>surface.</a:t>
            </a:r>
            <a:endParaRPr lang="en-US" u="sng" dirty="0"/>
          </a:p>
          <a:p>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17D8307-FAFE-4EFF-95D9-DE77000F9A33}" type="slidenum">
              <a:rPr lang="en-US"/>
              <a:pPr/>
              <a:t>32</a:t>
            </a:fld>
            <a:endParaRPr lang="en-US"/>
          </a:p>
        </p:txBody>
      </p:sp>
      <p:sp>
        <p:nvSpPr>
          <p:cNvPr id="376834" name="Rectangle 2"/>
          <p:cNvSpPr>
            <a:spLocks noGrp="1" noChangeArrowheads="1"/>
          </p:cNvSpPr>
          <p:nvPr>
            <p:ph type="title"/>
          </p:nvPr>
        </p:nvSpPr>
        <p:spPr/>
        <p:txBody>
          <a:bodyPr/>
          <a:lstStyle/>
          <a:p>
            <a:r>
              <a:rPr lang="en-US"/>
              <a:t>Special Movements</a:t>
            </a:r>
          </a:p>
        </p:txBody>
      </p:sp>
      <p:sp>
        <p:nvSpPr>
          <p:cNvPr id="376835" name="Rectangle 3"/>
          <p:cNvSpPr>
            <a:spLocks noGrp="1" noChangeArrowheads="1"/>
          </p:cNvSpPr>
          <p:nvPr>
            <p:ph type="body" idx="1"/>
          </p:nvPr>
        </p:nvSpPr>
        <p:spPr/>
        <p:txBody>
          <a:bodyPr/>
          <a:lstStyle/>
          <a:p>
            <a:r>
              <a:rPr lang="en-US" i="1" dirty="0"/>
              <a:t>Supination</a:t>
            </a:r>
            <a:r>
              <a:rPr lang="en-US" dirty="0"/>
              <a:t> is a movement of the forearm at the proximal and distal radioulnar joints in </a:t>
            </a:r>
            <a:r>
              <a:rPr lang="en-US" u="sng" dirty="0"/>
              <a:t>which the palm is turned </a:t>
            </a:r>
            <a:r>
              <a:rPr lang="en-US" u="sng" dirty="0" err="1"/>
              <a:t>anteriorly</a:t>
            </a:r>
            <a:r>
              <a:rPr lang="en-US" u="sng" dirty="0"/>
              <a:t> or </a:t>
            </a:r>
            <a:r>
              <a:rPr lang="en-US" u="sng" dirty="0" smtClean="0"/>
              <a:t>superiorly</a:t>
            </a:r>
            <a:r>
              <a:rPr lang="en-US" dirty="0" smtClean="0"/>
              <a:t>.</a:t>
            </a:r>
            <a:endParaRPr lang="en-US" dirty="0"/>
          </a:p>
          <a:p>
            <a:r>
              <a:rPr lang="en-US" i="1" dirty="0"/>
              <a:t>Pronation</a:t>
            </a:r>
            <a:r>
              <a:rPr lang="en-US" dirty="0"/>
              <a:t> is a movement of the forearm at the proximal and distal radioulnar joints in which the distal end of the radius crosses over the distal end of the ulna and the palm is </a:t>
            </a:r>
            <a:r>
              <a:rPr lang="en-US" u="sng" dirty="0"/>
              <a:t>turned </a:t>
            </a:r>
            <a:r>
              <a:rPr lang="en-US" u="sng" dirty="0" err="1"/>
              <a:t>posteriorly</a:t>
            </a:r>
            <a:r>
              <a:rPr lang="en-US" u="sng" dirty="0"/>
              <a:t> or </a:t>
            </a:r>
            <a:r>
              <a:rPr lang="en-US" u="sng" dirty="0" smtClean="0"/>
              <a:t>inferiorly</a:t>
            </a:r>
            <a:r>
              <a:rPr lang="en-US" dirty="0" smtClean="0"/>
              <a:t>.</a:t>
            </a:r>
          </a:p>
          <a:p>
            <a:r>
              <a:rPr lang="en-US" i="1" dirty="0" smtClean="0"/>
              <a:t>Opposition</a:t>
            </a:r>
            <a:r>
              <a:rPr lang="en-US" dirty="0" smtClean="0"/>
              <a:t> is the movement of the thumb at the carpometacarpal joint in which the </a:t>
            </a:r>
            <a:r>
              <a:rPr lang="en-US" u="sng" dirty="0" smtClean="0"/>
              <a:t>thumb moves across the palm to touch the tips of the finger on the same hand</a:t>
            </a:r>
            <a:r>
              <a:rPr lang="en-US" dirty="0" smtClean="0"/>
              <a:t>.</a:t>
            </a:r>
          </a:p>
          <a:p>
            <a:r>
              <a:rPr lang="en-US" dirty="0" smtClean="0"/>
              <a:t>A dislocation or luxation is a </a:t>
            </a:r>
            <a:r>
              <a:rPr lang="en-US" u="sng" dirty="0" smtClean="0"/>
              <a:t>displacement of a bone from a joint.</a:t>
            </a:r>
          </a:p>
          <a:p>
            <a:endParaRPr lang="en-US" dirty="0" smtClean="0"/>
          </a:p>
          <a:p>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fld id="{50536127-5C27-4035-9738-C206B54C3233}" type="slidenum">
              <a:rPr lang="en-US"/>
              <a:pPr/>
              <a:t>33</a:t>
            </a:fld>
            <a:endParaRPr lang="en-US"/>
          </a:p>
        </p:txBody>
      </p:sp>
      <p:sp>
        <p:nvSpPr>
          <p:cNvPr id="445442" name="Rectangle 2"/>
          <p:cNvSpPr>
            <a:spLocks noGrp="1" noChangeArrowheads="1"/>
          </p:cNvSpPr>
          <p:nvPr>
            <p:ph type="title"/>
          </p:nvPr>
        </p:nvSpPr>
        <p:spPr>
          <a:xfrm>
            <a:off x="609600" y="228600"/>
            <a:ext cx="7772400" cy="1143000"/>
          </a:xfrm>
        </p:spPr>
        <p:txBody>
          <a:bodyPr/>
          <a:lstStyle/>
          <a:p>
            <a:r>
              <a:rPr lang="en-US"/>
              <a:t>Special Hand &amp; Foot Movements</a:t>
            </a:r>
          </a:p>
        </p:txBody>
      </p:sp>
      <p:sp>
        <p:nvSpPr>
          <p:cNvPr id="445443" name="Rectangle 3"/>
          <p:cNvSpPr>
            <a:spLocks noGrp="1" noChangeArrowheads="1"/>
          </p:cNvSpPr>
          <p:nvPr>
            <p:ph type="body" sz="half" idx="2"/>
          </p:nvPr>
        </p:nvSpPr>
        <p:spPr>
          <a:xfrm>
            <a:off x="5181600" y="1676400"/>
            <a:ext cx="2971800" cy="3124200"/>
          </a:xfrm>
        </p:spPr>
        <p:txBody>
          <a:bodyPr/>
          <a:lstStyle/>
          <a:p>
            <a:r>
              <a:rPr lang="en-US" sz="2000"/>
              <a:t>Inversion</a:t>
            </a:r>
          </a:p>
          <a:p>
            <a:r>
              <a:rPr lang="en-US" sz="2000"/>
              <a:t>Eversion</a:t>
            </a:r>
          </a:p>
          <a:p>
            <a:r>
              <a:rPr lang="en-US" sz="2000"/>
              <a:t>Dorsiflexion</a:t>
            </a:r>
          </a:p>
          <a:p>
            <a:r>
              <a:rPr lang="en-US" sz="2000"/>
              <a:t>Plantarflexion</a:t>
            </a:r>
          </a:p>
          <a:p>
            <a:r>
              <a:rPr lang="en-US" sz="2000"/>
              <a:t>Pronation</a:t>
            </a:r>
          </a:p>
          <a:p>
            <a:r>
              <a:rPr lang="en-US" sz="2000"/>
              <a:t>Supination</a:t>
            </a:r>
          </a:p>
        </p:txBody>
      </p:sp>
      <p:pic>
        <p:nvPicPr>
          <p:cNvPr id="445444" name="Picture 4" descr="170467"/>
          <p:cNvPicPr>
            <a:picLocks noChangeAspect="1" noChangeArrowheads="1"/>
          </p:cNvPicPr>
          <p:nvPr/>
        </p:nvPicPr>
        <p:blipFill>
          <a:blip r:embed="rId2" cstate="print"/>
          <a:srcRect l="4373" t="7419" r="4347" b="26775"/>
          <a:stretch>
            <a:fillRect/>
          </a:stretch>
        </p:blipFill>
        <p:spPr bwMode="auto">
          <a:xfrm>
            <a:off x="381000" y="1295400"/>
            <a:ext cx="4495800" cy="2184400"/>
          </a:xfrm>
          <a:prstGeom prst="rect">
            <a:avLst/>
          </a:prstGeom>
          <a:noFill/>
        </p:spPr>
      </p:pic>
      <p:pic>
        <p:nvPicPr>
          <p:cNvPr id="445445" name="Picture 5" descr="170468"/>
          <p:cNvPicPr>
            <a:picLocks noChangeAspect="1" noChangeArrowheads="1"/>
          </p:cNvPicPr>
          <p:nvPr/>
        </p:nvPicPr>
        <p:blipFill>
          <a:blip r:embed="rId3" cstate="print"/>
          <a:srcRect l="4156" t="5902" r="4416" b="27214"/>
          <a:stretch>
            <a:fillRect/>
          </a:stretch>
        </p:blipFill>
        <p:spPr bwMode="auto">
          <a:xfrm>
            <a:off x="3733800" y="4800600"/>
            <a:ext cx="3657600" cy="1884363"/>
          </a:xfrm>
          <a:prstGeom prst="rect">
            <a:avLst/>
          </a:prstGeom>
          <a:noFill/>
        </p:spPr>
      </p:pic>
      <p:pic>
        <p:nvPicPr>
          <p:cNvPr id="445446" name="Picture 6" descr="170469"/>
          <p:cNvPicPr>
            <a:picLocks noChangeAspect="1" noChangeArrowheads="1"/>
          </p:cNvPicPr>
          <p:nvPr/>
        </p:nvPicPr>
        <p:blipFill>
          <a:blip r:embed="rId4" cstate="print"/>
          <a:srcRect l="5696" t="4651" r="6963" b="22481"/>
          <a:stretch>
            <a:fillRect/>
          </a:stretch>
        </p:blipFill>
        <p:spPr bwMode="auto">
          <a:xfrm>
            <a:off x="685800" y="3733800"/>
            <a:ext cx="2535238" cy="2590800"/>
          </a:xfrm>
          <a:prstGeom prst="rect">
            <a:avLst/>
          </a:prstGeom>
          <a:noFill/>
        </p:spPr>
      </p:pic>
      <p:sp>
        <p:nvSpPr>
          <p:cNvPr id="445447" name="AutoShape 7">
            <a:hlinkClick r:id="rId5" action="ppaction://hlinksldjump" highlightClick="1"/>
          </p:cNvPr>
          <p:cNvSpPr>
            <a:spLocks noChangeArrowheads="1"/>
          </p:cNvSpPr>
          <p:nvPr/>
        </p:nvSpPr>
        <p:spPr bwMode="auto">
          <a:xfrm>
            <a:off x="8077200" y="3733800"/>
            <a:ext cx="533400" cy="304800"/>
          </a:xfrm>
          <a:prstGeom prst="actionButtonBackPrevious">
            <a:avLst/>
          </a:prstGeom>
          <a:solidFill>
            <a:srgbClr val="6699FF"/>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24FEE9-4BF9-4073-861C-FF90585A9379}" type="slidenum">
              <a:rPr lang="en-US"/>
              <a:pPr/>
              <a:t>34</a:t>
            </a:fld>
            <a:endParaRPr lang="en-US"/>
          </a:p>
        </p:txBody>
      </p:sp>
      <p:sp>
        <p:nvSpPr>
          <p:cNvPr id="378882" name="Rectangle 2"/>
          <p:cNvSpPr>
            <a:spLocks noGrp="1" noChangeArrowheads="1"/>
          </p:cNvSpPr>
          <p:nvPr>
            <p:ph type="title"/>
          </p:nvPr>
        </p:nvSpPr>
        <p:spPr/>
        <p:txBody>
          <a:bodyPr/>
          <a:lstStyle/>
          <a:p>
            <a:r>
              <a:rPr lang="en-US"/>
              <a:t>TYPES OF SYNOVIAL JOINTS</a:t>
            </a:r>
          </a:p>
        </p:txBody>
      </p:sp>
      <p:sp>
        <p:nvSpPr>
          <p:cNvPr id="378883" name="Rectangle 3"/>
          <p:cNvSpPr>
            <a:spLocks noGrp="1" noChangeArrowheads="1"/>
          </p:cNvSpPr>
          <p:nvPr>
            <p:ph type="body" idx="1"/>
          </p:nvPr>
        </p:nvSpPr>
        <p:spPr/>
        <p:txBody>
          <a:bodyPr/>
          <a:lstStyle/>
          <a:p>
            <a:r>
              <a:rPr lang="en-US" dirty="0"/>
              <a:t>Planar</a:t>
            </a:r>
            <a:r>
              <a:rPr lang="en-US" i="1" dirty="0"/>
              <a:t> joints</a:t>
            </a:r>
            <a:r>
              <a:rPr lang="en-US" dirty="0"/>
              <a:t> permit mainly </a:t>
            </a:r>
            <a:r>
              <a:rPr lang="en-US" u="sng" dirty="0"/>
              <a:t>side-to-side and back-and-forth gliding </a:t>
            </a:r>
            <a:r>
              <a:rPr lang="en-US" u="sng" dirty="0" smtClean="0"/>
              <a:t>movements</a:t>
            </a:r>
            <a:r>
              <a:rPr lang="en-US" dirty="0" smtClean="0"/>
              <a:t>. </a:t>
            </a:r>
            <a:r>
              <a:rPr lang="en-US" dirty="0"/>
              <a:t>These joints are nonaxial.</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9B92F7D-55C9-47F0-9CFF-AEC6BC11D8C5}" type="slidenum">
              <a:rPr lang="en-US"/>
              <a:pPr/>
              <a:t>35</a:t>
            </a:fld>
            <a:endParaRPr lang="en-US"/>
          </a:p>
        </p:txBody>
      </p:sp>
      <p:sp>
        <p:nvSpPr>
          <p:cNvPr id="424962" name="Rectangle 2"/>
          <p:cNvSpPr>
            <a:spLocks noGrp="1" noChangeArrowheads="1"/>
          </p:cNvSpPr>
          <p:nvPr>
            <p:ph type="title"/>
          </p:nvPr>
        </p:nvSpPr>
        <p:spPr/>
        <p:txBody>
          <a:bodyPr/>
          <a:lstStyle/>
          <a:p>
            <a:r>
              <a:rPr lang="en-US"/>
              <a:t>Planar Joint</a:t>
            </a:r>
          </a:p>
        </p:txBody>
      </p:sp>
      <p:sp>
        <p:nvSpPr>
          <p:cNvPr id="424963" name="Rectangle 3"/>
          <p:cNvSpPr>
            <a:spLocks noGrp="1" noChangeArrowheads="1"/>
          </p:cNvSpPr>
          <p:nvPr>
            <p:ph type="body" sz="half" idx="1"/>
          </p:nvPr>
        </p:nvSpPr>
        <p:spPr>
          <a:xfrm>
            <a:off x="228600" y="2057400"/>
            <a:ext cx="4648200" cy="4114800"/>
          </a:xfrm>
        </p:spPr>
        <p:txBody>
          <a:bodyPr/>
          <a:lstStyle/>
          <a:p>
            <a:r>
              <a:rPr lang="en-US" sz="2000"/>
              <a:t>Bone surfaces are flat or slightly curved</a:t>
            </a:r>
          </a:p>
          <a:p>
            <a:r>
              <a:rPr lang="en-US" sz="2000"/>
              <a:t>Side to side movement only</a:t>
            </a:r>
          </a:p>
          <a:p>
            <a:r>
              <a:rPr lang="en-US" sz="2000"/>
              <a:t>Rotation prevented by ligaments</a:t>
            </a:r>
          </a:p>
          <a:p>
            <a:r>
              <a:rPr lang="en-US" sz="2000"/>
              <a:t>Examples</a:t>
            </a:r>
          </a:p>
          <a:p>
            <a:pPr lvl="1"/>
            <a:r>
              <a:rPr lang="en-US" sz="2000"/>
              <a:t>intercarpal or intertarsal joints</a:t>
            </a:r>
          </a:p>
          <a:p>
            <a:pPr lvl="1"/>
            <a:r>
              <a:rPr lang="en-US" sz="2000"/>
              <a:t>sternoclavicular joint</a:t>
            </a:r>
          </a:p>
          <a:p>
            <a:pPr lvl="1"/>
            <a:r>
              <a:rPr lang="en-US" sz="2000"/>
              <a:t>vertebrocostal joints</a:t>
            </a:r>
          </a:p>
          <a:p>
            <a:pPr lvl="1"/>
            <a:endParaRPr lang="en-US" sz="2000"/>
          </a:p>
        </p:txBody>
      </p:sp>
      <p:pic>
        <p:nvPicPr>
          <p:cNvPr id="424964" name="Picture 4" descr="w0222-nc"/>
          <p:cNvPicPr>
            <a:picLocks noChangeAspect="1" noChangeArrowheads="1"/>
          </p:cNvPicPr>
          <p:nvPr/>
        </p:nvPicPr>
        <p:blipFill>
          <a:blip r:embed="rId2" cstate="print"/>
          <a:srcRect r="50000" b="68320"/>
          <a:stretch>
            <a:fillRect/>
          </a:stretch>
        </p:blipFill>
        <p:spPr bwMode="auto">
          <a:xfrm>
            <a:off x="4800600" y="2057400"/>
            <a:ext cx="4343400" cy="3298825"/>
          </a:xfrm>
          <a:prstGeom prst="rect">
            <a:avLst/>
          </a:prstGeom>
          <a:noFill/>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9A3DE40-837C-4E58-8DB2-9100F483D78D}" type="slidenum">
              <a:rPr lang="en-US"/>
              <a:pPr/>
              <a:t>36</a:t>
            </a:fld>
            <a:endParaRPr lang="en-US"/>
          </a:p>
        </p:txBody>
      </p:sp>
      <p:sp>
        <p:nvSpPr>
          <p:cNvPr id="379906" name="Rectangle 2"/>
          <p:cNvSpPr>
            <a:spLocks noGrp="1" noChangeArrowheads="1"/>
          </p:cNvSpPr>
          <p:nvPr>
            <p:ph type="title"/>
          </p:nvPr>
        </p:nvSpPr>
        <p:spPr/>
        <p:txBody>
          <a:bodyPr/>
          <a:lstStyle/>
          <a:p>
            <a:r>
              <a:rPr lang="en-US"/>
              <a:t>TYPES OF SYNOVIAL JOINTS</a:t>
            </a:r>
          </a:p>
        </p:txBody>
      </p:sp>
      <p:sp>
        <p:nvSpPr>
          <p:cNvPr id="379907" name="Rectangle 3"/>
          <p:cNvSpPr>
            <a:spLocks noGrp="1" noChangeArrowheads="1"/>
          </p:cNvSpPr>
          <p:nvPr>
            <p:ph type="body" idx="1"/>
          </p:nvPr>
        </p:nvSpPr>
        <p:spPr/>
        <p:txBody>
          <a:bodyPr/>
          <a:lstStyle/>
          <a:p>
            <a:r>
              <a:rPr lang="en-US" dirty="0"/>
              <a:t>A </a:t>
            </a:r>
            <a:r>
              <a:rPr lang="en-US" i="1" dirty="0"/>
              <a:t>hinge joint</a:t>
            </a:r>
            <a:r>
              <a:rPr lang="en-US" dirty="0"/>
              <a:t> contains the convex surface of one bone fitting into a concave surface of another </a:t>
            </a:r>
            <a:r>
              <a:rPr lang="en-US" dirty="0" smtClean="0"/>
              <a:t>bone.  Movement </a:t>
            </a:r>
            <a:r>
              <a:rPr lang="en-US" dirty="0"/>
              <a:t>is primarily flexion or extension in a single </a:t>
            </a:r>
            <a:r>
              <a:rPr lang="en-US" dirty="0" smtClean="0"/>
              <a:t>plane.</a:t>
            </a:r>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C86F19A-21A2-49C5-A563-4B12A3E1DBA9}" type="slidenum">
              <a:rPr lang="en-US"/>
              <a:pPr/>
              <a:t>37</a:t>
            </a:fld>
            <a:endParaRPr lang="en-US"/>
          </a:p>
        </p:txBody>
      </p:sp>
      <p:sp>
        <p:nvSpPr>
          <p:cNvPr id="423938" name="Rectangle 2"/>
          <p:cNvSpPr>
            <a:spLocks noGrp="1" noChangeArrowheads="1"/>
          </p:cNvSpPr>
          <p:nvPr>
            <p:ph type="title"/>
          </p:nvPr>
        </p:nvSpPr>
        <p:spPr>
          <a:xfrm>
            <a:off x="685800" y="228600"/>
            <a:ext cx="7772400" cy="1143000"/>
          </a:xfrm>
        </p:spPr>
        <p:txBody>
          <a:bodyPr/>
          <a:lstStyle/>
          <a:p>
            <a:r>
              <a:rPr lang="en-US"/>
              <a:t>Hinge Joint</a:t>
            </a:r>
          </a:p>
        </p:txBody>
      </p:sp>
      <p:sp>
        <p:nvSpPr>
          <p:cNvPr id="423939" name="Rectangle 3"/>
          <p:cNvSpPr>
            <a:spLocks noGrp="1" noChangeArrowheads="1"/>
          </p:cNvSpPr>
          <p:nvPr>
            <p:ph type="body" sz="half" idx="2"/>
          </p:nvPr>
        </p:nvSpPr>
        <p:spPr>
          <a:xfrm>
            <a:off x="3505200" y="1447800"/>
            <a:ext cx="5410200" cy="5105400"/>
          </a:xfrm>
        </p:spPr>
        <p:txBody>
          <a:bodyPr/>
          <a:lstStyle/>
          <a:p>
            <a:r>
              <a:rPr lang="en-US" sz="2000" dirty="0"/>
              <a:t>Convex surface of one bones fits into concave surface of 2nd bone</a:t>
            </a:r>
          </a:p>
          <a:p>
            <a:r>
              <a:rPr lang="en-US" sz="2000" dirty="0" err="1"/>
              <a:t>Uniaxial</a:t>
            </a:r>
            <a:r>
              <a:rPr lang="en-US" sz="2000" dirty="0"/>
              <a:t> like a door hinge</a:t>
            </a:r>
          </a:p>
          <a:p>
            <a:r>
              <a:rPr lang="en-US" sz="2000" dirty="0"/>
              <a:t>Examples</a:t>
            </a:r>
          </a:p>
          <a:p>
            <a:pPr lvl="1"/>
            <a:r>
              <a:rPr lang="en-US" sz="2000" u="sng" dirty="0"/>
              <a:t>Knee, elbow, ankle, interphalangeal joints</a:t>
            </a:r>
          </a:p>
          <a:p>
            <a:r>
              <a:rPr lang="en-US" sz="2000" dirty="0"/>
              <a:t>Movements produced</a:t>
            </a:r>
          </a:p>
          <a:p>
            <a:pPr lvl="1"/>
            <a:r>
              <a:rPr lang="en-US" sz="2000" dirty="0"/>
              <a:t>flexion = decreasing the joint angle</a:t>
            </a:r>
          </a:p>
          <a:p>
            <a:pPr lvl="1"/>
            <a:r>
              <a:rPr lang="en-US" sz="2000" dirty="0"/>
              <a:t>extension = increasing the angle</a:t>
            </a:r>
          </a:p>
          <a:p>
            <a:pPr lvl="1"/>
            <a:r>
              <a:rPr lang="en-US" sz="2000" dirty="0"/>
              <a:t>hyperextension = opening the joint beyond the anatomical position</a:t>
            </a:r>
          </a:p>
        </p:txBody>
      </p:sp>
      <p:pic>
        <p:nvPicPr>
          <p:cNvPr id="423940" name="Picture 4" descr="w0222-nc"/>
          <p:cNvPicPr>
            <a:picLocks noChangeAspect="1" noChangeArrowheads="1"/>
          </p:cNvPicPr>
          <p:nvPr/>
        </p:nvPicPr>
        <p:blipFill>
          <a:blip r:embed="rId2" cstate="print"/>
          <a:srcRect t="31680" r="54878" b="32719"/>
          <a:stretch>
            <a:fillRect/>
          </a:stretch>
        </p:blipFill>
        <p:spPr bwMode="auto">
          <a:xfrm>
            <a:off x="0" y="1735138"/>
            <a:ext cx="3581400" cy="3387725"/>
          </a:xfrm>
          <a:prstGeom prst="rect">
            <a:avLst/>
          </a:prstGeom>
          <a:noFill/>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7F4AC44-A43F-49AE-8B77-C70AEE0DA5E0}" type="slidenum">
              <a:rPr lang="en-US"/>
              <a:pPr/>
              <a:t>38</a:t>
            </a:fld>
            <a:endParaRPr lang="en-US"/>
          </a:p>
        </p:txBody>
      </p:sp>
      <p:sp>
        <p:nvSpPr>
          <p:cNvPr id="380930" name="Rectangle 2"/>
          <p:cNvSpPr>
            <a:spLocks noGrp="1" noChangeArrowheads="1"/>
          </p:cNvSpPr>
          <p:nvPr>
            <p:ph type="title"/>
          </p:nvPr>
        </p:nvSpPr>
        <p:spPr/>
        <p:txBody>
          <a:bodyPr/>
          <a:lstStyle/>
          <a:p>
            <a:r>
              <a:rPr lang="en-US"/>
              <a:t>TYPES OF SYNOVIAL JOINTS</a:t>
            </a:r>
          </a:p>
        </p:txBody>
      </p:sp>
      <p:sp>
        <p:nvSpPr>
          <p:cNvPr id="380931" name="Rectangle 3"/>
          <p:cNvSpPr>
            <a:spLocks noGrp="1" noChangeArrowheads="1"/>
          </p:cNvSpPr>
          <p:nvPr>
            <p:ph type="body" idx="1"/>
          </p:nvPr>
        </p:nvSpPr>
        <p:spPr/>
        <p:txBody>
          <a:bodyPr/>
          <a:lstStyle/>
          <a:p>
            <a:r>
              <a:rPr lang="en-US" dirty="0"/>
              <a:t>In a </a:t>
            </a:r>
            <a:r>
              <a:rPr lang="en-US" i="1" dirty="0"/>
              <a:t>pivot joint</a:t>
            </a:r>
            <a:r>
              <a:rPr lang="en-US" dirty="0"/>
              <a:t>, a round or pointed surface of one bone fits into a ring formed by another bone and a </a:t>
            </a:r>
            <a:r>
              <a:rPr lang="en-US" dirty="0" smtClean="0"/>
              <a:t>ligament. </a:t>
            </a:r>
            <a:r>
              <a:rPr lang="en-US" dirty="0"/>
              <a:t>Movement is rotational and monaxial.</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0A35ABB7-EFD2-4EF3-A55B-09486EEF33D8}" type="slidenum">
              <a:rPr lang="en-US"/>
              <a:pPr/>
              <a:t>39</a:t>
            </a:fld>
            <a:endParaRPr lang="en-US"/>
          </a:p>
        </p:txBody>
      </p:sp>
      <p:sp>
        <p:nvSpPr>
          <p:cNvPr id="422914" name="Rectangle 2"/>
          <p:cNvSpPr>
            <a:spLocks noGrp="1" noChangeArrowheads="1"/>
          </p:cNvSpPr>
          <p:nvPr>
            <p:ph type="title"/>
          </p:nvPr>
        </p:nvSpPr>
        <p:spPr>
          <a:xfrm>
            <a:off x="685800" y="152400"/>
            <a:ext cx="7772400" cy="1143000"/>
          </a:xfrm>
        </p:spPr>
        <p:txBody>
          <a:bodyPr/>
          <a:lstStyle/>
          <a:p>
            <a:r>
              <a:rPr lang="en-US"/>
              <a:t>Pivot Joint</a:t>
            </a:r>
          </a:p>
        </p:txBody>
      </p:sp>
      <p:sp>
        <p:nvSpPr>
          <p:cNvPr id="422915" name="Rectangle 3"/>
          <p:cNvSpPr>
            <a:spLocks noGrp="1" noChangeArrowheads="1"/>
          </p:cNvSpPr>
          <p:nvPr>
            <p:ph type="body" sz="half" idx="2"/>
          </p:nvPr>
        </p:nvSpPr>
        <p:spPr>
          <a:xfrm>
            <a:off x="3962400" y="1219200"/>
            <a:ext cx="4953000" cy="5257800"/>
          </a:xfrm>
        </p:spPr>
        <p:txBody>
          <a:bodyPr/>
          <a:lstStyle/>
          <a:p>
            <a:r>
              <a:rPr lang="en-US" sz="2000" dirty="0"/>
              <a:t>Rounded surface of bone articulates with ring formed by 2nd bone &amp; ligament</a:t>
            </a:r>
          </a:p>
          <a:p>
            <a:r>
              <a:rPr lang="en-US" sz="2000" dirty="0" err="1"/>
              <a:t>Monoaxial</a:t>
            </a:r>
            <a:r>
              <a:rPr lang="en-US" sz="2000" dirty="0"/>
              <a:t> since it allows only rotation around longitudinal axis</a:t>
            </a:r>
          </a:p>
          <a:p>
            <a:r>
              <a:rPr lang="en-US" sz="2000" dirty="0"/>
              <a:t>Examples</a:t>
            </a:r>
          </a:p>
          <a:p>
            <a:pPr lvl="1"/>
            <a:r>
              <a:rPr lang="en-US" sz="2000" u="sng" dirty="0"/>
              <a:t>Proximal radioulnar joint</a:t>
            </a:r>
          </a:p>
          <a:p>
            <a:pPr lvl="2"/>
            <a:r>
              <a:rPr lang="en-US" sz="2000" dirty="0" err="1"/>
              <a:t>supination</a:t>
            </a:r>
            <a:endParaRPr lang="en-US" sz="2000" dirty="0"/>
          </a:p>
          <a:p>
            <a:pPr lvl="2"/>
            <a:r>
              <a:rPr lang="en-US" sz="2000" dirty="0" err="1"/>
              <a:t>pronation</a:t>
            </a:r>
            <a:endParaRPr lang="en-US" sz="2000" dirty="0"/>
          </a:p>
          <a:p>
            <a:pPr lvl="1"/>
            <a:r>
              <a:rPr lang="en-US" sz="2000" u="sng" dirty="0" err="1"/>
              <a:t>Atlanto</a:t>
            </a:r>
            <a:r>
              <a:rPr lang="en-US" sz="2000" u="sng" dirty="0"/>
              <a:t>-axial joint</a:t>
            </a:r>
          </a:p>
          <a:p>
            <a:pPr lvl="2"/>
            <a:r>
              <a:rPr lang="en-US" sz="2000" dirty="0"/>
              <a:t>turning head side to side “no”</a:t>
            </a:r>
          </a:p>
        </p:txBody>
      </p:sp>
      <p:pic>
        <p:nvPicPr>
          <p:cNvPr id="422916" name="Picture 4" descr="w0222-nc"/>
          <p:cNvPicPr>
            <a:picLocks noChangeAspect="1" noChangeArrowheads="1"/>
          </p:cNvPicPr>
          <p:nvPr/>
        </p:nvPicPr>
        <p:blipFill>
          <a:blip r:embed="rId2" cstate="print"/>
          <a:srcRect t="66286" r="54878"/>
          <a:stretch>
            <a:fillRect/>
          </a:stretch>
        </p:blipFill>
        <p:spPr bwMode="auto">
          <a:xfrm>
            <a:off x="228600" y="685800"/>
            <a:ext cx="3124200" cy="2798763"/>
          </a:xfrm>
          <a:prstGeom prst="rect">
            <a:avLst/>
          </a:prstGeom>
          <a:noFill/>
        </p:spPr>
      </p:pic>
      <p:pic>
        <p:nvPicPr>
          <p:cNvPr id="422917" name="Picture 5" descr="w0186-nc"/>
          <p:cNvPicPr>
            <a:picLocks noChangeAspect="1" noChangeArrowheads="1"/>
          </p:cNvPicPr>
          <p:nvPr/>
        </p:nvPicPr>
        <p:blipFill>
          <a:blip r:embed="rId3" cstate="print"/>
          <a:srcRect l="54869" t="-9209" r="-1495" b="56805"/>
          <a:stretch>
            <a:fillRect/>
          </a:stretch>
        </p:blipFill>
        <p:spPr bwMode="auto">
          <a:xfrm>
            <a:off x="0" y="3429000"/>
            <a:ext cx="4038600" cy="2897188"/>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8D9C80F-60AA-4CE0-9C67-4F8B9B889197}" type="slidenum">
              <a:rPr lang="en-US"/>
              <a:pPr/>
              <a:t>4</a:t>
            </a:fld>
            <a:endParaRPr lang="en-US"/>
          </a:p>
        </p:txBody>
      </p:sp>
      <p:sp>
        <p:nvSpPr>
          <p:cNvPr id="397314" name="Rectangle 2"/>
          <p:cNvSpPr>
            <a:spLocks noGrp="1" noChangeArrowheads="1"/>
          </p:cNvSpPr>
          <p:nvPr>
            <p:ph type="title"/>
          </p:nvPr>
        </p:nvSpPr>
        <p:spPr>
          <a:xfrm>
            <a:off x="685800" y="228600"/>
            <a:ext cx="7772400" cy="1143000"/>
          </a:xfrm>
        </p:spPr>
        <p:txBody>
          <a:bodyPr/>
          <a:lstStyle/>
          <a:p>
            <a:r>
              <a:rPr lang="en-US"/>
              <a:t>Classification of Joints	</a:t>
            </a:r>
          </a:p>
        </p:txBody>
      </p:sp>
      <p:sp>
        <p:nvSpPr>
          <p:cNvPr id="397315" name="Rectangle 3"/>
          <p:cNvSpPr>
            <a:spLocks noGrp="1" noChangeArrowheads="1"/>
          </p:cNvSpPr>
          <p:nvPr>
            <p:ph type="body" idx="1"/>
          </p:nvPr>
        </p:nvSpPr>
        <p:spPr>
          <a:xfrm>
            <a:off x="381000" y="1524000"/>
            <a:ext cx="8534400" cy="5105400"/>
          </a:xfrm>
        </p:spPr>
        <p:txBody>
          <a:bodyPr/>
          <a:lstStyle/>
          <a:p>
            <a:r>
              <a:rPr lang="en-US" dirty="0"/>
              <a:t>Structural classification is based on the presence or absence of a </a:t>
            </a:r>
            <a:r>
              <a:rPr lang="en-US" i="1" dirty="0"/>
              <a:t>synovial </a:t>
            </a:r>
            <a:r>
              <a:rPr lang="en-US" dirty="0"/>
              <a:t>(joint) </a:t>
            </a:r>
            <a:r>
              <a:rPr lang="en-US" i="1" dirty="0"/>
              <a:t>cavity</a:t>
            </a:r>
            <a:r>
              <a:rPr lang="en-US" dirty="0"/>
              <a:t> and type of connecting tissue. Structurally, joints are classified as </a:t>
            </a:r>
          </a:p>
          <a:p>
            <a:pPr lvl="1"/>
            <a:r>
              <a:rPr lang="en-US" u="sng" dirty="0"/>
              <a:t>fibrous, cartilaginous, or synovial</a:t>
            </a:r>
            <a:r>
              <a:rPr lang="en-US" dirty="0"/>
              <a:t>.</a:t>
            </a:r>
          </a:p>
          <a:p>
            <a:pPr lvl="1"/>
            <a:endParaRPr lang="en-US" dirty="0"/>
          </a:p>
          <a:p>
            <a:r>
              <a:rPr lang="en-US" dirty="0"/>
              <a:t>Functional classification based </a:t>
            </a:r>
            <a:r>
              <a:rPr lang="en-US" dirty="0" smtClean="0"/>
              <a:t>on the </a:t>
            </a:r>
            <a:r>
              <a:rPr lang="en-US" u="sng" dirty="0" smtClean="0"/>
              <a:t>degree of movement</a:t>
            </a:r>
            <a:r>
              <a:rPr lang="en-US" u="sng" dirty="0"/>
              <a:t>: </a:t>
            </a:r>
          </a:p>
          <a:p>
            <a:pPr lvl="1"/>
            <a:r>
              <a:rPr lang="en-US" u="sng" dirty="0"/>
              <a:t>immovable</a:t>
            </a:r>
            <a:r>
              <a:rPr lang="en-US" dirty="0"/>
              <a:t>  =  synarthrosis</a:t>
            </a:r>
          </a:p>
          <a:p>
            <a:pPr lvl="1"/>
            <a:r>
              <a:rPr lang="en-US" u="sng" dirty="0"/>
              <a:t>slightly movable  </a:t>
            </a:r>
            <a:r>
              <a:rPr lang="en-US" dirty="0"/>
              <a:t>=  </a:t>
            </a:r>
            <a:r>
              <a:rPr lang="en-US" dirty="0" err="1"/>
              <a:t>amphiarthrosis</a:t>
            </a:r>
            <a:endParaRPr lang="en-US" dirty="0"/>
          </a:p>
          <a:p>
            <a:pPr lvl="1"/>
            <a:r>
              <a:rPr lang="en-US" u="sng" dirty="0"/>
              <a:t>freely movable  </a:t>
            </a:r>
            <a:r>
              <a:rPr lang="en-US" dirty="0"/>
              <a:t>=  diarthrosis</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5E07B9-13CA-4459-9845-9E385EBDB43A}" type="slidenum">
              <a:rPr lang="en-US"/>
              <a:pPr/>
              <a:t>40</a:t>
            </a:fld>
            <a:endParaRPr lang="en-US"/>
          </a:p>
        </p:txBody>
      </p:sp>
      <p:sp>
        <p:nvSpPr>
          <p:cNvPr id="381954" name="Rectangle 2"/>
          <p:cNvSpPr>
            <a:spLocks noGrp="1" noChangeArrowheads="1"/>
          </p:cNvSpPr>
          <p:nvPr>
            <p:ph type="title"/>
          </p:nvPr>
        </p:nvSpPr>
        <p:spPr/>
        <p:txBody>
          <a:bodyPr/>
          <a:lstStyle/>
          <a:p>
            <a:r>
              <a:rPr lang="en-US"/>
              <a:t>TYPES OF SYNOVIAL JOINTS</a:t>
            </a:r>
          </a:p>
        </p:txBody>
      </p:sp>
      <p:sp>
        <p:nvSpPr>
          <p:cNvPr id="381955" name="Rectangle 3"/>
          <p:cNvSpPr>
            <a:spLocks noGrp="1" noChangeArrowheads="1"/>
          </p:cNvSpPr>
          <p:nvPr>
            <p:ph type="body" idx="1"/>
          </p:nvPr>
        </p:nvSpPr>
        <p:spPr/>
        <p:txBody>
          <a:bodyPr/>
          <a:lstStyle/>
          <a:p>
            <a:r>
              <a:rPr lang="en-US" dirty="0"/>
              <a:t>In an </a:t>
            </a:r>
            <a:r>
              <a:rPr lang="en-US" i="1" dirty="0"/>
              <a:t>condyloid</a:t>
            </a:r>
            <a:r>
              <a:rPr lang="en-US" dirty="0"/>
              <a:t> </a:t>
            </a:r>
            <a:r>
              <a:rPr lang="en-US" i="1" dirty="0"/>
              <a:t>joint</a:t>
            </a:r>
            <a:r>
              <a:rPr lang="en-US" dirty="0"/>
              <a:t>, an oval-shaped condyle of one bone fits into an elliptical cavity of another </a:t>
            </a:r>
            <a:r>
              <a:rPr lang="en-US" dirty="0" smtClean="0"/>
              <a:t>bone.  </a:t>
            </a:r>
            <a:r>
              <a:rPr lang="en-US" dirty="0"/>
              <a:t>Movements are flexion-extension, abduction-adduction, and circumduction.</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B4FD53B-9CBF-4515-B756-61B160C82C56}" type="slidenum">
              <a:rPr lang="en-US"/>
              <a:pPr/>
              <a:t>41</a:t>
            </a:fld>
            <a:endParaRPr lang="en-US"/>
          </a:p>
        </p:txBody>
      </p:sp>
      <p:sp>
        <p:nvSpPr>
          <p:cNvPr id="419842" name="Rectangle 2"/>
          <p:cNvSpPr>
            <a:spLocks noGrp="1" noChangeArrowheads="1"/>
          </p:cNvSpPr>
          <p:nvPr>
            <p:ph type="title"/>
          </p:nvPr>
        </p:nvSpPr>
        <p:spPr>
          <a:xfrm>
            <a:off x="685800" y="228600"/>
            <a:ext cx="7772400" cy="1143000"/>
          </a:xfrm>
        </p:spPr>
        <p:txBody>
          <a:bodyPr/>
          <a:lstStyle/>
          <a:p>
            <a:r>
              <a:rPr lang="en-US"/>
              <a:t>Condyloid or Ellipsoidal Joint</a:t>
            </a:r>
          </a:p>
        </p:txBody>
      </p:sp>
      <p:sp>
        <p:nvSpPr>
          <p:cNvPr id="419843" name="Rectangle 3"/>
          <p:cNvSpPr>
            <a:spLocks noGrp="1" noChangeArrowheads="1"/>
          </p:cNvSpPr>
          <p:nvPr>
            <p:ph type="body" sz="half" idx="2"/>
          </p:nvPr>
        </p:nvSpPr>
        <p:spPr>
          <a:xfrm>
            <a:off x="381000" y="4648200"/>
            <a:ext cx="9906000" cy="1524000"/>
          </a:xfrm>
        </p:spPr>
        <p:txBody>
          <a:bodyPr/>
          <a:lstStyle/>
          <a:p>
            <a:pPr>
              <a:lnSpc>
                <a:spcPct val="90000"/>
              </a:lnSpc>
            </a:pPr>
            <a:r>
              <a:rPr lang="en-US" sz="2000" dirty="0"/>
              <a:t>Oval-shaped projection fits into oval depression</a:t>
            </a:r>
          </a:p>
          <a:p>
            <a:pPr>
              <a:lnSpc>
                <a:spcPct val="90000"/>
              </a:lnSpc>
            </a:pPr>
            <a:r>
              <a:rPr lang="en-US" sz="2000" dirty="0"/>
              <a:t>Biaxial = flex/extend or abduct/adduct is possible</a:t>
            </a:r>
          </a:p>
          <a:p>
            <a:pPr>
              <a:lnSpc>
                <a:spcPct val="90000"/>
              </a:lnSpc>
            </a:pPr>
            <a:r>
              <a:rPr lang="en-US" sz="2000" dirty="0"/>
              <a:t>Examples</a:t>
            </a:r>
          </a:p>
          <a:p>
            <a:pPr lvl="1">
              <a:lnSpc>
                <a:spcPct val="90000"/>
              </a:lnSpc>
            </a:pPr>
            <a:r>
              <a:rPr lang="en-US" sz="2000" u="sng" dirty="0"/>
              <a:t>wrist and </a:t>
            </a:r>
            <a:r>
              <a:rPr lang="en-US" sz="2000" u="sng" dirty="0" err="1" smtClean="0"/>
              <a:t>metacarpophalangeal</a:t>
            </a:r>
            <a:r>
              <a:rPr lang="en-US" sz="2000" u="sng" dirty="0"/>
              <a:t> </a:t>
            </a:r>
            <a:r>
              <a:rPr lang="en-US" sz="2000" u="sng" dirty="0" smtClean="0"/>
              <a:t>joints</a:t>
            </a:r>
            <a:r>
              <a:rPr lang="en-US" sz="2000" dirty="0" smtClean="0"/>
              <a:t> </a:t>
            </a:r>
            <a:endParaRPr lang="en-US" sz="2000" dirty="0"/>
          </a:p>
          <a:p>
            <a:pPr>
              <a:lnSpc>
                <a:spcPct val="90000"/>
              </a:lnSpc>
            </a:pPr>
            <a:endParaRPr lang="en-US" sz="2000" dirty="0"/>
          </a:p>
        </p:txBody>
      </p:sp>
      <p:pic>
        <p:nvPicPr>
          <p:cNvPr id="419844" name="Picture 4" descr="w0222-nc"/>
          <p:cNvPicPr>
            <a:picLocks noChangeAspect="1" noChangeArrowheads="1"/>
          </p:cNvPicPr>
          <p:nvPr/>
        </p:nvPicPr>
        <p:blipFill>
          <a:blip r:embed="rId2" cstate="print"/>
          <a:srcRect l="50000" b="69337"/>
          <a:stretch>
            <a:fillRect/>
          </a:stretch>
        </p:blipFill>
        <p:spPr bwMode="auto">
          <a:xfrm>
            <a:off x="2209800" y="1066800"/>
            <a:ext cx="4724400" cy="3473450"/>
          </a:xfrm>
          <a:prstGeom prst="rect">
            <a:avLst/>
          </a:prstGeom>
          <a:noFill/>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46B3C40-D4E0-4CD1-9EB8-F0F7719CFBA0}" type="slidenum">
              <a:rPr lang="en-US"/>
              <a:pPr/>
              <a:t>42</a:t>
            </a:fld>
            <a:endParaRPr lang="en-US"/>
          </a:p>
        </p:txBody>
      </p:sp>
      <p:sp>
        <p:nvSpPr>
          <p:cNvPr id="382978" name="Rectangle 2"/>
          <p:cNvSpPr>
            <a:spLocks noGrp="1" noChangeArrowheads="1"/>
          </p:cNvSpPr>
          <p:nvPr>
            <p:ph type="title"/>
          </p:nvPr>
        </p:nvSpPr>
        <p:spPr/>
        <p:txBody>
          <a:bodyPr/>
          <a:lstStyle/>
          <a:p>
            <a:r>
              <a:rPr lang="en-US"/>
              <a:t>TYPES OF SYNOVIAL JOINTS</a:t>
            </a:r>
          </a:p>
        </p:txBody>
      </p:sp>
      <p:sp>
        <p:nvSpPr>
          <p:cNvPr id="382979" name="Rectangle 3"/>
          <p:cNvSpPr>
            <a:spLocks noGrp="1" noChangeArrowheads="1"/>
          </p:cNvSpPr>
          <p:nvPr>
            <p:ph type="body" idx="1"/>
          </p:nvPr>
        </p:nvSpPr>
        <p:spPr/>
        <p:txBody>
          <a:bodyPr/>
          <a:lstStyle/>
          <a:p>
            <a:r>
              <a:rPr lang="en-US" dirty="0"/>
              <a:t>A saddle</a:t>
            </a:r>
            <a:r>
              <a:rPr lang="en-US" i="1" dirty="0"/>
              <a:t> joint</a:t>
            </a:r>
            <a:r>
              <a:rPr lang="en-US" dirty="0"/>
              <a:t> contains one bone whose articular surface is saddle-shaped and another bone whose articular surface </a:t>
            </a:r>
            <a:r>
              <a:rPr lang="en-US" u="sng" dirty="0"/>
              <a:t>is</a:t>
            </a:r>
            <a:r>
              <a:rPr lang="en-US" dirty="0"/>
              <a:t> </a:t>
            </a:r>
            <a:r>
              <a:rPr lang="en-US" u="sng" dirty="0" smtClean="0"/>
              <a:t>shaped like a rider sitting in the saddle</a:t>
            </a:r>
            <a:r>
              <a:rPr lang="en-US" dirty="0" smtClean="0"/>
              <a:t>. </a:t>
            </a:r>
            <a:r>
              <a:rPr lang="en-US" dirty="0"/>
              <a:t>Movements are flexion-extension, abduction-adduction, and </a:t>
            </a:r>
            <a:r>
              <a:rPr lang="en-US" dirty="0" smtClean="0"/>
              <a:t>circumduction.</a:t>
            </a:r>
            <a:endParaRPr 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D7E3C43-1F9D-4C95-8EFD-A59EFFE52443}" type="slidenum">
              <a:rPr lang="en-US"/>
              <a:pPr/>
              <a:t>43</a:t>
            </a:fld>
            <a:endParaRPr lang="en-US"/>
          </a:p>
        </p:txBody>
      </p:sp>
      <p:sp>
        <p:nvSpPr>
          <p:cNvPr id="420866" name="Rectangle 2"/>
          <p:cNvSpPr>
            <a:spLocks noGrp="1" noChangeArrowheads="1"/>
          </p:cNvSpPr>
          <p:nvPr>
            <p:ph type="title"/>
          </p:nvPr>
        </p:nvSpPr>
        <p:spPr>
          <a:xfrm>
            <a:off x="685800" y="0"/>
            <a:ext cx="7772400" cy="1143000"/>
          </a:xfrm>
        </p:spPr>
        <p:txBody>
          <a:bodyPr/>
          <a:lstStyle/>
          <a:p>
            <a:r>
              <a:rPr lang="en-US"/>
              <a:t>Saddle Joint</a:t>
            </a:r>
          </a:p>
        </p:txBody>
      </p:sp>
      <p:sp>
        <p:nvSpPr>
          <p:cNvPr id="420867" name="Rectangle 3"/>
          <p:cNvSpPr>
            <a:spLocks noGrp="1" noChangeArrowheads="1"/>
          </p:cNvSpPr>
          <p:nvPr>
            <p:ph type="body" sz="half" idx="2"/>
          </p:nvPr>
        </p:nvSpPr>
        <p:spPr>
          <a:xfrm>
            <a:off x="0" y="3276600"/>
            <a:ext cx="9067800" cy="1981200"/>
          </a:xfrm>
        </p:spPr>
        <p:txBody>
          <a:bodyPr/>
          <a:lstStyle/>
          <a:p>
            <a:r>
              <a:rPr lang="en-US" sz="2000"/>
              <a:t>One bone saddled-shaped; other bone fits as a person would sitting in that saddle</a:t>
            </a:r>
          </a:p>
          <a:p>
            <a:r>
              <a:rPr lang="en-US" sz="2000"/>
              <a:t>Biaxial</a:t>
            </a:r>
          </a:p>
          <a:p>
            <a:pPr lvl="1"/>
            <a:r>
              <a:rPr lang="en-US" sz="2000"/>
              <a:t>Circumduction allows tip of thumb travel in circle</a:t>
            </a:r>
          </a:p>
          <a:p>
            <a:pPr lvl="1"/>
            <a:r>
              <a:rPr lang="en-US" sz="2000"/>
              <a:t>Opposition allows tip of thumb to touch tip of other fingers</a:t>
            </a:r>
          </a:p>
          <a:p>
            <a:r>
              <a:rPr lang="en-US" sz="2000"/>
              <a:t>Example </a:t>
            </a:r>
          </a:p>
          <a:p>
            <a:pPr lvl="1"/>
            <a:r>
              <a:rPr lang="en-US" sz="2000"/>
              <a:t>trapezium of carpus and metacarpal of the thumb</a:t>
            </a:r>
          </a:p>
        </p:txBody>
      </p:sp>
      <p:pic>
        <p:nvPicPr>
          <p:cNvPr id="420868" name="Picture 4" descr="w0222-nc"/>
          <p:cNvPicPr>
            <a:picLocks noChangeAspect="1" noChangeArrowheads="1"/>
          </p:cNvPicPr>
          <p:nvPr/>
        </p:nvPicPr>
        <p:blipFill>
          <a:blip r:embed="rId2" cstate="print"/>
          <a:srcRect l="50000" t="34732" b="40855"/>
          <a:stretch>
            <a:fillRect/>
          </a:stretch>
        </p:blipFill>
        <p:spPr bwMode="auto">
          <a:xfrm>
            <a:off x="2286000" y="900113"/>
            <a:ext cx="4191000" cy="2452687"/>
          </a:xfrm>
          <a:prstGeom prst="rect">
            <a:avLst/>
          </a:prstGeom>
          <a:noFill/>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E20CFE4-AA93-45B0-9FA3-8120F5AD028D}" type="slidenum">
              <a:rPr lang="en-US"/>
              <a:pPr/>
              <a:t>44</a:t>
            </a:fld>
            <a:endParaRPr lang="en-US"/>
          </a:p>
        </p:txBody>
      </p:sp>
      <p:sp>
        <p:nvSpPr>
          <p:cNvPr id="384002" name="Rectangle 2"/>
          <p:cNvSpPr>
            <a:spLocks noGrp="1" noChangeArrowheads="1"/>
          </p:cNvSpPr>
          <p:nvPr>
            <p:ph type="title"/>
          </p:nvPr>
        </p:nvSpPr>
        <p:spPr/>
        <p:txBody>
          <a:bodyPr/>
          <a:lstStyle/>
          <a:p>
            <a:r>
              <a:rPr lang="en-US"/>
              <a:t>TYPES OF SYNOVIAL JOINTS</a:t>
            </a:r>
          </a:p>
        </p:txBody>
      </p:sp>
      <p:sp>
        <p:nvSpPr>
          <p:cNvPr id="384003" name="Rectangle 3"/>
          <p:cNvSpPr>
            <a:spLocks noGrp="1" noChangeArrowheads="1"/>
          </p:cNvSpPr>
          <p:nvPr>
            <p:ph type="body" idx="1"/>
          </p:nvPr>
        </p:nvSpPr>
        <p:spPr/>
        <p:txBody>
          <a:bodyPr/>
          <a:lstStyle/>
          <a:p>
            <a:r>
              <a:rPr lang="en-US" dirty="0"/>
              <a:t>In a </a:t>
            </a:r>
            <a:r>
              <a:rPr lang="en-US" i="1" dirty="0"/>
              <a:t>ball-and-socket joint</a:t>
            </a:r>
            <a:r>
              <a:rPr lang="en-US" dirty="0"/>
              <a:t>, </a:t>
            </a:r>
            <a:r>
              <a:rPr lang="en-US" u="sng" dirty="0"/>
              <a:t>the ball-shaped surface of one bone fits into the cuplike depression of </a:t>
            </a:r>
            <a:r>
              <a:rPr lang="en-US" u="sng" dirty="0" smtClean="0"/>
              <a:t>another</a:t>
            </a:r>
            <a:r>
              <a:rPr lang="en-US" dirty="0" smtClean="0"/>
              <a:t>.  Movements </a:t>
            </a:r>
            <a:r>
              <a:rPr lang="en-US" dirty="0"/>
              <a:t>are flexion-extension, abduction-adduction, rotation, and circumduction.</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49F722-0423-4D33-AB65-7204306BBE7F}" type="slidenum">
              <a:rPr lang="en-US"/>
              <a:pPr/>
              <a:t>45</a:t>
            </a:fld>
            <a:endParaRPr lang="en-US"/>
          </a:p>
        </p:txBody>
      </p:sp>
      <p:sp>
        <p:nvSpPr>
          <p:cNvPr id="421890" name="Rectangle 2"/>
          <p:cNvSpPr>
            <a:spLocks noGrp="1" noChangeArrowheads="1"/>
          </p:cNvSpPr>
          <p:nvPr>
            <p:ph type="title"/>
          </p:nvPr>
        </p:nvSpPr>
        <p:spPr/>
        <p:txBody>
          <a:bodyPr/>
          <a:lstStyle/>
          <a:p>
            <a:r>
              <a:rPr lang="en-US"/>
              <a:t>Ball and Socket Joint</a:t>
            </a:r>
          </a:p>
        </p:txBody>
      </p:sp>
      <p:sp>
        <p:nvSpPr>
          <p:cNvPr id="421891" name="Rectangle 3"/>
          <p:cNvSpPr>
            <a:spLocks noGrp="1" noChangeArrowheads="1"/>
          </p:cNvSpPr>
          <p:nvPr>
            <p:ph type="body" sz="half" idx="2"/>
          </p:nvPr>
        </p:nvSpPr>
        <p:spPr>
          <a:xfrm>
            <a:off x="4114800" y="1981200"/>
            <a:ext cx="4724400" cy="4114800"/>
          </a:xfrm>
        </p:spPr>
        <p:txBody>
          <a:bodyPr/>
          <a:lstStyle/>
          <a:p>
            <a:r>
              <a:rPr lang="en-US" sz="2000" dirty="0"/>
              <a:t>Ball fitting into a cuplike depression</a:t>
            </a:r>
          </a:p>
          <a:p>
            <a:r>
              <a:rPr lang="en-US" sz="2000" dirty="0" err="1"/>
              <a:t>Multiaxial</a:t>
            </a:r>
            <a:endParaRPr lang="en-US" sz="2000" dirty="0"/>
          </a:p>
          <a:p>
            <a:pPr lvl="1"/>
            <a:r>
              <a:rPr lang="en-US" sz="2000" dirty="0"/>
              <a:t>flexion/extension</a:t>
            </a:r>
          </a:p>
          <a:p>
            <a:pPr lvl="1"/>
            <a:r>
              <a:rPr lang="en-US" sz="2000" dirty="0"/>
              <a:t>abduction/adduction</a:t>
            </a:r>
          </a:p>
          <a:p>
            <a:pPr lvl="1"/>
            <a:r>
              <a:rPr lang="en-US" sz="2000" dirty="0"/>
              <a:t>rotation</a:t>
            </a:r>
          </a:p>
          <a:p>
            <a:r>
              <a:rPr lang="en-US" sz="2000" dirty="0"/>
              <a:t>Examples (only two!)</a:t>
            </a:r>
          </a:p>
          <a:p>
            <a:pPr lvl="1"/>
            <a:r>
              <a:rPr lang="en-US" sz="2000" dirty="0"/>
              <a:t>shoulder joint</a:t>
            </a:r>
          </a:p>
          <a:p>
            <a:pPr lvl="1"/>
            <a:r>
              <a:rPr lang="en-US" sz="2000" dirty="0"/>
              <a:t>hip joint</a:t>
            </a:r>
          </a:p>
        </p:txBody>
      </p:sp>
      <p:pic>
        <p:nvPicPr>
          <p:cNvPr id="421892" name="Picture 4" descr="w0222-nc"/>
          <p:cNvPicPr>
            <a:picLocks noChangeAspect="1" noChangeArrowheads="1"/>
          </p:cNvPicPr>
          <p:nvPr/>
        </p:nvPicPr>
        <p:blipFill>
          <a:blip r:embed="rId2" cstate="print"/>
          <a:srcRect l="50000" t="67281" r="1219" b="4239"/>
          <a:stretch>
            <a:fillRect/>
          </a:stretch>
        </p:blipFill>
        <p:spPr bwMode="auto">
          <a:xfrm>
            <a:off x="0" y="2362200"/>
            <a:ext cx="4114800" cy="2879725"/>
          </a:xfrm>
          <a:prstGeom prst="rect">
            <a:avLst/>
          </a:prstGeom>
          <a:noFill/>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33D95DF-EA61-4DE6-97FF-C9190D773001}" type="slidenum">
              <a:rPr lang="en-US"/>
              <a:pPr/>
              <a:t>46</a:t>
            </a:fld>
            <a:endParaRPr lang="en-US"/>
          </a:p>
        </p:txBody>
      </p:sp>
      <p:sp>
        <p:nvSpPr>
          <p:cNvPr id="385026" name="Rectangle 2"/>
          <p:cNvSpPr>
            <a:spLocks noGrp="1" noChangeArrowheads="1"/>
          </p:cNvSpPr>
          <p:nvPr>
            <p:ph type="title"/>
          </p:nvPr>
        </p:nvSpPr>
        <p:spPr/>
        <p:txBody>
          <a:bodyPr/>
          <a:lstStyle/>
          <a:p>
            <a:r>
              <a:rPr lang="en-US"/>
              <a:t>SELECTED JOINTS OF THE BODY</a:t>
            </a:r>
          </a:p>
        </p:txBody>
      </p:sp>
      <p:sp>
        <p:nvSpPr>
          <p:cNvPr id="385027" name="Rectangle 3"/>
          <p:cNvSpPr>
            <a:spLocks noGrp="1" noChangeArrowheads="1"/>
          </p:cNvSpPr>
          <p:nvPr>
            <p:ph type="body" idx="1"/>
          </p:nvPr>
        </p:nvSpPr>
        <p:spPr/>
        <p:txBody>
          <a:bodyPr/>
          <a:lstStyle/>
          <a:p>
            <a:endParaRPr lang="en-US"/>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001C006-0251-4B42-8403-6B91583CB5DC}" type="slidenum">
              <a:rPr lang="en-US"/>
              <a:pPr/>
              <a:t>47</a:t>
            </a:fld>
            <a:endParaRPr lang="en-US"/>
          </a:p>
        </p:txBody>
      </p:sp>
      <p:sp>
        <p:nvSpPr>
          <p:cNvPr id="386050" name="Rectangle 2"/>
          <p:cNvSpPr>
            <a:spLocks noGrp="1" noChangeArrowheads="1"/>
          </p:cNvSpPr>
          <p:nvPr>
            <p:ph type="title"/>
          </p:nvPr>
        </p:nvSpPr>
        <p:spPr/>
        <p:txBody>
          <a:bodyPr/>
          <a:lstStyle/>
          <a:p>
            <a:r>
              <a:rPr lang="en-US" dirty="0"/>
              <a:t>Tempromandibular Joint (TMJ) </a:t>
            </a:r>
          </a:p>
        </p:txBody>
      </p:sp>
      <p:sp>
        <p:nvSpPr>
          <p:cNvPr id="386051" name="Rectangle 3"/>
          <p:cNvSpPr>
            <a:spLocks noGrp="1" noChangeArrowheads="1"/>
          </p:cNvSpPr>
          <p:nvPr>
            <p:ph type="body" idx="1"/>
          </p:nvPr>
        </p:nvSpPr>
        <p:spPr/>
        <p:txBody>
          <a:bodyPr/>
          <a:lstStyle/>
          <a:p>
            <a:r>
              <a:rPr lang="en-US" dirty="0"/>
              <a:t>The TMJ is a combined hinge and planar joint formed by the condylar process of the mandible, the mandibular fossa, and the articular tubercle of the temporal bone.</a:t>
            </a:r>
          </a:p>
          <a:p>
            <a:r>
              <a:rPr lang="en-US" u="sng" dirty="0"/>
              <a:t>Movements include opening and closing and protraction and retraction of the jaw.</a:t>
            </a:r>
          </a:p>
          <a:p>
            <a:r>
              <a:rPr lang="en-US" u="sng" dirty="0"/>
              <a:t>When dislocation occurs, the mouth remains open.</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BF61220B-4B5F-4786-8FAF-E0C2F9554D97}" type="slidenum">
              <a:rPr lang="en-US"/>
              <a:pPr/>
              <a:t>48</a:t>
            </a:fld>
            <a:endParaRPr lang="en-US"/>
          </a:p>
        </p:txBody>
      </p:sp>
      <p:sp>
        <p:nvSpPr>
          <p:cNvPr id="425986" name="Rectangle 2"/>
          <p:cNvSpPr>
            <a:spLocks noGrp="1" noChangeArrowheads="1"/>
          </p:cNvSpPr>
          <p:nvPr>
            <p:ph type="title"/>
          </p:nvPr>
        </p:nvSpPr>
        <p:spPr>
          <a:xfrm>
            <a:off x="5410200" y="152400"/>
            <a:ext cx="3124200" cy="1295400"/>
          </a:xfrm>
        </p:spPr>
        <p:txBody>
          <a:bodyPr/>
          <a:lstStyle/>
          <a:p>
            <a:r>
              <a:rPr lang="en-US" sz="2400"/>
              <a:t>Temporomandibular Joint</a:t>
            </a:r>
          </a:p>
        </p:txBody>
      </p:sp>
      <p:sp>
        <p:nvSpPr>
          <p:cNvPr id="425987" name="Rectangle 3"/>
          <p:cNvSpPr>
            <a:spLocks noGrp="1" noChangeArrowheads="1"/>
          </p:cNvSpPr>
          <p:nvPr>
            <p:ph type="body" sz="half" idx="2"/>
          </p:nvPr>
        </p:nvSpPr>
        <p:spPr>
          <a:xfrm>
            <a:off x="5410200" y="1600200"/>
            <a:ext cx="3429000" cy="4953000"/>
          </a:xfrm>
        </p:spPr>
        <p:txBody>
          <a:bodyPr/>
          <a:lstStyle/>
          <a:p>
            <a:r>
              <a:rPr lang="en-US"/>
              <a:t>Synovial joint</a:t>
            </a:r>
          </a:p>
          <a:p>
            <a:r>
              <a:rPr lang="en-US"/>
              <a:t>Articular disc</a:t>
            </a:r>
          </a:p>
          <a:p>
            <a:r>
              <a:rPr lang="en-US"/>
              <a:t>Gliding above disc</a:t>
            </a:r>
          </a:p>
          <a:p>
            <a:r>
              <a:rPr lang="en-US"/>
              <a:t>Hinge below disc</a:t>
            </a:r>
          </a:p>
          <a:p>
            <a:r>
              <a:rPr lang="en-US"/>
              <a:t>Movements</a:t>
            </a:r>
          </a:p>
          <a:p>
            <a:pPr lvl="1"/>
            <a:r>
              <a:rPr lang="en-US"/>
              <a:t>depression</a:t>
            </a:r>
          </a:p>
          <a:p>
            <a:pPr lvl="1"/>
            <a:r>
              <a:rPr lang="en-US"/>
              <a:t>elevation</a:t>
            </a:r>
          </a:p>
          <a:p>
            <a:pPr lvl="1"/>
            <a:r>
              <a:rPr lang="en-US"/>
              <a:t>protraction</a:t>
            </a:r>
          </a:p>
          <a:p>
            <a:pPr lvl="1"/>
            <a:r>
              <a:rPr lang="en-US"/>
              <a:t>retraction</a:t>
            </a:r>
          </a:p>
        </p:txBody>
      </p:sp>
      <p:pic>
        <p:nvPicPr>
          <p:cNvPr id="425988" name="Picture 4" descr="w0223-nc"/>
          <p:cNvPicPr>
            <a:picLocks noChangeAspect="1" noChangeArrowheads="1"/>
          </p:cNvPicPr>
          <p:nvPr/>
        </p:nvPicPr>
        <p:blipFill>
          <a:blip r:embed="rId2" cstate="print"/>
          <a:srcRect/>
          <a:stretch>
            <a:fillRect/>
          </a:stretch>
        </p:blipFill>
        <p:spPr bwMode="auto">
          <a:xfrm>
            <a:off x="228600" y="0"/>
            <a:ext cx="3962400" cy="2892425"/>
          </a:xfrm>
          <a:prstGeom prst="rect">
            <a:avLst/>
          </a:prstGeom>
          <a:noFill/>
        </p:spPr>
      </p:pic>
      <p:pic>
        <p:nvPicPr>
          <p:cNvPr id="425989" name="Picture 5" descr="w0224a-nc"/>
          <p:cNvPicPr>
            <a:picLocks noChangeAspect="1" noChangeArrowheads="1"/>
          </p:cNvPicPr>
          <p:nvPr/>
        </p:nvPicPr>
        <p:blipFill>
          <a:blip r:embed="rId3" cstate="print"/>
          <a:srcRect/>
          <a:stretch>
            <a:fillRect/>
          </a:stretch>
        </p:blipFill>
        <p:spPr bwMode="auto">
          <a:xfrm>
            <a:off x="228600" y="3941763"/>
            <a:ext cx="4038600" cy="2916237"/>
          </a:xfrm>
          <a:prstGeom prst="rect">
            <a:avLst/>
          </a:prstGeom>
          <a:noFill/>
        </p:spPr>
      </p:pic>
      <p:sp>
        <p:nvSpPr>
          <p:cNvPr id="425990" name="Text Box 6"/>
          <p:cNvSpPr txBox="1">
            <a:spLocks noChangeArrowheads="1"/>
          </p:cNvSpPr>
          <p:nvPr/>
        </p:nvSpPr>
        <p:spPr bwMode="auto">
          <a:xfrm>
            <a:off x="1371600" y="2957513"/>
            <a:ext cx="1524000" cy="1004887"/>
          </a:xfrm>
          <a:prstGeom prst="rect">
            <a:avLst/>
          </a:prstGeom>
          <a:noFill/>
          <a:ln w="9525">
            <a:noFill/>
            <a:miter lim="800000"/>
            <a:headEnd/>
            <a:tailEnd/>
          </a:ln>
          <a:effectLst/>
        </p:spPr>
        <p:txBody>
          <a:bodyPr>
            <a:spAutoFit/>
          </a:bodyPr>
          <a:lstStyle/>
          <a:p>
            <a:pPr algn="ctr" eaLnBrk="0" hangingPunct="0">
              <a:spcBef>
                <a:spcPct val="50000"/>
              </a:spcBef>
            </a:pPr>
            <a:r>
              <a:rPr lang="en-US" sz="2400">
                <a:latin typeface="Times New Roman" pitchFamily="18" charset="0"/>
              </a:rPr>
              <a:t>lateral</a:t>
            </a:r>
          </a:p>
          <a:p>
            <a:pPr algn="ctr" eaLnBrk="0" hangingPunct="0">
              <a:spcBef>
                <a:spcPct val="50000"/>
              </a:spcBef>
            </a:pPr>
            <a:r>
              <a:rPr lang="en-US" sz="2400">
                <a:latin typeface="Times New Roman" pitchFamily="18" charset="0"/>
              </a:rPr>
              <a:t>medial</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86927A3B-FCA3-4B76-B0D6-EB9B82DE5D61}" type="slidenum">
              <a:rPr lang="en-US"/>
              <a:pPr/>
              <a:t>49</a:t>
            </a:fld>
            <a:endParaRPr lang="en-US"/>
          </a:p>
        </p:txBody>
      </p:sp>
      <p:pic>
        <p:nvPicPr>
          <p:cNvPr id="427010" name="Picture 2" descr="w0224b-nc"/>
          <p:cNvPicPr>
            <a:picLocks noChangeAspect="1" noChangeArrowheads="1"/>
          </p:cNvPicPr>
          <p:nvPr/>
        </p:nvPicPr>
        <p:blipFill>
          <a:blip r:embed="rId2" cstate="print"/>
          <a:srcRect/>
          <a:stretch>
            <a:fillRect/>
          </a:stretch>
        </p:blipFill>
        <p:spPr bwMode="auto">
          <a:xfrm>
            <a:off x="228600" y="0"/>
            <a:ext cx="3886200" cy="3460750"/>
          </a:xfrm>
          <a:prstGeom prst="rect">
            <a:avLst/>
          </a:prstGeom>
          <a:noFill/>
        </p:spPr>
      </p:pic>
      <p:sp>
        <p:nvSpPr>
          <p:cNvPr id="427011" name="Rectangle 3"/>
          <p:cNvSpPr>
            <a:spLocks noGrp="1" noChangeArrowheads="1"/>
          </p:cNvSpPr>
          <p:nvPr>
            <p:ph type="title"/>
          </p:nvPr>
        </p:nvSpPr>
        <p:spPr>
          <a:xfrm>
            <a:off x="5867400" y="152400"/>
            <a:ext cx="3124200" cy="1295400"/>
          </a:xfrm>
        </p:spPr>
        <p:txBody>
          <a:bodyPr/>
          <a:lstStyle/>
          <a:p>
            <a:r>
              <a:rPr lang="en-US" sz="2400"/>
              <a:t>Temporoman-dibular Joint</a:t>
            </a:r>
          </a:p>
        </p:txBody>
      </p:sp>
      <p:sp>
        <p:nvSpPr>
          <p:cNvPr id="427012" name="Rectangle 4"/>
          <p:cNvSpPr>
            <a:spLocks noGrp="1" noChangeArrowheads="1"/>
          </p:cNvSpPr>
          <p:nvPr>
            <p:ph type="body" sz="half" idx="2"/>
          </p:nvPr>
        </p:nvSpPr>
        <p:spPr>
          <a:xfrm>
            <a:off x="5410200" y="1600200"/>
            <a:ext cx="3429000" cy="4953000"/>
          </a:xfrm>
        </p:spPr>
        <p:txBody>
          <a:bodyPr/>
          <a:lstStyle/>
          <a:p>
            <a:r>
              <a:rPr lang="en-US" sz="2000"/>
              <a:t>Synovial joint</a:t>
            </a:r>
          </a:p>
          <a:p>
            <a:r>
              <a:rPr lang="en-US" sz="2000"/>
              <a:t>Articular disc</a:t>
            </a:r>
          </a:p>
          <a:p>
            <a:r>
              <a:rPr lang="en-US" sz="2000"/>
              <a:t>Gliding above disc</a:t>
            </a:r>
          </a:p>
          <a:p>
            <a:r>
              <a:rPr lang="en-US" sz="2000"/>
              <a:t>Hinge below disc</a:t>
            </a:r>
          </a:p>
          <a:p>
            <a:r>
              <a:rPr lang="en-US" sz="2000"/>
              <a:t>Movements</a:t>
            </a:r>
          </a:p>
          <a:p>
            <a:pPr lvl="1"/>
            <a:r>
              <a:rPr lang="en-US" sz="2000"/>
              <a:t>depression</a:t>
            </a:r>
          </a:p>
          <a:p>
            <a:pPr lvl="1"/>
            <a:r>
              <a:rPr lang="en-US" sz="2000"/>
              <a:t>elevation</a:t>
            </a:r>
          </a:p>
          <a:p>
            <a:pPr lvl="1"/>
            <a:r>
              <a:rPr lang="en-US" sz="2000"/>
              <a:t>protraction</a:t>
            </a:r>
          </a:p>
          <a:p>
            <a:pPr lvl="1"/>
            <a:r>
              <a:rPr lang="en-US" sz="2000"/>
              <a:t>retraction</a:t>
            </a:r>
          </a:p>
        </p:txBody>
      </p:sp>
      <p:pic>
        <p:nvPicPr>
          <p:cNvPr id="427015" name="Picture 7" descr="w0224a-nc"/>
          <p:cNvPicPr>
            <a:picLocks noChangeAspect="1" noChangeArrowheads="1"/>
          </p:cNvPicPr>
          <p:nvPr/>
        </p:nvPicPr>
        <p:blipFill>
          <a:blip r:embed="rId3" cstate="print"/>
          <a:srcRect/>
          <a:stretch>
            <a:fillRect/>
          </a:stretch>
        </p:blipFill>
        <p:spPr bwMode="auto">
          <a:xfrm>
            <a:off x="228600" y="3941763"/>
            <a:ext cx="4038600" cy="2916237"/>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6624036-250A-416E-8E78-F8B58147EBDA}" type="slidenum">
              <a:rPr lang="en-US"/>
              <a:pPr/>
              <a:t>5</a:t>
            </a:fld>
            <a:endParaRPr lang="en-US"/>
          </a:p>
        </p:txBody>
      </p:sp>
      <p:sp>
        <p:nvSpPr>
          <p:cNvPr id="399362" name="Rectangle 2"/>
          <p:cNvSpPr>
            <a:spLocks noGrp="1" noChangeArrowheads="1"/>
          </p:cNvSpPr>
          <p:nvPr>
            <p:ph type="title"/>
          </p:nvPr>
        </p:nvSpPr>
        <p:spPr>
          <a:xfrm>
            <a:off x="3200400" y="76200"/>
            <a:ext cx="5562600" cy="1143000"/>
          </a:xfrm>
        </p:spPr>
        <p:txBody>
          <a:bodyPr/>
          <a:lstStyle/>
          <a:p>
            <a:r>
              <a:rPr lang="en-US"/>
              <a:t>Fibrous Joints</a:t>
            </a:r>
          </a:p>
        </p:txBody>
      </p:sp>
      <p:sp>
        <p:nvSpPr>
          <p:cNvPr id="399363" name="Rectangle 3"/>
          <p:cNvSpPr>
            <a:spLocks noGrp="1" noChangeArrowheads="1"/>
          </p:cNvSpPr>
          <p:nvPr>
            <p:ph type="body" idx="1"/>
          </p:nvPr>
        </p:nvSpPr>
        <p:spPr>
          <a:xfrm>
            <a:off x="3886200" y="1143000"/>
            <a:ext cx="4953000" cy="5486400"/>
          </a:xfrm>
        </p:spPr>
        <p:txBody>
          <a:bodyPr/>
          <a:lstStyle/>
          <a:p>
            <a:pPr>
              <a:lnSpc>
                <a:spcPct val="90000"/>
              </a:lnSpc>
            </a:pPr>
            <a:r>
              <a:rPr lang="en-US" dirty="0"/>
              <a:t>Lack a synovial cavity</a:t>
            </a:r>
          </a:p>
          <a:p>
            <a:pPr>
              <a:lnSpc>
                <a:spcPct val="90000"/>
              </a:lnSpc>
            </a:pPr>
            <a:r>
              <a:rPr lang="en-US" dirty="0"/>
              <a:t>Bones held closely together by fibrous connective tissue</a:t>
            </a:r>
          </a:p>
          <a:p>
            <a:pPr>
              <a:lnSpc>
                <a:spcPct val="90000"/>
              </a:lnSpc>
            </a:pPr>
            <a:r>
              <a:rPr lang="en-US" u="sng" dirty="0" smtClean="0"/>
              <a:t>Permit little </a:t>
            </a:r>
            <a:r>
              <a:rPr lang="en-US" u="sng" dirty="0"/>
              <a:t>or no movement </a:t>
            </a:r>
            <a:r>
              <a:rPr lang="en-US" dirty="0"/>
              <a:t>(synarthroses or amphiarthroses)</a:t>
            </a:r>
          </a:p>
          <a:p>
            <a:pPr>
              <a:lnSpc>
                <a:spcPct val="90000"/>
              </a:lnSpc>
            </a:pPr>
            <a:r>
              <a:rPr lang="en-US" dirty="0"/>
              <a:t>3 structural types</a:t>
            </a:r>
          </a:p>
          <a:p>
            <a:pPr lvl="1">
              <a:lnSpc>
                <a:spcPct val="90000"/>
              </a:lnSpc>
            </a:pPr>
            <a:r>
              <a:rPr lang="en-US" u="sng" dirty="0"/>
              <a:t>sutures</a:t>
            </a:r>
          </a:p>
          <a:p>
            <a:pPr lvl="1">
              <a:lnSpc>
                <a:spcPct val="90000"/>
              </a:lnSpc>
            </a:pPr>
            <a:r>
              <a:rPr lang="en-US" u="sng" dirty="0"/>
              <a:t>syndesmoses</a:t>
            </a:r>
          </a:p>
          <a:p>
            <a:pPr lvl="1">
              <a:lnSpc>
                <a:spcPct val="90000"/>
              </a:lnSpc>
            </a:pPr>
            <a:r>
              <a:rPr lang="en-US" u="sng" dirty="0"/>
              <a:t>gomphoses</a:t>
            </a:r>
          </a:p>
        </p:txBody>
      </p:sp>
      <p:pic>
        <p:nvPicPr>
          <p:cNvPr id="399364" name="Picture 4" descr="w0219-nc"/>
          <p:cNvPicPr>
            <a:picLocks noChangeAspect="1" noChangeArrowheads="1"/>
          </p:cNvPicPr>
          <p:nvPr/>
        </p:nvPicPr>
        <p:blipFill>
          <a:blip r:embed="rId2" cstate="print"/>
          <a:srcRect/>
          <a:stretch>
            <a:fillRect/>
          </a:stretch>
        </p:blipFill>
        <p:spPr bwMode="auto">
          <a:xfrm>
            <a:off x="360363" y="0"/>
            <a:ext cx="2763837" cy="6858000"/>
          </a:xfrm>
          <a:prstGeom prst="rect">
            <a:avLst/>
          </a:prstGeom>
          <a:noFill/>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A95148E-4730-4A29-BB0B-C83F3803AE42}" type="slidenum">
              <a:rPr lang="en-US"/>
              <a:pPr/>
              <a:t>50</a:t>
            </a:fld>
            <a:endParaRPr lang="en-US"/>
          </a:p>
        </p:txBody>
      </p:sp>
      <p:sp>
        <p:nvSpPr>
          <p:cNvPr id="387074" name="Rectangle 2"/>
          <p:cNvSpPr>
            <a:spLocks noGrp="1" noChangeArrowheads="1"/>
          </p:cNvSpPr>
          <p:nvPr>
            <p:ph type="title"/>
          </p:nvPr>
        </p:nvSpPr>
        <p:spPr/>
        <p:txBody>
          <a:bodyPr/>
          <a:lstStyle/>
          <a:p>
            <a:r>
              <a:rPr lang="en-US" dirty="0"/>
              <a:t>Shoulder Joint </a:t>
            </a:r>
          </a:p>
        </p:txBody>
      </p:sp>
      <p:sp>
        <p:nvSpPr>
          <p:cNvPr id="387075" name="Rectangle 3"/>
          <p:cNvSpPr>
            <a:spLocks noGrp="1" noChangeArrowheads="1"/>
          </p:cNvSpPr>
          <p:nvPr>
            <p:ph type="body" idx="1"/>
          </p:nvPr>
        </p:nvSpPr>
        <p:spPr/>
        <p:txBody>
          <a:bodyPr/>
          <a:lstStyle/>
          <a:p>
            <a:r>
              <a:rPr lang="en-US" dirty="0"/>
              <a:t>This is a ball-and-socket joint formed by the head of </a:t>
            </a:r>
            <a:r>
              <a:rPr lang="en-US" u="sng" dirty="0"/>
              <a:t>the humerus and the glenoid cavity</a:t>
            </a:r>
            <a:r>
              <a:rPr lang="en-US" dirty="0"/>
              <a:t> of the scapula.</a:t>
            </a:r>
          </a:p>
          <a:p>
            <a:r>
              <a:rPr lang="en-US" u="sng" dirty="0"/>
              <a:t>Movements at the joint include flexion, extension, abduction, adduction, medial and lateral rotation, and circumduction of the arm .</a:t>
            </a:r>
          </a:p>
          <a:p>
            <a:r>
              <a:rPr lang="en-US" dirty="0"/>
              <a:t>This joint shows extreme </a:t>
            </a:r>
            <a:r>
              <a:rPr lang="en-US" u="sng" dirty="0"/>
              <a:t>freedom of movement at the expense of stability.</a:t>
            </a:r>
          </a:p>
          <a:p>
            <a:r>
              <a:rPr lang="en-US" u="sng" dirty="0"/>
              <a:t>Rotator cuff injury and dislocation or separated shoulder</a:t>
            </a:r>
            <a:r>
              <a:rPr lang="en-US" dirty="0"/>
              <a:t> are common injuries to this joint.</a:t>
            </a:r>
            <a:endParaRPr lang="en-US" u="sng"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BAF57464-5E94-4724-A92F-30017F502F88}" type="slidenum">
              <a:rPr lang="en-US"/>
              <a:pPr/>
              <a:t>51</a:t>
            </a:fld>
            <a:endParaRPr lang="en-US"/>
          </a:p>
        </p:txBody>
      </p:sp>
      <p:sp>
        <p:nvSpPr>
          <p:cNvPr id="428034" name="Rectangle 2"/>
          <p:cNvSpPr>
            <a:spLocks noGrp="1" noChangeArrowheads="1"/>
          </p:cNvSpPr>
          <p:nvPr>
            <p:ph type="title"/>
          </p:nvPr>
        </p:nvSpPr>
        <p:spPr>
          <a:xfrm>
            <a:off x="5715000" y="76200"/>
            <a:ext cx="3352800" cy="1600200"/>
          </a:xfrm>
        </p:spPr>
        <p:txBody>
          <a:bodyPr/>
          <a:lstStyle/>
          <a:p>
            <a:r>
              <a:rPr lang="en-US"/>
              <a:t>Shoulder Joint</a:t>
            </a:r>
          </a:p>
        </p:txBody>
      </p:sp>
      <p:sp>
        <p:nvSpPr>
          <p:cNvPr id="428035" name="Rectangle 3"/>
          <p:cNvSpPr>
            <a:spLocks noGrp="1" noChangeArrowheads="1"/>
          </p:cNvSpPr>
          <p:nvPr>
            <p:ph type="body" sz="half" idx="2"/>
          </p:nvPr>
        </p:nvSpPr>
        <p:spPr>
          <a:xfrm>
            <a:off x="6172200" y="1524000"/>
            <a:ext cx="2667000" cy="4724400"/>
          </a:xfrm>
        </p:spPr>
        <p:txBody>
          <a:bodyPr/>
          <a:lstStyle/>
          <a:p>
            <a:r>
              <a:rPr lang="en-US" sz="2000"/>
              <a:t>Head of humerus and glenoid cavity of scapula</a:t>
            </a:r>
          </a:p>
          <a:p>
            <a:r>
              <a:rPr lang="en-US" sz="2000"/>
              <a:t>Ball and socket</a:t>
            </a:r>
          </a:p>
          <a:p>
            <a:r>
              <a:rPr lang="en-US" sz="2000"/>
              <a:t>All types of movement</a:t>
            </a:r>
          </a:p>
          <a:p>
            <a:endParaRPr lang="en-US" sz="2000"/>
          </a:p>
        </p:txBody>
      </p:sp>
      <p:pic>
        <p:nvPicPr>
          <p:cNvPr id="428036" name="Picture 4" descr="w0225-nc"/>
          <p:cNvPicPr>
            <a:picLocks noChangeAspect="1" noChangeArrowheads="1"/>
          </p:cNvPicPr>
          <p:nvPr/>
        </p:nvPicPr>
        <p:blipFill>
          <a:blip r:embed="rId2" cstate="print"/>
          <a:srcRect/>
          <a:stretch>
            <a:fillRect/>
          </a:stretch>
        </p:blipFill>
        <p:spPr bwMode="auto">
          <a:xfrm>
            <a:off x="0" y="3116263"/>
            <a:ext cx="5562600" cy="3741737"/>
          </a:xfrm>
          <a:prstGeom prst="rect">
            <a:avLst/>
          </a:prstGeom>
          <a:noFill/>
        </p:spPr>
      </p:pic>
      <p:pic>
        <p:nvPicPr>
          <p:cNvPr id="428037" name="Picture 5" descr="w0226-nc"/>
          <p:cNvPicPr>
            <a:picLocks noChangeAspect="1" noChangeArrowheads="1"/>
          </p:cNvPicPr>
          <p:nvPr/>
        </p:nvPicPr>
        <p:blipFill>
          <a:blip r:embed="rId3" cstate="print"/>
          <a:srcRect/>
          <a:stretch>
            <a:fillRect/>
          </a:stretch>
        </p:blipFill>
        <p:spPr bwMode="auto">
          <a:xfrm>
            <a:off x="0" y="0"/>
            <a:ext cx="6172200" cy="2997200"/>
          </a:xfrm>
          <a:prstGeom prst="rect">
            <a:avLst/>
          </a:prstGeom>
          <a:noFill/>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23AF78BE-643A-4989-9E86-D385A55D68D0}" type="slidenum">
              <a:rPr lang="en-US"/>
              <a:pPr/>
              <a:t>52</a:t>
            </a:fld>
            <a:endParaRPr lang="en-US"/>
          </a:p>
        </p:txBody>
      </p:sp>
      <p:sp>
        <p:nvSpPr>
          <p:cNvPr id="429058" name="Rectangle 2"/>
          <p:cNvSpPr>
            <a:spLocks noGrp="1" noChangeArrowheads="1"/>
          </p:cNvSpPr>
          <p:nvPr>
            <p:ph type="title"/>
          </p:nvPr>
        </p:nvSpPr>
        <p:spPr>
          <a:xfrm>
            <a:off x="685800" y="0"/>
            <a:ext cx="7772400" cy="1143000"/>
          </a:xfrm>
        </p:spPr>
        <p:txBody>
          <a:bodyPr/>
          <a:lstStyle/>
          <a:p>
            <a:r>
              <a:rPr lang="en-US"/>
              <a:t>Glenohumeral (Shoulder) Joint</a:t>
            </a:r>
          </a:p>
        </p:txBody>
      </p:sp>
      <p:sp>
        <p:nvSpPr>
          <p:cNvPr id="429059" name="Rectangle 3"/>
          <p:cNvSpPr>
            <a:spLocks noGrp="1" noChangeArrowheads="1"/>
          </p:cNvSpPr>
          <p:nvPr>
            <p:ph type="body" sz="half" idx="2"/>
          </p:nvPr>
        </p:nvSpPr>
        <p:spPr>
          <a:xfrm>
            <a:off x="228600" y="4724400"/>
            <a:ext cx="8915400" cy="1676400"/>
          </a:xfrm>
        </p:spPr>
        <p:txBody>
          <a:bodyPr/>
          <a:lstStyle/>
          <a:p>
            <a:r>
              <a:rPr lang="en-US"/>
              <a:t>Articular capsule from glenoid cavity to anatomical neck</a:t>
            </a:r>
          </a:p>
          <a:p>
            <a:r>
              <a:rPr lang="en-US"/>
              <a:t>Glenoid labrum deepens socket</a:t>
            </a:r>
          </a:p>
          <a:p>
            <a:r>
              <a:rPr lang="en-US"/>
              <a:t>Many nearby bursa (subacromial)</a:t>
            </a:r>
          </a:p>
        </p:txBody>
      </p:sp>
      <p:pic>
        <p:nvPicPr>
          <p:cNvPr id="429060" name="Picture 4" descr="w0227-nc"/>
          <p:cNvPicPr>
            <a:picLocks noChangeAspect="1" noChangeArrowheads="1"/>
          </p:cNvPicPr>
          <p:nvPr/>
        </p:nvPicPr>
        <p:blipFill>
          <a:blip r:embed="rId2" cstate="print"/>
          <a:srcRect/>
          <a:stretch>
            <a:fillRect/>
          </a:stretch>
        </p:blipFill>
        <p:spPr bwMode="auto">
          <a:xfrm>
            <a:off x="990600" y="914400"/>
            <a:ext cx="6211888" cy="3754438"/>
          </a:xfrm>
          <a:prstGeom prst="rect">
            <a:avLst/>
          </a:prstGeom>
          <a:noFill/>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2A2C5FD-D4AB-4471-BEA9-33D6C66FBBFD}" type="slidenum">
              <a:rPr lang="en-US"/>
              <a:pPr/>
              <a:t>53</a:t>
            </a:fld>
            <a:endParaRPr lang="en-US"/>
          </a:p>
        </p:txBody>
      </p:sp>
      <p:sp>
        <p:nvSpPr>
          <p:cNvPr id="430082" name="Rectangle 2"/>
          <p:cNvSpPr>
            <a:spLocks noGrp="1" noChangeArrowheads="1"/>
          </p:cNvSpPr>
          <p:nvPr>
            <p:ph type="title"/>
          </p:nvPr>
        </p:nvSpPr>
        <p:spPr>
          <a:xfrm>
            <a:off x="0" y="304800"/>
            <a:ext cx="9144000" cy="1143000"/>
          </a:xfrm>
        </p:spPr>
        <p:txBody>
          <a:bodyPr/>
          <a:lstStyle/>
          <a:p>
            <a:r>
              <a:rPr lang="en-US"/>
              <a:t>Supporting Structures at Shoulder</a:t>
            </a:r>
          </a:p>
        </p:txBody>
      </p:sp>
      <p:sp>
        <p:nvSpPr>
          <p:cNvPr id="430083" name="Rectangle 3"/>
          <p:cNvSpPr>
            <a:spLocks noGrp="1" noChangeArrowheads="1"/>
          </p:cNvSpPr>
          <p:nvPr>
            <p:ph type="body" sz="half" idx="2"/>
          </p:nvPr>
        </p:nvSpPr>
        <p:spPr>
          <a:xfrm>
            <a:off x="838200" y="4953000"/>
            <a:ext cx="8305800" cy="1295400"/>
          </a:xfrm>
        </p:spPr>
        <p:txBody>
          <a:bodyPr/>
          <a:lstStyle/>
          <a:p>
            <a:r>
              <a:rPr lang="en-US"/>
              <a:t>Associated ligaments strengthen joint capsule</a:t>
            </a:r>
          </a:p>
          <a:p>
            <a:r>
              <a:rPr lang="en-US"/>
              <a:t>Transverse humeral ligament holds biceps tendon in place</a:t>
            </a:r>
          </a:p>
        </p:txBody>
      </p:sp>
      <p:pic>
        <p:nvPicPr>
          <p:cNvPr id="430084" name="Picture 4" descr="w0225-nc"/>
          <p:cNvPicPr>
            <a:picLocks noChangeAspect="1" noChangeArrowheads="1"/>
          </p:cNvPicPr>
          <p:nvPr/>
        </p:nvPicPr>
        <p:blipFill>
          <a:blip r:embed="rId2" cstate="print"/>
          <a:srcRect/>
          <a:stretch>
            <a:fillRect/>
          </a:stretch>
        </p:blipFill>
        <p:spPr bwMode="auto">
          <a:xfrm>
            <a:off x="1524000" y="1143000"/>
            <a:ext cx="5562600" cy="3741738"/>
          </a:xfrm>
          <a:prstGeom prst="rect">
            <a:avLst/>
          </a:prstGeom>
          <a:noFill/>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87C435A-5768-4937-8449-60B4BF6AEAD8}" type="slidenum">
              <a:rPr lang="en-US"/>
              <a:pPr/>
              <a:t>54</a:t>
            </a:fld>
            <a:endParaRPr lang="en-US"/>
          </a:p>
        </p:txBody>
      </p:sp>
      <p:sp>
        <p:nvSpPr>
          <p:cNvPr id="431106" name="Rectangle 2"/>
          <p:cNvSpPr>
            <a:spLocks noGrp="1" noChangeArrowheads="1"/>
          </p:cNvSpPr>
          <p:nvPr>
            <p:ph type="title"/>
          </p:nvPr>
        </p:nvSpPr>
        <p:spPr>
          <a:xfrm>
            <a:off x="685800" y="0"/>
            <a:ext cx="7772400" cy="1143000"/>
          </a:xfrm>
        </p:spPr>
        <p:txBody>
          <a:bodyPr/>
          <a:lstStyle/>
          <a:p>
            <a:r>
              <a:rPr lang="en-US"/>
              <a:t>Rotator Cuff Muscles</a:t>
            </a:r>
          </a:p>
        </p:txBody>
      </p:sp>
      <p:sp>
        <p:nvSpPr>
          <p:cNvPr id="431107" name="Rectangle 3"/>
          <p:cNvSpPr>
            <a:spLocks noGrp="1" noChangeArrowheads="1"/>
          </p:cNvSpPr>
          <p:nvPr>
            <p:ph type="body" sz="half" idx="2"/>
          </p:nvPr>
        </p:nvSpPr>
        <p:spPr>
          <a:xfrm>
            <a:off x="1371600" y="4800600"/>
            <a:ext cx="7772400" cy="1600200"/>
          </a:xfrm>
        </p:spPr>
        <p:txBody>
          <a:bodyPr/>
          <a:lstStyle/>
          <a:p>
            <a:r>
              <a:rPr lang="en-US" sz="2000"/>
              <a:t>Attach humerus to scapula</a:t>
            </a:r>
          </a:p>
          <a:p>
            <a:r>
              <a:rPr lang="en-US" sz="2000"/>
              <a:t>Encircle the joint supporting the capsule</a:t>
            </a:r>
          </a:p>
          <a:p>
            <a:r>
              <a:rPr lang="en-US" sz="2000"/>
              <a:t>Hold head of humerus in socket</a:t>
            </a:r>
          </a:p>
        </p:txBody>
      </p:sp>
      <p:pic>
        <p:nvPicPr>
          <p:cNvPr id="431108" name="Picture 4" descr="w0226-nc"/>
          <p:cNvPicPr>
            <a:picLocks noChangeAspect="1" noChangeArrowheads="1"/>
          </p:cNvPicPr>
          <p:nvPr/>
        </p:nvPicPr>
        <p:blipFill>
          <a:blip r:embed="rId2" cstate="print"/>
          <a:srcRect/>
          <a:stretch>
            <a:fillRect/>
          </a:stretch>
        </p:blipFill>
        <p:spPr bwMode="auto">
          <a:xfrm>
            <a:off x="685800" y="914400"/>
            <a:ext cx="8001000" cy="3887788"/>
          </a:xfrm>
          <a:prstGeom prst="rect">
            <a:avLst/>
          </a:prstGeom>
          <a:noFill/>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B437717-6C87-44EE-921E-8E3A12BC2DDC}" type="slidenum">
              <a:rPr lang="en-US"/>
              <a:pPr/>
              <a:t>55</a:t>
            </a:fld>
            <a:endParaRPr lang="en-US"/>
          </a:p>
        </p:txBody>
      </p:sp>
      <p:sp>
        <p:nvSpPr>
          <p:cNvPr id="388098" name="Rectangle 2"/>
          <p:cNvSpPr>
            <a:spLocks noGrp="1" noChangeArrowheads="1"/>
          </p:cNvSpPr>
          <p:nvPr>
            <p:ph type="title"/>
          </p:nvPr>
        </p:nvSpPr>
        <p:spPr/>
        <p:txBody>
          <a:bodyPr/>
          <a:lstStyle/>
          <a:p>
            <a:r>
              <a:rPr lang="en-US" dirty="0"/>
              <a:t>Elbow Joint </a:t>
            </a:r>
            <a:endParaRPr lang="en-US" u="sng" dirty="0"/>
          </a:p>
        </p:txBody>
      </p:sp>
      <p:sp>
        <p:nvSpPr>
          <p:cNvPr id="388099" name="Rectangle 3"/>
          <p:cNvSpPr>
            <a:spLocks noGrp="1" noChangeArrowheads="1"/>
          </p:cNvSpPr>
          <p:nvPr>
            <p:ph type="body" idx="1"/>
          </p:nvPr>
        </p:nvSpPr>
        <p:spPr/>
        <p:txBody>
          <a:bodyPr/>
          <a:lstStyle/>
          <a:p>
            <a:r>
              <a:rPr lang="en-US" dirty="0"/>
              <a:t>This is a hinge joint formed by the trochlea of the humerus, the trochlear notch of the ulna, and the head of the radius.</a:t>
            </a:r>
          </a:p>
          <a:p>
            <a:r>
              <a:rPr lang="en-US" u="sng" dirty="0"/>
              <a:t>Movements at this joint are flexion and extension of the forearm.</a:t>
            </a:r>
          </a:p>
          <a:p>
            <a:r>
              <a:rPr lang="en-US" u="sng" dirty="0"/>
              <a:t>Tennis elbow, little elbows, and dislocation of the radial head</a:t>
            </a:r>
            <a:r>
              <a:rPr lang="en-US" dirty="0"/>
              <a:t> are common injuries to this joint.</a:t>
            </a:r>
            <a:endParaRPr lang="en-US" u="sng" dirty="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fld id="{E3D79D48-B28A-4DB7-AF83-DC71E3CB3551}" type="slidenum">
              <a:rPr lang="en-US"/>
              <a:pPr/>
              <a:t>56</a:t>
            </a:fld>
            <a:endParaRPr lang="en-US"/>
          </a:p>
        </p:txBody>
      </p:sp>
      <p:sp>
        <p:nvSpPr>
          <p:cNvPr id="433154" name="Rectangle 2"/>
          <p:cNvSpPr>
            <a:spLocks noGrp="1" noChangeArrowheads="1"/>
          </p:cNvSpPr>
          <p:nvPr>
            <p:ph type="title"/>
          </p:nvPr>
        </p:nvSpPr>
        <p:spPr>
          <a:xfrm>
            <a:off x="228600" y="-152400"/>
            <a:ext cx="8686800" cy="1143000"/>
          </a:xfrm>
        </p:spPr>
        <p:txBody>
          <a:bodyPr/>
          <a:lstStyle/>
          <a:p>
            <a:r>
              <a:rPr lang="en-US"/>
              <a:t>Articular Capsule of the Elbow Joint</a:t>
            </a:r>
          </a:p>
        </p:txBody>
      </p:sp>
      <p:sp>
        <p:nvSpPr>
          <p:cNvPr id="433155" name="Rectangle 3"/>
          <p:cNvSpPr>
            <a:spLocks noGrp="1" noChangeArrowheads="1"/>
          </p:cNvSpPr>
          <p:nvPr>
            <p:ph type="body" sz="half" idx="2"/>
          </p:nvPr>
        </p:nvSpPr>
        <p:spPr>
          <a:xfrm>
            <a:off x="304800" y="5257800"/>
            <a:ext cx="8458200" cy="1143000"/>
          </a:xfrm>
        </p:spPr>
        <p:txBody>
          <a:bodyPr/>
          <a:lstStyle/>
          <a:p>
            <a:r>
              <a:rPr lang="en-US"/>
              <a:t>Radial annular ligament hold head of radius in place</a:t>
            </a:r>
          </a:p>
          <a:p>
            <a:r>
              <a:rPr lang="en-US"/>
              <a:t>Collateral ligaments maintain integrity of joint</a:t>
            </a:r>
          </a:p>
        </p:txBody>
      </p:sp>
      <p:pic>
        <p:nvPicPr>
          <p:cNvPr id="433156" name="Picture 4" descr="w0228-nc"/>
          <p:cNvPicPr>
            <a:picLocks noChangeAspect="1" noChangeArrowheads="1"/>
          </p:cNvPicPr>
          <p:nvPr/>
        </p:nvPicPr>
        <p:blipFill>
          <a:blip r:embed="rId2" cstate="print"/>
          <a:srcRect/>
          <a:stretch>
            <a:fillRect/>
          </a:stretch>
        </p:blipFill>
        <p:spPr bwMode="auto">
          <a:xfrm>
            <a:off x="3886200" y="2365375"/>
            <a:ext cx="5257800" cy="2667000"/>
          </a:xfrm>
          <a:prstGeom prst="rect">
            <a:avLst/>
          </a:prstGeom>
          <a:noFill/>
        </p:spPr>
      </p:pic>
      <p:pic>
        <p:nvPicPr>
          <p:cNvPr id="433157" name="Picture 5" descr="w0229-nc"/>
          <p:cNvPicPr>
            <a:picLocks noChangeAspect="1" noChangeArrowheads="1"/>
          </p:cNvPicPr>
          <p:nvPr/>
        </p:nvPicPr>
        <p:blipFill>
          <a:blip r:embed="rId3" cstate="print"/>
          <a:srcRect/>
          <a:stretch>
            <a:fillRect/>
          </a:stretch>
        </p:blipFill>
        <p:spPr bwMode="auto">
          <a:xfrm>
            <a:off x="0" y="850900"/>
            <a:ext cx="5200650" cy="2578100"/>
          </a:xfrm>
          <a:prstGeom prst="rect">
            <a:avLst/>
          </a:prstGeom>
          <a:noFill/>
        </p:spPr>
      </p:pic>
      <p:sp>
        <p:nvSpPr>
          <p:cNvPr id="433158" name="Text Box 6"/>
          <p:cNvSpPr txBox="1">
            <a:spLocks noChangeArrowheads="1"/>
          </p:cNvSpPr>
          <p:nvPr/>
        </p:nvSpPr>
        <p:spPr bwMode="auto">
          <a:xfrm>
            <a:off x="5508625" y="4586288"/>
            <a:ext cx="2797175" cy="519112"/>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800">
                <a:latin typeface="Times New Roman" pitchFamily="18" charset="0"/>
              </a:rPr>
              <a:t>medial aspect</a:t>
            </a:r>
          </a:p>
        </p:txBody>
      </p:sp>
      <p:sp>
        <p:nvSpPr>
          <p:cNvPr id="433159" name="Text Box 7"/>
          <p:cNvSpPr txBox="1">
            <a:spLocks noChangeArrowheads="1"/>
          </p:cNvSpPr>
          <p:nvPr/>
        </p:nvSpPr>
        <p:spPr bwMode="auto">
          <a:xfrm>
            <a:off x="2286000" y="1157288"/>
            <a:ext cx="2797175" cy="519112"/>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800">
                <a:latin typeface="Times New Roman" pitchFamily="18" charset="0"/>
              </a:rPr>
              <a:t>lateral aspect</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3836A6D-5B83-44F8-B53E-26A0AC2A49E6}" type="slidenum">
              <a:rPr lang="en-US"/>
              <a:pPr/>
              <a:t>57</a:t>
            </a:fld>
            <a:endParaRPr lang="en-US"/>
          </a:p>
        </p:txBody>
      </p:sp>
      <p:sp>
        <p:nvSpPr>
          <p:cNvPr id="389122" name="Rectangle 2"/>
          <p:cNvSpPr>
            <a:spLocks noGrp="1" noChangeArrowheads="1"/>
          </p:cNvSpPr>
          <p:nvPr>
            <p:ph type="title"/>
          </p:nvPr>
        </p:nvSpPr>
        <p:spPr/>
        <p:txBody>
          <a:bodyPr/>
          <a:lstStyle/>
          <a:p>
            <a:r>
              <a:rPr lang="en-US" dirty="0"/>
              <a:t>Hip </a:t>
            </a:r>
            <a:r>
              <a:rPr lang="en-US" dirty="0" smtClean="0"/>
              <a:t>Joint</a:t>
            </a:r>
            <a:endParaRPr lang="en-US" dirty="0"/>
          </a:p>
        </p:txBody>
      </p:sp>
      <p:sp>
        <p:nvSpPr>
          <p:cNvPr id="389123" name="Rectangle 3"/>
          <p:cNvSpPr>
            <a:spLocks noGrp="1" noChangeArrowheads="1"/>
          </p:cNvSpPr>
          <p:nvPr>
            <p:ph type="body" idx="1"/>
          </p:nvPr>
        </p:nvSpPr>
        <p:spPr/>
        <p:txBody>
          <a:bodyPr/>
          <a:lstStyle/>
          <a:p>
            <a:r>
              <a:rPr lang="en-US" u="sng" dirty="0"/>
              <a:t>This ball-and-socket joint is formed by the head of the femur and the acetabulum of the hipbone</a:t>
            </a:r>
            <a:r>
              <a:rPr lang="en-US" dirty="0"/>
              <a:t>.</a:t>
            </a:r>
          </a:p>
          <a:p>
            <a:r>
              <a:rPr lang="en-US" dirty="0"/>
              <a:t>Movements at this joint </a:t>
            </a:r>
            <a:r>
              <a:rPr lang="en-US" u="sng" dirty="0"/>
              <a:t>include flexion, extension, abduction, adduction,  circumduction, and medial and lateral rotation of the thigh.</a:t>
            </a:r>
          </a:p>
          <a:p>
            <a:r>
              <a:rPr lang="en-US" dirty="0"/>
              <a:t>This is an extremely </a:t>
            </a:r>
            <a:r>
              <a:rPr lang="en-US" u="sng" dirty="0"/>
              <a:t>stable joint due to the bones making up the joint and the accessory ligaments and muscles</a:t>
            </a:r>
            <a:r>
              <a:rPr lang="en-US" dirty="0"/>
              <a:t>.</a:t>
            </a:r>
            <a:endParaRPr lang="en-US" u="sng" dirty="0"/>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6DC4E3BA-C388-4438-B7F4-C1CE9AF79245}" type="slidenum">
              <a:rPr lang="en-US"/>
              <a:pPr/>
              <a:t>58</a:t>
            </a:fld>
            <a:endParaRPr lang="en-US"/>
          </a:p>
        </p:txBody>
      </p:sp>
      <p:sp>
        <p:nvSpPr>
          <p:cNvPr id="434178" name="Rectangle 2"/>
          <p:cNvSpPr>
            <a:spLocks noGrp="1" noChangeArrowheads="1"/>
          </p:cNvSpPr>
          <p:nvPr>
            <p:ph type="title"/>
          </p:nvPr>
        </p:nvSpPr>
        <p:spPr>
          <a:xfrm>
            <a:off x="228600" y="76200"/>
            <a:ext cx="2895600" cy="1143000"/>
          </a:xfrm>
        </p:spPr>
        <p:txBody>
          <a:bodyPr/>
          <a:lstStyle/>
          <a:p>
            <a:r>
              <a:rPr lang="en-US"/>
              <a:t>Hip Joint</a:t>
            </a:r>
          </a:p>
        </p:txBody>
      </p:sp>
      <p:sp>
        <p:nvSpPr>
          <p:cNvPr id="434179" name="Rectangle 3"/>
          <p:cNvSpPr>
            <a:spLocks noGrp="1" noChangeArrowheads="1"/>
          </p:cNvSpPr>
          <p:nvPr>
            <p:ph type="body" sz="half" idx="2"/>
          </p:nvPr>
        </p:nvSpPr>
        <p:spPr>
          <a:xfrm>
            <a:off x="381000" y="1752600"/>
            <a:ext cx="2667000" cy="4419600"/>
          </a:xfrm>
        </p:spPr>
        <p:txBody>
          <a:bodyPr/>
          <a:lstStyle/>
          <a:p>
            <a:r>
              <a:rPr lang="en-US"/>
              <a:t>Head of femur and acetabulum of hip bone</a:t>
            </a:r>
          </a:p>
          <a:p>
            <a:r>
              <a:rPr lang="en-US"/>
              <a:t>Ball and socket type of joint</a:t>
            </a:r>
          </a:p>
          <a:p>
            <a:r>
              <a:rPr lang="en-US"/>
              <a:t>All types of movement possible</a:t>
            </a:r>
          </a:p>
        </p:txBody>
      </p:sp>
      <p:pic>
        <p:nvPicPr>
          <p:cNvPr id="434180" name="Picture 4" descr="w0230-nc"/>
          <p:cNvPicPr>
            <a:picLocks noChangeAspect="1" noChangeArrowheads="1"/>
          </p:cNvPicPr>
          <p:nvPr/>
        </p:nvPicPr>
        <p:blipFill>
          <a:blip r:embed="rId2" cstate="print"/>
          <a:srcRect/>
          <a:stretch>
            <a:fillRect/>
          </a:stretch>
        </p:blipFill>
        <p:spPr bwMode="auto">
          <a:xfrm>
            <a:off x="4572000" y="3376613"/>
            <a:ext cx="4511675" cy="3481387"/>
          </a:xfrm>
          <a:prstGeom prst="rect">
            <a:avLst/>
          </a:prstGeom>
          <a:noFill/>
        </p:spPr>
      </p:pic>
      <p:pic>
        <p:nvPicPr>
          <p:cNvPr id="434181" name="Picture 5" descr="w0231-nc"/>
          <p:cNvPicPr>
            <a:picLocks noChangeAspect="1" noChangeArrowheads="1"/>
          </p:cNvPicPr>
          <p:nvPr/>
        </p:nvPicPr>
        <p:blipFill>
          <a:blip r:embed="rId3" cstate="print"/>
          <a:srcRect/>
          <a:stretch>
            <a:fillRect/>
          </a:stretch>
        </p:blipFill>
        <p:spPr bwMode="auto">
          <a:xfrm>
            <a:off x="3432175" y="-9525"/>
            <a:ext cx="5711825" cy="3438525"/>
          </a:xfrm>
          <a:prstGeom prst="rect">
            <a:avLst/>
          </a:prstGeom>
          <a:noFill/>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3FB4290D-DB32-476E-ADB0-1C3FDEF2B8B7}" type="slidenum">
              <a:rPr lang="en-US"/>
              <a:pPr/>
              <a:t>59</a:t>
            </a:fld>
            <a:endParaRPr lang="en-US"/>
          </a:p>
        </p:txBody>
      </p:sp>
      <p:sp>
        <p:nvSpPr>
          <p:cNvPr id="435202" name="Rectangle 2"/>
          <p:cNvSpPr>
            <a:spLocks noGrp="1" noChangeArrowheads="1"/>
          </p:cNvSpPr>
          <p:nvPr>
            <p:ph type="title"/>
          </p:nvPr>
        </p:nvSpPr>
        <p:spPr>
          <a:xfrm>
            <a:off x="685800" y="228600"/>
            <a:ext cx="7772400" cy="1143000"/>
          </a:xfrm>
        </p:spPr>
        <p:txBody>
          <a:bodyPr/>
          <a:lstStyle/>
          <a:p>
            <a:r>
              <a:rPr lang="en-US"/>
              <a:t>Hip Joint Structures</a:t>
            </a:r>
          </a:p>
        </p:txBody>
      </p:sp>
      <p:sp>
        <p:nvSpPr>
          <p:cNvPr id="435203" name="Rectangle 3"/>
          <p:cNvSpPr>
            <a:spLocks noGrp="1" noChangeArrowheads="1"/>
          </p:cNvSpPr>
          <p:nvPr>
            <p:ph type="body" sz="half" idx="2"/>
          </p:nvPr>
        </p:nvSpPr>
        <p:spPr>
          <a:xfrm>
            <a:off x="762000" y="5105400"/>
            <a:ext cx="7772400" cy="1752600"/>
          </a:xfrm>
        </p:spPr>
        <p:txBody>
          <a:bodyPr/>
          <a:lstStyle/>
          <a:p>
            <a:pPr>
              <a:lnSpc>
                <a:spcPct val="90000"/>
              </a:lnSpc>
            </a:pPr>
            <a:r>
              <a:rPr lang="en-US"/>
              <a:t>Acetabular labrum</a:t>
            </a:r>
          </a:p>
          <a:p>
            <a:pPr>
              <a:lnSpc>
                <a:spcPct val="90000"/>
              </a:lnSpc>
            </a:pPr>
            <a:r>
              <a:rPr lang="en-US"/>
              <a:t>Ligament of the head of the femur</a:t>
            </a:r>
          </a:p>
          <a:p>
            <a:pPr>
              <a:lnSpc>
                <a:spcPct val="90000"/>
              </a:lnSpc>
            </a:pPr>
            <a:r>
              <a:rPr lang="en-US"/>
              <a:t>Articular capsule</a:t>
            </a:r>
          </a:p>
        </p:txBody>
      </p:sp>
      <p:pic>
        <p:nvPicPr>
          <p:cNvPr id="435204" name="Picture 4" descr="w0231-nc"/>
          <p:cNvPicPr>
            <a:picLocks noChangeAspect="1" noChangeArrowheads="1"/>
          </p:cNvPicPr>
          <p:nvPr/>
        </p:nvPicPr>
        <p:blipFill>
          <a:blip r:embed="rId2" cstate="print"/>
          <a:srcRect/>
          <a:stretch>
            <a:fillRect/>
          </a:stretch>
        </p:blipFill>
        <p:spPr bwMode="auto">
          <a:xfrm>
            <a:off x="914400" y="1066800"/>
            <a:ext cx="6705600" cy="4037013"/>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7AC97301-E914-48AA-8FA3-4C08E9B07632}" type="slidenum">
              <a:rPr lang="en-US"/>
              <a:pPr/>
              <a:t>6</a:t>
            </a:fld>
            <a:endParaRPr lang="en-US"/>
          </a:p>
        </p:txBody>
      </p:sp>
      <p:sp>
        <p:nvSpPr>
          <p:cNvPr id="408578" name="Rectangle 2"/>
          <p:cNvSpPr>
            <a:spLocks noGrp="1" noChangeArrowheads="1"/>
          </p:cNvSpPr>
          <p:nvPr>
            <p:ph type="title"/>
          </p:nvPr>
        </p:nvSpPr>
        <p:spPr>
          <a:xfrm>
            <a:off x="685800" y="76200"/>
            <a:ext cx="7772400" cy="1143000"/>
          </a:xfrm>
        </p:spPr>
        <p:txBody>
          <a:bodyPr/>
          <a:lstStyle/>
          <a:p>
            <a:r>
              <a:rPr lang="en-US"/>
              <a:t>Sutures</a:t>
            </a:r>
          </a:p>
        </p:txBody>
      </p:sp>
      <p:sp>
        <p:nvSpPr>
          <p:cNvPr id="408579" name="Rectangle 3"/>
          <p:cNvSpPr>
            <a:spLocks noGrp="1" noChangeArrowheads="1"/>
          </p:cNvSpPr>
          <p:nvPr>
            <p:ph type="body" sz="half" idx="1"/>
          </p:nvPr>
        </p:nvSpPr>
        <p:spPr>
          <a:xfrm>
            <a:off x="457200" y="1447800"/>
            <a:ext cx="4876800" cy="3200400"/>
          </a:xfrm>
        </p:spPr>
        <p:txBody>
          <a:bodyPr/>
          <a:lstStyle/>
          <a:p>
            <a:r>
              <a:rPr lang="en-US" dirty="0" smtClean="0"/>
              <a:t>A suture is a fibrous joint composed of </a:t>
            </a:r>
            <a:r>
              <a:rPr lang="en-US" u="sng" dirty="0" smtClean="0"/>
              <a:t>a thin </a:t>
            </a:r>
            <a:r>
              <a:rPr lang="en-US" u="sng" dirty="0"/>
              <a:t>layer of dense fibrous connective tissue </a:t>
            </a:r>
            <a:r>
              <a:rPr lang="en-US" u="sng" dirty="0" smtClean="0"/>
              <a:t>that unites skull bones.</a:t>
            </a:r>
            <a:endParaRPr lang="en-US" u="sng" dirty="0"/>
          </a:p>
          <a:p>
            <a:r>
              <a:rPr lang="en-US" dirty="0"/>
              <a:t>Immovable (synarthrosis)</a:t>
            </a:r>
          </a:p>
          <a:p>
            <a:r>
              <a:rPr lang="en-US" dirty="0"/>
              <a:t>If fuse completely in adults is </a:t>
            </a:r>
            <a:r>
              <a:rPr lang="en-US" dirty="0" smtClean="0"/>
              <a:t>synostosis</a:t>
            </a:r>
          </a:p>
          <a:p>
            <a:r>
              <a:rPr lang="en-US" dirty="0" smtClean="0"/>
              <a:t>Example – frontal suture between </a:t>
            </a:r>
            <a:r>
              <a:rPr lang="en-US" u="sng" dirty="0" smtClean="0"/>
              <a:t>left and right</a:t>
            </a:r>
            <a:r>
              <a:rPr lang="en-US" dirty="0" smtClean="0"/>
              <a:t>         </a:t>
            </a:r>
            <a:r>
              <a:rPr lang="en-US" u="sng" dirty="0" smtClean="0"/>
              <a:t>ides sides of the frontal bone</a:t>
            </a:r>
            <a:endParaRPr lang="en-US" u="sng" dirty="0"/>
          </a:p>
        </p:txBody>
      </p:sp>
      <p:pic>
        <p:nvPicPr>
          <p:cNvPr id="408580" name="Picture 4" descr="Fig 7_1 skull only"/>
          <p:cNvPicPr>
            <a:picLocks noChangeAspect="1" noChangeArrowheads="1"/>
          </p:cNvPicPr>
          <p:nvPr/>
        </p:nvPicPr>
        <p:blipFill>
          <a:blip r:embed="rId2" cstate="print"/>
          <a:srcRect l="16327" r="10204"/>
          <a:stretch>
            <a:fillRect/>
          </a:stretch>
        </p:blipFill>
        <p:spPr bwMode="auto">
          <a:xfrm>
            <a:off x="5943600" y="381000"/>
            <a:ext cx="2405062" cy="3248025"/>
          </a:xfrm>
          <a:prstGeom prst="rect">
            <a:avLst/>
          </a:prstGeom>
          <a:noFill/>
        </p:spPr>
      </p:pic>
      <p:pic>
        <p:nvPicPr>
          <p:cNvPr id="408581" name="Picture 5" descr="w0219-nc"/>
          <p:cNvPicPr>
            <a:picLocks noChangeAspect="1" noChangeArrowheads="1"/>
          </p:cNvPicPr>
          <p:nvPr/>
        </p:nvPicPr>
        <p:blipFill>
          <a:blip r:embed="rId3" cstate="print"/>
          <a:srcRect b="75844"/>
          <a:stretch>
            <a:fillRect/>
          </a:stretch>
        </p:blipFill>
        <p:spPr bwMode="auto">
          <a:xfrm>
            <a:off x="4572000" y="4300537"/>
            <a:ext cx="4267200" cy="2557463"/>
          </a:xfrm>
          <a:prstGeom prst="rect">
            <a:avLst/>
          </a:prstGeom>
          <a:noFill/>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4F723EA5-53A9-4EDE-8CE3-26ED955AA214}" type="slidenum">
              <a:rPr lang="en-US"/>
              <a:pPr/>
              <a:t>60</a:t>
            </a:fld>
            <a:endParaRPr lang="en-US"/>
          </a:p>
        </p:txBody>
      </p:sp>
      <p:sp>
        <p:nvSpPr>
          <p:cNvPr id="436226" name="Rectangle 2"/>
          <p:cNvSpPr>
            <a:spLocks noGrp="1" noChangeArrowheads="1"/>
          </p:cNvSpPr>
          <p:nvPr>
            <p:ph type="title"/>
          </p:nvPr>
        </p:nvSpPr>
        <p:spPr>
          <a:xfrm>
            <a:off x="685800" y="-76200"/>
            <a:ext cx="7772400" cy="1143000"/>
          </a:xfrm>
        </p:spPr>
        <p:txBody>
          <a:bodyPr/>
          <a:lstStyle/>
          <a:p>
            <a:r>
              <a:rPr lang="en-US"/>
              <a:t>Hip Joint Capsule</a:t>
            </a:r>
          </a:p>
        </p:txBody>
      </p:sp>
      <p:sp>
        <p:nvSpPr>
          <p:cNvPr id="436227" name="Rectangle 3"/>
          <p:cNvSpPr>
            <a:spLocks noGrp="1" noChangeArrowheads="1"/>
          </p:cNvSpPr>
          <p:nvPr>
            <p:ph type="body" sz="half" idx="2"/>
          </p:nvPr>
        </p:nvSpPr>
        <p:spPr>
          <a:xfrm>
            <a:off x="228600" y="4191000"/>
            <a:ext cx="8686800" cy="2057400"/>
          </a:xfrm>
        </p:spPr>
        <p:txBody>
          <a:bodyPr/>
          <a:lstStyle/>
          <a:p>
            <a:r>
              <a:rPr lang="en-US"/>
              <a:t>Dense, strong capsule reinforced by ligaments</a:t>
            </a:r>
          </a:p>
          <a:p>
            <a:pPr lvl="1"/>
            <a:r>
              <a:rPr lang="en-US"/>
              <a:t>iliofemoral ligament</a:t>
            </a:r>
          </a:p>
          <a:p>
            <a:pPr lvl="1"/>
            <a:r>
              <a:rPr lang="en-US"/>
              <a:t>ischiofemoral ligament</a:t>
            </a:r>
          </a:p>
          <a:p>
            <a:pPr lvl="1"/>
            <a:r>
              <a:rPr lang="en-US"/>
              <a:t>pubofemoral ligament</a:t>
            </a:r>
          </a:p>
          <a:p>
            <a:r>
              <a:rPr lang="en-US"/>
              <a:t>One of strongest structures in the body</a:t>
            </a:r>
          </a:p>
        </p:txBody>
      </p:sp>
      <p:pic>
        <p:nvPicPr>
          <p:cNvPr id="436228" name="Picture 4" descr="w0230-nc"/>
          <p:cNvPicPr>
            <a:picLocks noChangeAspect="1" noChangeArrowheads="1"/>
          </p:cNvPicPr>
          <p:nvPr/>
        </p:nvPicPr>
        <p:blipFill>
          <a:blip r:embed="rId2" cstate="print"/>
          <a:srcRect/>
          <a:stretch>
            <a:fillRect/>
          </a:stretch>
        </p:blipFill>
        <p:spPr bwMode="auto">
          <a:xfrm>
            <a:off x="288925" y="762000"/>
            <a:ext cx="4283075" cy="3305175"/>
          </a:xfrm>
          <a:prstGeom prst="rect">
            <a:avLst/>
          </a:prstGeom>
          <a:noFill/>
        </p:spPr>
      </p:pic>
      <p:pic>
        <p:nvPicPr>
          <p:cNvPr id="436229" name="Picture 5" descr="w0232-nc"/>
          <p:cNvPicPr>
            <a:picLocks noChangeAspect="1" noChangeArrowheads="1"/>
          </p:cNvPicPr>
          <p:nvPr/>
        </p:nvPicPr>
        <p:blipFill>
          <a:blip r:embed="rId3" cstate="print"/>
          <a:srcRect/>
          <a:stretch>
            <a:fillRect/>
          </a:stretch>
        </p:blipFill>
        <p:spPr bwMode="auto">
          <a:xfrm>
            <a:off x="4800600" y="950913"/>
            <a:ext cx="3962400" cy="3163887"/>
          </a:xfrm>
          <a:prstGeom prst="rect">
            <a:avLst/>
          </a:prstGeom>
          <a:noFill/>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034589F-4D54-44C0-A48A-1517DCABE8A1}" type="slidenum">
              <a:rPr lang="en-US"/>
              <a:pPr/>
              <a:t>61</a:t>
            </a:fld>
            <a:endParaRPr lang="en-US"/>
          </a:p>
        </p:txBody>
      </p:sp>
      <p:sp>
        <p:nvSpPr>
          <p:cNvPr id="390146" name="Rectangle 2"/>
          <p:cNvSpPr>
            <a:spLocks noGrp="1" noChangeArrowheads="1"/>
          </p:cNvSpPr>
          <p:nvPr>
            <p:ph type="title"/>
          </p:nvPr>
        </p:nvSpPr>
        <p:spPr/>
        <p:txBody>
          <a:bodyPr/>
          <a:lstStyle/>
          <a:p>
            <a:r>
              <a:rPr lang="en-US" dirty="0"/>
              <a:t>Knee </a:t>
            </a:r>
            <a:r>
              <a:rPr lang="en-US" dirty="0" smtClean="0"/>
              <a:t>Joints</a:t>
            </a:r>
            <a:endParaRPr lang="en-US" dirty="0"/>
          </a:p>
        </p:txBody>
      </p:sp>
      <p:sp>
        <p:nvSpPr>
          <p:cNvPr id="390147" name="Rectangle 3"/>
          <p:cNvSpPr>
            <a:spLocks noGrp="1" noChangeArrowheads="1"/>
          </p:cNvSpPr>
          <p:nvPr>
            <p:ph type="body" idx="1"/>
          </p:nvPr>
        </p:nvSpPr>
        <p:spPr/>
        <p:txBody>
          <a:bodyPr/>
          <a:lstStyle/>
          <a:p>
            <a:r>
              <a:rPr lang="en-US" u="sng" dirty="0"/>
              <a:t>This is the largest and most complex joint of the body and consists of three joints within a single synovial cavity</a:t>
            </a:r>
            <a:r>
              <a:rPr lang="en-US" dirty="0"/>
              <a:t>.</a:t>
            </a:r>
          </a:p>
          <a:p>
            <a:r>
              <a:rPr lang="en-US" u="sng" dirty="0"/>
              <a:t>Movements at this joint include flexion, extension, slight medial rotation, and lateral rotation of the leg in a flexed position</a:t>
            </a:r>
            <a:r>
              <a:rPr lang="en-US" dirty="0"/>
              <a:t>.</a:t>
            </a:r>
            <a:endParaRPr lang="en-US" u="sng" dirty="0"/>
          </a:p>
          <a:p>
            <a:r>
              <a:rPr lang="en-US" dirty="0"/>
              <a:t>Some common injuries are rupture of the tibial colateral ligament and a dislocation of the knee.</a:t>
            </a:r>
            <a:endParaRPr lang="en-US" u="sng" dirty="0"/>
          </a:p>
          <a:p>
            <a:pPr>
              <a:buNone/>
            </a:pPr>
            <a:endParaRPr lang="en-US" dirty="0"/>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C3E6074F-B227-44AC-8B6E-8C09D47AA3FE}" type="slidenum">
              <a:rPr lang="en-US"/>
              <a:pPr/>
              <a:t>62</a:t>
            </a:fld>
            <a:endParaRPr lang="en-US"/>
          </a:p>
        </p:txBody>
      </p:sp>
      <p:sp>
        <p:nvSpPr>
          <p:cNvPr id="437250" name="Rectangle 2"/>
          <p:cNvSpPr>
            <a:spLocks noGrp="1" noChangeArrowheads="1"/>
          </p:cNvSpPr>
          <p:nvPr>
            <p:ph type="title"/>
          </p:nvPr>
        </p:nvSpPr>
        <p:spPr/>
        <p:txBody>
          <a:bodyPr/>
          <a:lstStyle/>
          <a:p>
            <a:r>
              <a:rPr lang="en-US"/>
              <a:t>Tibiofemoral Joint</a:t>
            </a:r>
          </a:p>
        </p:txBody>
      </p:sp>
      <p:sp>
        <p:nvSpPr>
          <p:cNvPr id="437251" name="Rectangle 3"/>
          <p:cNvSpPr>
            <a:spLocks noGrp="1" noChangeArrowheads="1"/>
          </p:cNvSpPr>
          <p:nvPr>
            <p:ph type="body" sz="half" idx="2"/>
          </p:nvPr>
        </p:nvSpPr>
        <p:spPr>
          <a:xfrm>
            <a:off x="4648200" y="1676400"/>
            <a:ext cx="4267200" cy="4648200"/>
          </a:xfrm>
        </p:spPr>
        <p:txBody>
          <a:bodyPr/>
          <a:lstStyle/>
          <a:p>
            <a:r>
              <a:rPr lang="en-US"/>
              <a:t>Between femur, tibia and patella</a:t>
            </a:r>
          </a:p>
          <a:p>
            <a:r>
              <a:rPr lang="en-US"/>
              <a:t>Hinge joint between tibia and femur</a:t>
            </a:r>
          </a:p>
          <a:p>
            <a:r>
              <a:rPr lang="en-US"/>
              <a:t>Gliding joint between patella and femur</a:t>
            </a:r>
          </a:p>
          <a:p>
            <a:r>
              <a:rPr lang="en-US"/>
              <a:t>Flexion, extension, and slight rotation of tibia on femur when knee is flexed</a:t>
            </a:r>
          </a:p>
        </p:txBody>
      </p:sp>
      <p:pic>
        <p:nvPicPr>
          <p:cNvPr id="437252" name="Picture 4" descr="w0233-nc"/>
          <p:cNvPicPr>
            <a:picLocks noChangeAspect="1" noChangeArrowheads="1"/>
          </p:cNvPicPr>
          <p:nvPr/>
        </p:nvPicPr>
        <p:blipFill>
          <a:blip r:embed="rId2" cstate="print"/>
          <a:srcRect l="56915" t="55882" r="-1064" b="1961"/>
          <a:stretch>
            <a:fillRect/>
          </a:stretch>
        </p:blipFill>
        <p:spPr bwMode="auto">
          <a:xfrm>
            <a:off x="304800" y="1524000"/>
            <a:ext cx="4338638" cy="4495800"/>
          </a:xfrm>
          <a:prstGeom prst="rect">
            <a:avLst/>
          </a:prstGeom>
          <a:noFill/>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1270F2E-598D-45B1-94E6-6C3749EFDAC1}" type="slidenum">
              <a:rPr lang="en-US"/>
              <a:pPr/>
              <a:t>63</a:t>
            </a:fld>
            <a:endParaRPr lang="en-US"/>
          </a:p>
        </p:txBody>
      </p:sp>
      <p:sp>
        <p:nvSpPr>
          <p:cNvPr id="438274" name="Rectangle 2"/>
          <p:cNvSpPr>
            <a:spLocks noGrp="1" noChangeArrowheads="1"/>
          </p:cNvSpPr>
          <p:nvPr>
            <p:ph type="title"/>
          </p:nvPr>
        </p:nvSpPr>
        <p:spPr>
          <a:xfrm>
            <a:off x="685800" y="152400"/>
            <a:ext cx="7772400" cy="685800"/>
          </a:xfrm>
        </p:spPr>
        <p:txBody>
          <a:bodyPr/>
          <a:lstStyle/>
          <a:p>
            <a:r>
              <a:rPr lang="en-US" sz="2400"/>
              <a:t>Tibiofemoral Joint</a:t>
            </a:r>
          </a:p>
        </p:txBody>
      </p:sp>
      <p:sp>
        <p:nvSpPr>
          <p:cNvPr id="438275" name="Rectangle 3"/>
          <p:cNvSpPr>
            <a:spLocks noGrp="1" noChangeArrowheads="1"/>
          </p:cNvSpPr>
          <p:nvPr>
            <p:ph type="body" sz="half" idx="2"/>
          </p:nvPr>
        </p:nvSpPr>
        <p:spPr>
          <a:xfrm>
            <a:off x="4953000" y="1295400"/>
            <a:ext cx="4191000" cy="4114800"/>
          </a:xfrm>
        </p:spPr>
        <p:txBody>
          <a:bodyPr/>
          <a:lstStyle/>
          <a:p>
            <a:r>
              <a:rPr lang="en-US"/>
              <a:t>Articular capsule</a:t>
            </a:r>
          </a:p>
          <a:p>
            <a:pPr lvl="1"/>
            <a:r>
              <a:rPr lang="en-US"/>
              <a:t>mostly ligs &amp; tendons</a:t>
            </a:r>
          </a:p>
          <a:p>
            <a:r>
              <a:rPr lang="en-US"/>
              <a:t>Lateral &amp; medial menisci = articular discs</a:t>
            </a:r>
          </a:p>
          <a:p>
            <a:r>
              <a:rPr lang="en-US"/>
              <a:t>Many bursa</a:t>
            </a:r>
          </a:p>
          <a:p>
            <a:r>
              <a:rPr lang="en-US"/>
              <a:t>Vulnerable joint</a:t>
            </a:r>
          </a:p>
          <a:p>
            <a:r>
              <a:rPr lang="en-US"/>
              <a:t>Knee injuries damage ligaments &amp; tendons since bones do not fit together well</a:t>
            </a:r>
          </a:p>
          <a:p>
            <a:endParaRPr lang="en-US"/>
          </a:p>
        </p:txBody>
      </p:sp>
      <p:pic>
        <p:nvPicPr>
          <p:cNvPr id="438276" name="Picture 4" descr="w0233-nc"/>
          <p:cNvPicPr>
            <a:picLocks noChangeAspect="1" noChangeArrowheads="1"/>
          </p:cNvPicPr>
          <p:nvPr/>
        </p:nvPicPr>
        <p:blipFill>
          <a:blip r:embed="rId2" cstate="print"/>
          <a:srcRect t="55882" r="43085" b="1961"/>
          <a:stretch>
            <a:fillRect/>
          </a:stretch>
        </p:blipFill>
        <p:spPr bwMode="auto">
          <a:xfrm>
            <a:off x="76200" y="1719263"/>
            <a:ext cx="4876800" cy="3919537"/>
          </a:xfrm>
          <a:prstGeom prst="rect">
            <a:avLst/>
          </a:prstGeom>
          <a:noFill/>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4DFFEF7-0531-4CE4-B579-8256BA6BC956}" type="slidenum">
              <a:rPr lang="en-US"/>
              <a:pPr/>
              <a:t>64</a:t>
            </a:fld>
            <a:endParaRPr lang="en-US"/>
          </a:p>
        </p:txBody>
      </p:sp>
      <p:sp>
        <p:nvSpPr>
          <p:cNvPr id="439298" name="Rectangle 2"/>
          <p:cNvSpPr>
            <a:spLocks noGrp="1" noChangeArrowheads="1"/>
          </p:cNvSpPr>
          <p:nvPr>
            <p:ph type="title"/>
          </p:nvPr>
        </p:nvSpPr>
        <p:spPr>
          <a:xfrm>
            <a:off x="685800" y="228600"/>
            <a:ext cx="7772400" cy="1143000"/>
          </a:xfrm>
        </p:spPr>
        <p:txBody>
          <a:bodyPr/>
          <a:lstStyle/>
          <a:p>
            <a:r>
              <a:rPr lang="en-US"/>
              <a:t>External Views of Knee Joint</a:t>
            </a:r>
          </a:p>
        </p:txBody>
      </p:sp>
      <p:sp>
        <p:nvSpPr>
          <p:cNvPr id="439299" name="Rectangle 3"/>
          <p:cNvSpPr>
            <a:spLocks noGrp="1" noChangeArrowheads="1"/>
          </p:cNvSpPr>
          <p:nvPr>
            <p:ph type="body" sz="half" idx="2"/>
          </p:nvPr>
        </p:nvSpPr>
        <p:spPr>
          <a:xfrm>
            <a:off x="914400" y="5029200"/>
            <a:ext cx="7772400" cy="1447800"/>
          </a:xfrm>
        </p:spPr>
        <p:txBody>
          <a:bodyPr/>
          <a:lstStyle/>
          <a:p>
            <a:r>
              <a:rPr lang="en-US" sz="2000"/>
              <a:t>Patella is part of joint capsule anteriorly</a:t>
            </a:r>
          </a:p>
          <a:p>
            <a:r>
              <a:rPr lang="en-US" sz="2000"/>
              <a:t>Rest of articular capsule is extracapsular ligaments</a:t>
            </a:r>
          </a:p>
          <a:p>
            <a:pPr lvl="1"/>
            <a:r>
              <a:rPr lang="en-US" sz="2000"/>
              <a:t>Fibular and tibial collateral ligaments</a:t>
            </a:r>
          </a:p>
          <a:p>
            <a:endParaRPr lang="en-US" sz="2000"/>
          </a:p>
        </p:txBody>
      </p:sp>
      <p:pic>
        <p:nvPicPr>
          <p:cNvPr id="439300" name="Picture 4" descr="w0233-nc"/>
          <p:cNvPicPr>
            <a:picLocks noChangeAspect="1" noChangeArrowheads="1"/>
          </p:cNvPicPr>
          <p:nvPr/>
        </p:nvPicPr>
        <p:blipFill>
          <a:blip r:embed="rId2" cstate="print"/>
          <a:srcRect b="50000"/>
          <a:stretch>
            <a:fillRect/>
          </a:stretch>
        </p:blipFill>
        <p:spPr bwMode="auto">
          <a:xfrm>
            <a:off x="990600" y="1066800"/>
            <a:ext cx="7162800" cy="3886200"/>
          </a:xfrm>
          <a:prstGeom prst="rect">
            <a:avLst/>
          </a:prstGeom>
          <a:noFill/>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62981BB-5AE8-4E6B-935F-82FAEC17EA67}" type="slidenum">
              <a:rPr lang="en-US"/>
              <a:pPr/>
              <a:t>65</a:t>
            </a:fld>
            <a:endParaRPr lang="en-US"/>
          </a:p>
        </p:txBody>
      </p:sp>
      <p:sp>
        <p:nvSpPr>
          <p:cNvPr id="440322" name="Rectangle 2"/>
          <p:cNvSpPr>
            <a:spLocks noGrp="1" noChangeArrowheads="1"/>
          </p:cNvSpPr>
          <p:nvPr>
            <p:ph type="title"/>
          </p:nvPr>
        </p:nvSpPr>
        <p:spPr/>
        <p:txBody>
          <a:bodyPr/>
          <a:lstStyle/>
          <a:p>
            <a:r>
              <a:rPr lang="en-US"/>
              <a:t>Intracapsular Structures of Knee</a:t>
            </a:r>
          </a:p>
        </p:txBody>
      </p:sp>
      <p:sp>
        <p:nvSpPr>
          <p:cNvPr id="440323" name="Rectangle 3"/>
          <p:cNvSpPr>
            <a:spLocks noGrp="1" noChangeArrowheads="1"/>
          </p:cNvSpPr>
          <p:nvPr>
            <p:ph type="body" sz="half" idx="2"/>
          </p:nvPr>
        </p:nvSpPr>
        <p:spPr>
          <a:xfrm>
            <a:off x="5105400" y="1905000"/>
            <a:ext cx="3810000" cy="4114800"/>
          </a:xfrm>
        </p:spPr>
        <p:txBody>
          <a:bodyPr/>
          <a:lstStyle/>
          <a:p>
            <a:r>
              <a:rPr lang="en-US"/>
              <a:t>Medial meniscus</a:t>
            </a:r>
          </a:p>
          <a:p>
            <a:pPr lvl="1"/>
            <a:r>
              <a:rPr lang="en-US"/>
              <a:t>C-shaped fibrocartilage</a:t>
            </a:r>
          </a:p>
          <a:p>
            <a:r>
              <a:rPr lang="en-US"/>
              <a:t>Lateral meniscus</a:t>
            </a:r>
          </a:p>
          <a:p>
            <a:pPr lvl="1"/>
            <a:r>
              <a:rPr lang="en-US"/>
              <a:t>nearly circular</a:t>
            </a:r>
          </a:p>
          <a:p>
            <a:r>
              <a:rPr lang="en-US"/>
              <a:t>Posterior cruciate ligament</a:t>
            </a:r>
          </a:p>
          <a:p>
            <a:r>
              <a:rPr lang="en-US"/>
              <a:t>Anterior cruciate ligament</a:t>
            </a:r>
          </a:p>
        </p:txBody>
      </p:sp>
      <p:pic>
        <p:nvPicPr>
          <p:cNvPr id="440324" name="Picture 4" descr="w0233-nc"/>
          <p:cNvPicPr>
            <a:picLocks noChangeAspect="1" noChangeArrowheads="1"/>
          </p:cNvPicPr>
          <p:nvPr/>
        </p:nvPicPr>
        <p:blipFill>
          <a:blip r:embed="rId2" cstate="print"/>
          <a:srcRect l="56915" t="55882" r="-1064" b="1961"/>
          <a:stretch>
            <a:fillRect/>
          </a:stretch>
        </p:blipFill>
        <p:spPr bwMode="auto">
          <a:xfrm>
            <a:off x="533400" y="1600200"/>
            <a:ext cx="4338638" cy="4495800"/>
          </a:xfrm>
          <a:prstGeom prst="rect">
            <a:avLst/>
          </a:prstGeom>
          <a:noFill/>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ABBFCC5-25A5-4CB1-9962-9DB907BCB553}" type="slidenum">
              <a:rPr lang="en-US"/>
              <a:pPr/>
              <a:t>66</a:t>
            </a:fld>
            <a:endParaRPr lang="en-US"/>
          </a:p>
        </p:txBody>
      </p:sp>
      <p:sp>
        <p:nvSpPr>
          <p:cNvPr id="391170" name="Rectangle 2"/>
          <p:cNvSpPr>
            <a:spLocks noGrp="1" noChangeArrowheads="1"/>
          </p:cNvSpPr>
          <p:nvPr>
            <p:ph type="title"/>
          </p:nvPr>
        </p:nvSpPr>
        <p:spPr/>
        <p:txBody>
          <a:bodyPr/>
          <a:lstStyle/>
          <a:p>
            <a:r>
              <a:rPr lang="en-US"/>
              <a:t>FACTORS AFFECTING CONTACT AND RANGE OF MOTION AT SYNOVIAL JOINTS</a:t>
            </a:r>
          </a:p>
        </p:txBody>
      </p:sp>
      <p:sp>
        <p:nvSpPr>
          <p:cNvPr id="391171" name="Rectangle 3"/>
          <p:cNvSpPr>
            <a:spLocks noGrp="1" noChangeArrowheads="1"/>
          </p:cNvSpPr>
          <p:nvPr>
            <p:ph type="body" idx="1"/>
          </p:nvPr>
        </p:nvSpPr>
        <p:spPr/>
        <p:txBody>
          <a:bodyPr/>
          <a:lstStyle/>
          <a:p>
            <a:r>
              <a:rPr lang="en-US" u="sng" dirty="0"/>
              <a:t>Structure and shape of the articulating bone</a:t>
            </a:r>
          </a:p>
          <a:p>
            <a:r>
              <a:rPr lang="en-US" u="sng" dirty="0"/>
              <a:t>Strength and tautness of the joint ligaments</a:t>
            </a:r>
          </a:p>
          <a:p>
            <a:r>
              <a:rPr lang="en-US" u="sng" dirty="0"/>
              <a:t>Arrangement and tension of the muscles</a:t>
            </a:r>
          </a:p>
          <a:p>
            <a:r>
              <a:rPr lang="en-US" u="sng" dirty="0"/>
              <a:t>Contact of soft parts</a:t>
            </a:r>
          </a:p>
          <a:p>
            <a:r>
              <a:rPr lang="en-US" u="sng" dirty="0"/>
              <a:t>Hormones</a:t>
            </a:r>
          </a:p>
          <a:p>
            <a:r>
              <a:rPr lang="en-US" u="sng" dirty="0"/>
              <a:t>Disuse</a:t>
            </a:r>
          </a:p>
          <a:p>
            <a:r>
              <a:rPr lang="en-US" dirty="0"/>
              <a:t>AGING AND JOINTS</a:t>
            </a:r>
          </a:p>
          <a:p>
            <a:r>
              <a:rPr lang="en-US" dirty="0"/>
              <a:t>Various aging effects on joints include </a:t>
            </a:r>
            <a:r>
              <a:rPr lang="en-US" u="sng" dirty="0"/>
              <a:t>decreased production of synovial fluid, a thinning of the articular cartilage, and loss of ligament length and flexibility.</a:t>
            </a:r>
          </a:p>
          <a:p>
            <a:r>
              <a:rPr lang="en-US" dirty="0"/>
              <a:t>The effects of aging on joints are due to </a:t>
            </a:r>
            <a:r>
              <a:rPr lang="en-US" u="sng" dirty="0"/>
              <a:t>genetic factors as well as wear and tear on joints.</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2C3D5E7-E82D-4811-A57C-17B4FA583C0A}" type="slidenum">
              <a:rPr lang="en-US"/>
              <a:pPr/>
              <a:t>67</a:t>
            </a:fld>
            <a:endParaRPr lang="en-US"/>
          </a:p>
        </p:txBody>
      </p:sp>
      <p:sp>
        <p:nvSpPr>
          <p:cNvPr id="416770" name="Rectangle 2"/>
          <p:cNvSpPr>
            <a:spLocks noGrp="1" noChangeArrowheads="1"/>
          </p:cNvSpPr>
          <p:nvPr>
            <p:ph type="title"/>
          </p:nvPr>
        </p:nvSpPr>
        <p:spPr/>
        <p:txBody>
          <a:bodyPr/>
          <a:lstStyle/>
          <a:p>
            <a:r>
              <a:rPr lang="en-US"/>
              <a:t>Arthroscopy &amp; Arthroplasty</a:t>
            </a:r>
          </a:p>
        </p:txBody>
      </p:sp>
      <p:sp>
        <p:nvSpPr>
          <p:cNvPr id="416771" name="Rectangle 3"/>
          <p:cNvSpPr>
            <a:spLocks noGrp="1" noChangeArrowheads="1"/>
          </p:cNvSpPr>
          <p:nvPr>
            <p:ph type="body" idx="1"/>
          </p:nvPr>
        </p:nvSpPr>
        <p:spPr/>
        <p:txBody>
          <a:bodyPr/>
          <a:lstStyle/>
          <a:p>
            <a:r>
              <a:rPr lang="en-US" dirty="0"/>
              <a:t>Arthroscopy = examination of joint</a:t>
            </a:r>
          </a:p>
          <a:p>
            <a:pPr lvl="1"/>
            <a:r>
              <a:rPr lang="en-US" dirty="0"/>
              <a:t>instrument size of pencil</a:t>
            </a:r>
          </a:p>
          <a:p>
            <a:pPr lvl="1"/>
            <a:r>
              <a:rPr lang="en-US" dirty="0"/>
              <a:t>remove torn knee cartilages &amp; repair ligaments</a:t>
            </a:r>
          </a:p>
          <a:p>
            <a:pPr lvl="1"/>
            <a:r>
              <a:rPr lang="en-US" dirty="0"/>
              <a:t>small incision only</a:t>
            </a:r>
          </a:p>
          <a:p>
            <a:r>
              <a:rPr lang="en-US" dirty="0"/>
              <a:t>Arthroplasty = </a:t>
            </a:r>
            <a:r>
              <a:rPr lang="en-US" u="sng" dirty="0" smtClean="0"/>
              <a:t>surgical replacement </a:t>
            </a:r>
            <a:r>
              <a:rPr lang="en-US" u="sng" dirty="0"/>
              <a:t>of joints</a:t>
            </a:r>
          </a:p>
          <a:p>
            <a:pPr lvl="1"/>
            <a:r>
              <a:rPr lang="en-US" dirty="0" smtClean="0"/>
              <a:t>Most common ones are </a:t>
            </a:r>
            <a:r>
              <a:rPr lang="en-US" u="sng" dirty="0" smtClean="0"/>
              <a:t>knee, shoulder, and hip.</a:t>
            </a:r>
            <a:endParaRPr lang="en-US" dirty="0"/>
          </a:p>
          <a:p>
            <a:endParaRPr lang="en-US" dirty="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E45ECED-043A-44DA-9210-9B201E6CE60D}" type="slidenum">
              <a:rPr lang="en-US"/>
              <a:pPr/>
              <a:t>68</a:t>
            </a:fld>
            <a:endParaRPr lang="en-US"/>
          </a:p>
        </p:txBody>
      </p:sp>
      <p:sp>
        <p:nvSpPr>
          <p:cNvPr id="460802" name="Rectangle 2"/>
          <p:cNvSpPr>
            <a:spLocks noGrp="1" noChangeArrowheads="1"/>
          </p:cNvSpPr>
          <p:nvPr>
            <p:ph type="title"/>
          </p:nvPr>
        </p:nvSpPr>
        <p:spPr/>
        <p:txBody>
          <a:bodyPr/>
          <a:lstStyle/>
          <a:p>
            <a:r>
              <a:rPr lang="en-US"/>
              <a:t>Hip Replacement</a:t>
            </a:r>
          </a:p>
        </p:txBody>
      </p:sp>
      <p:sp>
        <p:nvSpPr>
          <p:cNvPr id="460803" name="Rectangle 3"/>
          <p:cNvSpPr>
            <a:spLocks noGrp="1" noChangeArrowheads="1"/>
          </p:cNvSpPr>
          <p:nvPr>
            <p:ph type="body" idx="1"/>
          </p:nvPr>
        </p:nvSpPr>
        <p:spPr/>
        <p:txBody>
          <a:bodyPr/>
          <a:lstStyle/>
          <a:p>
            <a:endParaRPr lang="en-US"/>
          </a:p>
        </p:txBody>
      </p:sp>
      <p:pic>
        <p:nvPicPr>
          <p:cNvPr id="460804" name="Picture 4" descr="w0234-nc"/>
          <p:cNvPicPr>
            <a:picLocks noChangeAspect="1" noChangeArrowheads="1"/>
          </p:cNvPicPr>
          <p:nvPr/>
        </p:nvPicPr>
        <p:blipFill>
          <a:blip r:embed="rId2" cstate="print"/>
          <a:srcRect/>
          <a:stretch>
            <a:fillRect/>
          </a:stretch>
        </p:blipFill>
        <p:spPr bwMode="auto">
          <a:xfrm>
            <a:off x="228600" y="1709738"/>
            <a:ext cx="8686800" cy="3438525"/>
          </a:xfrm>
          <a:prstGeom prst="rect">
            <a:avLst/>
          </a:prstGeom>
          <a:noFill/>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DISORDERS: HOMEOSTATIC IMBALANCES:  Rheumatism and Arthritis</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2C8916A8-6B0E-410E-A0F3-6281B060305A}" type="slidenum">
              <a:rPr lang="en-US" smtClean="0"/>
              <a:pPr/>
              <a:t>69</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4389977-3D54-4D03-B267-32545968E669}" type="slidenum">
              <a:rPr lang="en-US"/>
              <a:pPr/>
              <a:t>7</a:t>
            </a:fld>
            <a:endParaRPr lang="en-US"/>
          </a:p>
        </p:txBody>
      </p:sp>
      <p:sp>
        <p:nvSpPr>
          <p:cNvPr id="409602" name="Rectangle 2"/>
          <p:cNvSpPr>
            <a:spLocks noGrp="1" noChangeArrowheads="1"/>
          </p:cNvSpPr>
          <p:nvPr>
            <p:ph type="title"/>
          </p:nvPr>
        </p:nvSpPr>
        <p:spPr>
          <a:xfrm>
            <a:off x="685800" y="76200"/>
            <a:ext cx="3200400" cy="1752600"/>
          </a:xfrm>
        </p:spPr>
        <p:txBody>
          <a:bodyPr/>
          <a:lstStyle/>
          <a:p>
            <a:r>
              <a:rPr lang="en-US"/>
              <a:t>Syndesmosis</a:t>
            </a:r>
          </a:p>
        </p:txBody>
      </p:sp>
      <p:sp>
        <p:nvSpPr>
          <p:cNvPr id="409603" name="Rectangle 3"/>
          <p:cNvSpPr>
            <a:spLocks noGrp="1" noChangeArrowheads="1"/>
          </p:cNvSpPr>
          <p:nvPr>
            <p:ph type="body" sz="half" idx="2"/>
          </p:nvPr>
        </p:nvSpPr>
        <p:spPr>
          <a:xfrm>
            <a:off x="381000" y="4267200"/>
            <a:ext cx="8763000" cy="2286000"/>
          </a:xfrm>
        </p:spPr>
        <p:txBody>
          <a:bodyPr/>
          <a:lstStyle/>
          <a:p>
            <a:r>
              <a:rPr lang="en-US" dirty="0"/>
              <a:t>Fibrous joint </a:t>
            </a:r>
            <a:r>
              <a:rPr lang="en-US" dirty="0" smtClean="0"/>
              <a:t>in which there is more </a:t>
            </a:r>
            <a:r>
              <a:rPr lang="en-US" u="sng" dirty="0" smtClean="0"/>
              <a:t>fibrous connective tissue than in a suture</a:t>
            </a:r>
            <a:endParaRPr lang="en-US" u="sng" dirty="0"/>
          </a:p>
          <a:p>
            <a:pPr lvl="1"/>
            <a:r>
              <a:rPr lang="en-US" dirty="0"/>
              <a:t>bones united by ligament </a:t>
            </a:r>
          </a:p>
          <a:p>
            <a:r>
              <a:rPr lang="en-US" dirty="0"/>
              <a:t>Slightly movable (</a:t>
            </a:r>
            <a:r>
              <a:rPr lang="en-US" dirty="0" err="1"/>
              <a:t>amphiarthrosis</a:t>
            </a:r>
            <a:r>
              <a:rPr lang="en-US" dirty="0"/>
              <a:t>)</a:t>
            </a:r>
          </a:p>
          <a:p>
            <a:endParaRPr lang="en-US" dirty="0"/>
          </a:p>
        </p:txBody>
      </p:sp>
      <p:pic>
        <p:nvPicPr>
          <p:cNvPr id="409604" name="Picture 4" descr="w0219-nc"/>
          <p:cNvPicPr>
            <a:picLocks noChangeAspect="1" noChangeArrowheads="1"/>
          </p:cNvPicPr>
          <p:nvPr/>
        </p:nvPicPr>
        <p:blipFill>
          <a:blip r:embed="rId2" cstate="print"/>
          <a:srcRect t="27138" b="40074"/>
          <a:stretch>
            <a:fillRect/>
          </a:stretch>
        </p:blipFill>
        <p:spPr bwMode="auto">
          <a:xfrm>
            <a:off x="3733800" y="0"/>
            <a:ext cx="5181600" cy="4214812"/>
          </a:xfrm>
          <a:prstGeom prst="rect">
            <a:avLst/>
          </a:prstGeom>
          <a:noFill/>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323EBA10-6370-4742-BE44-8AD6733E9D2C}" type="slidenum">
              <a:rPr lang="en-US"/>
              <a:pPr/>
              <a:t>70</a:t>
            </a:fld>
            <a:endParaRPr lang="en-US"/>
          </a:p>
        </p:txBody>
      </p:sp>
      <p:pic>
        <p:nvPicPr>
          <p:cNvPr id="441346" name="Picture 2" descr="Fig 9_9"/>
          <p:cNvPicPr>
            <a:picLocks noChangeAspect="1" noChangeArrowheads="1"/>
          </p:cNvPicPr>
          <p:nvPr/>
        </p:nvPicPr>
        <p:blipFill>
          <a:blip r:embed="rId2" cstate="print"/>
          <a:srcRect/>
          <a:stretch>
            <a:fillRect/>
          </a:stretch>
        </p:blipFill>
        <p:spPr bwMode="auto">
          <a:xfrm>
            <a:off x="228600" y="533400"/>
            <a:ext cx="4252913" cy="5943600"/>
          </a:xfrm>
          <a:prstGeom prst="rect">
            <a:avLst/>
          </a:prstGeom>
          <a:noFill/>
        </p:spPr>
      </p:pic>
      <p:sp>
        <p:nvSpPr>
          <p:cNvPr id="441347" name="Rectangle 3"/>
          <p:cNvSpPr>
            <a:spLocks noGrp="1" noChangeArrowheads="1"/>
          </p:cNvSpPr>
          <p:nvPr>
            <p:ph type="title"/>
          </p:nvPr>
        </p:nvSpPr>
        <p:spPr>
          <a:xfrm>
            <a:off x="3890963" y="76200"/>
            <a:ext cx="5024437" cy="1143000"/>
          </a:xfrm>
        </p:spPr>
        <p:txBody>
          <a:bodyPr/>
          <a:lstStyle/>
          <a:p>
            <a:r>
              <a:rPr lang="en-US"/>
              <a:t>Rheumatoid Arthritis</a:t>
            </a:r>
          </a:p>
        </p:txBody>
      </p:sp>
      <p:sp>
        <p:nvSpPr>
          <p:cNvPr id="441348" name="Rectangle 4"/>
          <p:cNvSpPr>
            <a:spLocks noGrp="1" noChangeArrowheads="1"/>
          </p:cNvSpPr>
          <p:nvPr>
            <p:ph type="body" sz="half" idx="2"/>
          </p:nvPr>
        </p:nvSpPr>
        <p:spPr>
          <a:xfrm>
            <a:off x="4648200" y="1143000"/>
            <a:ext cx="4495800" cy="4648200"/>
          </a:xfrm>
        </p:spPr>
        <p:txBody>
          <a:bodyPr/>
          <a:lstStyle/>
          <a:p>
            <a:r>
              <a:rPr lang="en-US" dirty="0" smtClean="0"/>
              <a:t>Refers to </a:t>
            </a:r>
            <a:r>
              <a:rPr lang="en-US" u="sng" dirty="0" smtClean="0"/>
              <a:t>bones, tendons, joints, ligaments, or muscles</a:t>
            </a:r>
          </a:p>
          <a:p>
            <a:r>
              <a:rPr lang="en-US" dirty="0" smtClean="0"/>
              <a:t>Form of </a:t>
            </a:r>
            <a:r>
              <a:rPr lang="en-US" u="sng" dirty="0" smtClean="0"/>
              <a:t>rheumatism in which the joints become inflamed</a:t>
            </a:r>
            <a:endParaRPr lang="en-US" dirty="0" smtClean="0"/>
          </a:p>
          <a:p>
            <a:r>
              <a:rPr lang="en-US" u="sng" dirty="0" smtClean="0"/>
              <a:t>Body’s immune system attacks its own cartilage and joint linings resulting in loss of joint</a:t>
            </a:r>
            <a:endParaRPr lang="en-US" u="sng" dirty="0"/>
          </a:p>
          <a:p>
            <a:r>
              <a:rPr lang="en-US" dirty="0" smtClean="0"/>
              <a:t>Inflammation</a:t>
            </a:r>
            <a:r>
              <a:rPr lang="en-US" dirty="0"/>
              <a:t>, swelling &amp; pain </a:t>
            </a:r>
          </a:p>
          <a:p>
            <a:r>
              <a:rPr lang="en-US" dirty="0"/>
              <a:t>Final step is fusion of  joint</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71FE1A2-01C6-4458-B012-A7D4F7755ED0}" type="slidenum">
              <a:rPr lang="en-US"/>
              <a:pPr/>
              <a:t>71</a:t>
            </a:fld>
            <a:endParaRPr lang="en-US"/>
          </a:p>
        </p:txBody>
      </p:sp>
      <p:sp>
        <p:nvSpPr>
          <p:cNvPr id="393218" name="Rectangle 2"/>
          <p:cNvSpPr>
            <a:spLocks noGrp="1" noChangeArrowheads="1"/>
          </p:cNvSpPr>
          <p:nvPr>
            <p:ph type="title"/>
          </p:nvPr>
        </p:nvSpPr>
        <p:spPr/>
        <p:txBody>
          <a:bodyPr/>
          <a:lstStyle/>
          <a:p>
            <a:r>
              <a:rPr lang="en-US" dirty="0"/>
              <a:t>DISORDERS: HOMEOSTATIC IMBALANCES:  Rheumatism and Arthritis</a:t>
            </a:r>
          </a:p>
        </p:txBody>
      </p:sp>
      <p:sp>
        <p:nvSpPr>
          <p:cNvPr id="393219" name="Rectangle 3"/>
          <p:cNvSpPr>
            <a:spLocks noGrp="1" noChangeArrowheads="1"/>
          </p:cNvSpPr>
          <p:nvPr>
            <p:ph type="body" idx="1"/>
          </p:nvPr>
        </p:nvSpPr>
        <p:spPr/>
        <p:txBody>
          <a:bodyPr/>
          <a:lstStyle/>
          <a:p>
            <a:r>
              <a:rPr lang="en-US" i="1" dirty="0"/>
              <a:t>Osteoarthritis</a:t>
            </a:r>
            <a:r>
              <a:rPr lang="en-US" dirty="0"/>
              <a:t>  is a degenerative joint disease commonly known as “wear-and-tear” arthritis. It is characterized by deterioration of articular cartilage and bone spur formation. </a:t>
            </a:r>
            <a:r>
              <a:rPr lang="en-US" u="sng" dirty="0"/>
              <a:t>It is </a:t>
            </a:r>
            <a:r>
              <a:rPr lang="en-US" u="sng" dirty="0" err="1"/>
              <a:t>noninflammatory</a:t>
            </a:r>
            <a:r>
              <a:rPr lang="en-US" u="sng" dirty="0"/>
              <a:t> and primarily affects weight-bearing joints.</a:t>
            </a:r>
          </a:p>
          <a:p>
            <a:r>
              <a:rPr lang="en-US" i="1" dirty="0"/>
              <a:t>Gouty arthritis</a:t>
            </a:r>
            <a:r>
              <a:rPr lang="en-US" dirty="0"/>
              <a:t> is a condition in which sodium urate crystals are deposited in soft tissues of joints, causing inflammation, swelling, and pain. If not treated, bones at affected joints </a:t>
            </a:r>
            <a:r>
              <a:rPr lang="en-US" u="sng" dirty="0"/>
              <a:t>will eventually fuse, rendering the joints immobile.</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0AA9121-CD3F-4000-9FD1-1B3F7F358728}" type="slidenum">
              <a:rPr lang="en-US"/>
              <a:pPr/>
              <a:t>72</a:t>
            </a:fld>
            <a:endParaRPr lang="en-US"/>
          </a:p>
        </p:txBody>
      </p:sp>
      <p:sp>
        <p:nvSpPr>
          <p:cNvPr id="461826" name="Rectangle 2"/>
          <p:cNvSpPr>
            <a:spLocks noGrp="1" noChangeArrowheads="1"/>
          </p:cNvSpPr>
          <p:nvPr>
            <p:ph type="title"/>
          </p:nvPr>
        </p:nvSpPr>
        <p:spPr/>
        <p:txBody>
          <a:bodyPr/>
          <a:lstStyle/>
          <a:p>
            <a:r>
              <a:rPr lang="en-US"/>
              <a:t>DISORDERS: HOMEOSTATIC IMBALANCES:</a:t>
            </a:r>
          </a:p>
        </p:txBody>
      </p:sp>
      <p:sp>
        <p:nvSpPr>
          <p:cNvPr id="461827" name="Rectangle 3"/>
          <p:cNvSpPr>
            <a:spLocks noGrp="1" noChangeArrowheads="1"/>
          </p:cNvSpPr>
          <p:nvPr>
            <p:ph type="body" idx="1"/>
          </p:nvPr>
        </p:nvSpPr>
        <p:spPr/>
        <p:txBody>
          <a:bodyPr/>
          <a:lstStyle/>
          <a:p>
            <a:r>
              <a:rPr lang="en-US" dirty="0"/>
              <a:t>Lyme disease is a bacterial disease which is transmitted by deer ticks.  Symptoms include </a:t>
            </a:r>
            <a:r>
              <a:rPr lang="en-US" u="sng" dirty="0"/>
              <a:t>joint stiffness, fevers, chills, headache, and stiff neck.</a:t>
            </a:r>
          </a:p>
          <a:p>
            <a:r>
              <a:rPr lang="en-US" i="1" dirty="0"/>
              <a:t>Ankylosing spondylitis</a:t>
            </a:r>
            <a:r>
              <a:rPr lang="en-US" dirty="0"/>
              <a:t> affects joints between </a:t>
            </a:r>
            <a:r>
              <a:rPr lang="en-US" u="sng" dirty="0"/>
              <a:t>the vertebrae and between the sacrum and hip bone</a:t>
            </a:r>
            <a:r>
              <a:rPr lang="en-US" dirty="0"/>
              <a:t>.  Its cause is unknown.</a:t>
            </a:r>
          </a:p>
          <a:p>
            <a:r>
              <a:rPr lang="en-US" dirty="0"/>
              <a:t>Ankle Sprains and Fractures:  The ankle is the most frequently injured major joint.  </a:t>
            </a:r>
            <a:r>
              <a:rPr lang="en-US" u="sng" dirty="0"/>
              <a:t>Sprains</a:t>
            </a:r>
            <a:r>
              <a:rPr lang="en-US" dirty="0"/>
              <a:t> are the most common injury to the </a:t>
            </a:r>
            <a:r>
              <a:rPr lang="en-US" dirty="0" smtClean="0"/>
              <a:t>ankle.</a:t>
            </a:r>
            <a:endParaRPr lang="en-US" dirty="0"/>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66CBE77-46CA-4125-BB03-E90A22EC6485}" type="slidenum">
              <a:rPr lang="en-US"/>
              <a:pPr/>
              <a:t>73</a:t>
            </a:fld>
            <a:endParaRPr lang="en-US"/>
          </a:p>
        </p:txBody>
      </p:sp>
      <p:sp>
        <p:nvSpPr>
          <p:cNvPr id="352258" name="Rectangle 2"/>
          <p:cNvSpPr>
            <a:spLocks noGrp="1" noChangeArrowheads="1"/>
          </p:cNvSpPr>
          <p:nvPr>
            <p:ph type="title"/>
          </p:nvPr>
        </p:nvSpPr>
        <p:spPr/>
        <p:txBody>
          <a:bodyPr/>
          <a:lstStyle/>
          <a:p>
            <a:endParaRPr lang="en-US"/>
          </a:p>
        </p:txBody>
      </p:sp>
      <p:sp>
        <p:nvSpPr>
          <p:cNvPr id="352259" name="Rectangle 3"/>
          <p:cNvSpPr>
            <a:spLocks noGrp="1" noChangeArrowheads="1"/>
          </p:cNvSpPr>
          <p:nvPr>
            <p:ph type="body" idx="1"/>
          </p:nvPr>
        </p:nvSpPr>
        <p:spPr/>
        <p:txBody>
          <a:bodyPr/>
          <a:lstStyle/>
          <a:p>
            <a:pPr algn="ctr">
              <a:buFontTx/>
              <a:buNone/>
            </a:pPr>
            <a:r>
              <a:rPr lang="en-US" dirty="0" smtClean="0"/>
              <a:t>THE </a:t>
            </a:r>
          </a:p>
          <a:p>
            <a:pPr algn="ctr">
              <a:buFontTx/>
              <a:buNone/>
            </a:pPr>
            <a:r>
              <a:rPr lang="en-US" dirty="0" smtClean="0"/>
              <a:t>END!!!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BED97976-ACEB-4D2D-B5BC-47FD7316FE72}" type="slidenum">
              <a:rPr lang="en-US"/>
              <a:pPr/>
              <a:t>8</a:t>
            </a:fld>
            <a:endParaRPr lang="en-US"/>
          </a:p>
        </p:txBody>
      </p:sp>
      <p:sp>
        <p:nvSpPr>
          <p:cNvPr id="406530" name="Rectangle 2"/>
          <p:cNvSpPr>
            <a:spLocks noGrp="1" noChangeArrowheads="1"/>
          </p:cNvSpPr>
          <p:nvPr>
            <p:ph type="title"/>
          </p:nvPr>
        </p:nvSpPr>
        <p:spPr>
          <a:xfrm>
            <a:off x="685800" y="76200"/>
            <a:ext cx="7772400" cy="1143000"/>
          </a:xfrm>
        </p:spPr>
        <p:txBody>
          <a:bodyPr/>
          <a:lstStyle/>
          <a:p>
            <a:r>
              <a:rPr lang="en-US"/>
              <a:t>Gomphosis </a:t>
            </a:r>
          </a:p>
        </p:txBody>
      </p:sp>
      <p:sp>
        <p:nvSpPr>
          <p:cNvPr id="406531" name="Rectangle 3"/>
          <p:cNvSpPr>
            <a:spLocks noGrp="1" noChangeArrowheads="1"/>
          </p:cNvSpPr>
          <p:nvPr>
            <p:ph type="body" sz="half" idx="1"/>
          </p:nvPr>
        </p:nvSpPr>
        <p:spPr>
          <a:xfrm>
            <a:off x="457200" y="4876800"/>
            <a:ext cx="8534400" cy="2057400"/>
          </a:xfrm>
        </p:spPr>
        <p:txBody>
          <a:bodyPr/>
          <a:lstStyle/>
          <a:p>
            <a:r>
              <a:rPr lang="en-US" dirty="0"/>
              <a:t>Ligament holds cone-shaped peg in bony socket </a:t>
            </a:r>
          </a:p>
          <a:p>
            <a:r>
              <a:rPr lang="en-US" dirty="0"/>
              <a:t>Immovable (</a:t>
            </a:r>
            <a:r>
              <a:rPr lang="en-US" dirty="0" err="1"/>
              <a:t>amphiarthrosis</a:t>
            </a:r>
            <a:r>
              <a:rPr lang="en-US" dirty="0"/>
              <a:t>)</a:t>
            </a:r>
          </a:p>
          <a:p>
            <a:r>
              <a:rPr lang="en-US" dirty="0" smtClean="0"/>
              <a:t>Example – </a:t>
            </a:r>
            <a:r>
              <a:rPr lang="en-US" u="sng" dirty="0" smtClean="0"/>
              <a:t>root of a tooth in its socket</a:t>
            </a:r>
            <a:endParaRPr lang="en-US" u="sng" dirty="0"/>
          </a:p>
        </p:txBody>
      </p:sp>
      <p:pic>
        <p:nvPicPr>
          <p:cNvPr id="406532" name="Picture 4" descr="w0219-nc"/>
          <p:cNvPicPr>
            <a:picLocks noChangeAspect="1" noChangeArrowheads="1"/>
          </p:cNvPicPr>
          <p:nvPr/>
        </p:nvPicPr>
        <p:blipFill>
          <a:blip r:embed="rId2" cstate="print"/>
          <a:srcRect t="67874" b="331"/>
          <a:stretch>
            <a:fillRect/>
          </a:stretch>
        </p:blipFill>
        <p:spPr bwMode="auto">
          <a:xfrm>
            <a:off x="2133600" y="990600"/>
            <a:ext cx="4876800" cy="3848100"/>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B8E1224-3F35-44C1-8EB4-835600B6AD4B}" type="slidenum">
              <a:rPr lang="en-US"/>
              <a:pPr/>
              <a:t>9</a:t>
            </a:fld>
            <a:endParaRPr lang="en-US"/>
          </a:p>
        </p:txBody>
      </p:sp>
      <p:sp>
        <p:nvSpPr>
          <p:cNvPr id="401410" name="Rectangle 2"/>
          <p:cNvSpPr>
            <a:spLocks noGrp="1" noChangeArrowheads="1"/>
          </p:cNvSpPr>
          <p:nvPr>
            <p:ph type="title"/>
          </p:nvPr>
        </p:nvSpPr>
        <p:spPr/>
        <p:txBody>
          <a:bodyPr/>
          <a:lstStyle/>
          <a:p>
            <a:r>
              <a:rPr lang="en-US"/>
              <a:t>Cartilaginous Joints</a:t>
            </a:r>
          </a:p>
        </p:txBody>
      </p:sp>
      <p:sp>
        <p:nvSpPr>
          <p:cNvPr id="401411" name="Rectangle 3"/>
          <p:cNvSpPr>
            <a:spLocks noGrp="1" noChangeArrowheads="1"/>
          </p:cNvSpPr>
          <p:nvPr>
            <p:ph type="body" idx="1"/>
          </p:nvPr>
        </p:nvSpPr>
        <p:spPr/>
        <p:txBody>
          <a:bodyPr/>
          <a:lstStyle/>
          <a:p>
            <a:r>
              <a:rPr lang="en-US" dirty="0"/>
              <a:t>Lacks a synovial cavity</a:t>
            </a:r>
          </a:p>
          <a:p>
            <a:r>
              <a:rPr lang="en-US" u="sng" dirty="0"/>
              <a:t>Allows little or no movement</a:t>
            </a:r>
          </a:p>
          <a:p>
            <a:r>
              <a:rPr lang="en-US" dirty="0"/>
              <a:t>Bones tightly connected by fibrocartilage or hyaline cartilage</a:t>
            </a:r>
          </a:p>
          <a:p>
            <a:r>
              <a:rPr lang="en-US" dirty="0"/>
              <a:t>2 types</a:t>
            </a:r>
          </a:p>
          <a:p>
            <a:pPr lvl="1"/>
            <a:r>
              <a:rPr lang="en-US" u="sng" dirty="0"/>
              <a:t>synchondroses</a:t>
            </a:r>
          </a:p>
          <a:p>
            <a:pPr lvl="1"/>
            <a:r>
              <a:rPr lang="en-US" u="sng" dirty="0"/>
              <a:t>symphyses</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2786</Words>
  <Application>Microsoft Office PowerPoint</Application>
  <PresentationFormat>On-screen Show (4:3)</PresentationFormat>
  <Paragraphs>442</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Default Design</vt:lpstr>
      <vt:lpstr>Chapter 9</vt:lpstr>
      <vt:lpstr>INTRODUCTION</vt:lpstr>
      <vt:lpstr>Chapter 9 Joints</vt:lpstr>
      <vt:lpstr>Classification of Joints </vt:lpstr>
      <vt:lpstr>Fibrous Joints</vt:lpstr>
      <vt:lpstr>Sutures</vt:lpstr>
      <vt:lpstr>Syndesmosis</vt:lpstr>
      <vt:lpstr>Gomphosis </vt:lpstr>
      <vt:lpstr>Cartilaginous Joints</vt:lpstr>
      <vt:lpstr>Synchondrosis </vt:lpstr>
      <vt:lpstr>Symphysis </vt:lpstr>
      <vt:lpstr>Synovial Joints</vt:lpstr>
      <vt:lpstr>Example of Synovial Joint</vt:lpstr>
      <vt:lpstr>Techniques for cartilage replacement</vt:lpstr>
      <vt:lpstr>Articular Capsule</vt:lpstr>
      <vt:lpstr>Special Features</vt:lpstr>
      <vt:lpstr>Nerve and Blood Supply</vt:lpstr>
      <vt:lpstr>Sprain versus Strain</vt:lpstr>
      <vt:lpstr>Bursae and Tendon Sheaths</vt:lpstr>
      <vt:lpstr>TYPES OF MOVEMENT AT SYNOVIAL JOINTS</vt:lpstr>
      <vt:lpstr>Gliding Movements</vt:lpstr>
      <vt:lpstr>Angular Movements</vt:lpstr>
      <vt:lpstr>Flexion, Extension &amp; Hyperextension</vt:lpstr>
      <vt:lpstr>Abduction, Adduction, and Circumduction</vt:lpstr>
      <vt:lpstr>Abduction and Adduction</vt:lpstr>
      <vt:lpstr>Circumduction</vt:lpstr>
      <vt:lpstr>In rotation, a bone revolves around its own longitudinal axis. </vt:lpstr>
      <vt:lpstr>Rotation</vt:lpstr>
      <vt:lpstr>Special Movements</vt:lpstr>
      <vt:lpstr>Special Movements of Mandible</vt:lpstr>
      <vt:lpstr>Special Movements</vt:lpstr>
      <vt:lpstr>Special Movements</vt:lpstr>
      <vt:lpstr>Special Hand &amp; Foot Movements</vt:lpstr>
      <vt:lpstr>TYPES OF SYNOVIAL JOINTS</vt:lpstr>
      <vt:lpstr>Planar Joint</vt:lpstr>
      <vt:lpstr>TYPES OF SYNOVIAL JOINTS</vt:lpstr>
      <vt:lpstr>Hinge Joint</vt:lpstr>
      <vt:lpstr>TYPES OF SYNOVIAL JOINTS</vt:lpstr>
      <vt:lpstr>Pivot Joint</vt:lpstr>
      <vt:lpstr>TYPES OF SYNOVIAL JOINTS</vt:lpstr>
      <vt:lpstr>Condyloid or Ellipsoidal Joint</vt:lpstr>
      <vt:lpstr>TYPES OF SYNOVIAL JOINTS</vt:lpstr>
      <vt:lpstr>Saddle Joint</vt:lpstr>
      <vt:lpstr>TYPES OF SYNOVIAL JOINTS</vt:lpstr>
      <vt:lpstr>Ball and Socket Joint</vt:lpstr>
      <vt:lpstr>SELECTED JOINTS OF THE BODY</vt:lpstr>
      <vt:lpstr>Tempromandibular Joint (TMJ) </vt:lpstr>
      <vt:lpstr>Temporomandibular Joint</vt:lpstr>
      <vt:lpstr>Temporoman-dibular Joint</vt:lpstr>
      <vt:lpstr>Shoulder Joint </vt:lpstr>
      <vt:lpstr>Shoulder Joint</vt:lpstr>
      <vt:lpstr>Glenohumeral (Shoulder) Joint</vt:lpstr>
      <vt:lpstr>Supporting Structures at Shoulder</vt:lpstr>
      <vt:lpstr>Rotator Cuff Muscles</vt:lpstr>
      <vt:lpstr>Elbow Joint </vt:lpstr>
      <vt:lpstr>Articular Capsule of the Elbow Joint</vt:lpstr>
      <vt:lpstr>Hip Joint</vt:lpstr>
      <vt:lpstr>Hip Joint</vt:lpstr>
      <vt:lpstr>Hip Joint Structures</vt:lpstr>
      <vt:lpstr>Hip Joint Capsule</vt:lpstr>
      <vt:lpstr>Knee Joints</vt:lpstr>
      <vt:lpstr>Tibiofemoral Joint</vt:lpstr>
      <vt:lpstr>Tibiofemoral Joint</vt:lpstr>
      <vt:lpstr>External Views of Knee Joint</vt:lpstr>
      <vt:lpstr>Intracapsular Structures of Knee</vt:lpstr>
      <vt:lpstr>FACTORS AFFECTING CONTACT AND RANGE OF MOTION AT SYNOVIAL JOINTS</vt:lpstr>
      <vt:lpstr>Arthroscopy &amp; Arthroplasty</vt:lpstr>
      <vt:lpstr>Hip Replacement</vt:lpstr>
      <vt:lpstr>DISORDERS: HOMEOSTATIC IMBALANCES:  Rheumatism and Arthritis</vt:lpstr>
      <vt:lpstr>Rheumatoid Arthritis</vt:lpstr>
      <vt:lpstr>DISORDERS: HOMEOSTATIC IMBALANCES:  Rheumatism and Arthritis</vt:lpstr>
      <vt:lpstr>DISORDERS: HOMEOSTATIC IMBALANCES:</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Dieterich Steinmetz</dc:creator>
  <cp:lastModifiedBy>User</cp:lastModifiedBy>
  <cp:revision>35</cp:revision>
  <dcterms:created xsi:type="dcterms:W3CDTF">2005-04-02T23:38:39Z</dcterms:created>
  <dcterms:modified xsi:type="dcterms:W3CDTF">2015-05-28T15:07:18Z</dcterms:modified>
</cp:coreProperties>
</file>