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82" autoAdjust="0"/>
    <p:restoredTop sz="94667" autoAdjust="0"/>
  </p:normalViewPr>
  <p:slideViewPr>
    <p:cSldViewPr>
      <p:cViewPr varScale="1">
        <p:scale>
          <a:sx n="34" d="100"/>
          <a:sy n="34" d="100"/>
        </p:scale>
        <p:origin x="-7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50137-2EE1-4AF9-B18F-BACFA30CD1CE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FD822-405A-4519-82A1-43ED7B2780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4BC9EE-6732-4C57-9CF8-86C61F082FC3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06C3531D-1B13-49D4-B29C-633CDDCE8F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Language Arts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PSSA VOCABULARY</a:t>
            </a: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4572000"/>
          </a:xfrm>
        </p:spPr>
        <p:txBody>
          <a:bodyPr/>
          <a:lstStyle/>
          <a:p>
            <a:pPr lvl="0" algn="ct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The form of a word after all affixes have been removed.  EX. reprint - once the prefix re- is removed, the root is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print</a:t>
            </a:r>
          </a:p>
          <a:p>
            <a:pPr lvl="0" algn="ctr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4400" dirty="0" smtClean="0"/>
              <a:t>Root Word	</a:t>
            </a: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What is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genre?</a:t>
            </a:r>
          </a:p>
          <a:p>
            <a:pPr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4800" dirty="0" smtClean="0"/>
              <a:t>Categories that classify literary works</a:t>
            </a:r>
          </a:p>
          <a:p>
            <a:pPr algn="ctr">
              <a:buNone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idx="1"/>
          </p:nvPr>
        </p:nvSpPr>
        <p:spPr>
          <a:xfrm>
            <a:off x="533400" y="609600"/>
            <a:ext cx="8229600" cy="45720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A guess based on what you read and what you already know is called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pPr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800" dirty="0" smtClean="0"/>
              <a:t>Inference</a:t>
            </a: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876800"/>
          </a:xfrm>
        </p:spPr>
        <p:txBody>
          <a:bodyPr/>
          <a:lstStyle/>
          <a:p>
            <a:pPr lvl="0" algn="ct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An omnivore is an animal that eats both plants and animals.  This statement is TRUE and can be proven.  Therefore it is a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pPr lvl="0" algn="ctr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4400" dirty="0" smtClean="0"/>
              <a:t>Fact	</a:t>
            </a: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/>
          <a:lstStyle/>
          <a:p>
            <a:pPr lvl="0" algn="ct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What vocabulary word describes the following statement:  I think that summer is the best season of the year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0" algn="ctr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4400" dirty="0" smtClean="0"/>
              <a:t>Opinion	</a:t>
            </a: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lvl="0"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What is the vocabulary word for how or where the problem in the story is worked out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pPr lvl="0"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800" dirty="0" smtClean="0"/>
              <a:t>Resolution</a:t>
            </a:r>
          </a:p>
          <a:p>
            <a:pPr lvl="0"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lvl="0" algn="ct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This vocabulary word is used in figurative language and is an EXTREME exaggeration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0" algn="ctr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4400" dirty="0" smtClean="0"/>
              <a:t>Hyperbole</a:t>
            </a: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4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What is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onomatopoeia?</a:t>
            </a:r>
          </a:p>
          <a:p>
            <a:pPr algn="ctr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endParaRPr lang="en-US" sz="36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274320" lvl="1" algn="ctr">
              <a:spcBef>
                <a:spcPts val="600"/>
              </a:spcBef>
              <a:buClr>
                <a:schemeClr val="accent2"/>
              </a:buClr>
              <a:buNone/>
            </a:pPr>
            <a:r>
              <a:rPr lang="en-US" sz="3600" dirty="0" smtClean="0"/>
              <a:t>Sound words EX. moo, snap, plop, meow, ETC</a:t>
            </a:r>
            <a:r>
              <a:rPr lang="en-US" dirty="0" smtClean="0"/>
              <a:t>.</a:t>
            </a:r>
            <a:endParaRPr lang="en-US" sz="1800" dirty="0" smtClean="0"/>
          </a:p>
          <a:p>
            <a:pPr algn="ctr">
              <a:buNone/>
            </a:pP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10200"/>
          </a:xfrm>
        </p:spPr>
        <p:txBody>
          <a:bodyPr/>
          <a:lstStyle/>
          <a:p>
            <a:pPr lvl="0" algn="ct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Hoarse, Horse; Two, Too and To; Their, There and There are all examples of what term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pPr lvl="0" algn="ctr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400" dirty="0" smtClean="0"/>
              <a:t>Homophone</a:t>
            </a:r>
          </a:p>
          <a:p>
            <a:pPr lvl="0" algn="ctr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 lvl="0"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My brother is so silly, he is a monkey! This statement is an example of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0"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4800" dirty="0" smtClean="0"/>
              <a:t>Metaphor</a:t>
            </a: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2133600"/>
            <a:ext cx="8229600" cy="12192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Two words with opposite meanings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57800"/>
          </a:xfrm>
        </p:spPr>
        <p:txBody>
          <a:bodyPr/>
          <a:lstStyle/>
          <a:p>
            <a:pPr lvl="0"/>
            <a:r>
              <a:rPr lang="en-US" sz="3200" dirty="0" smtClean="0"/>
              <a:t>Which of the following choices is an example of alliteration?	</a:t>
            </a:r>
          </a:p>
          <a:p>
            <a:pPr lvl="0"/>
            <a:endParaRPr lang="en-US" sz="3200" dirty="0" smtClean="0"/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Katelyn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is a cool cat and very courageous.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Adam is as happy as a clown.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Henry was so hungry he ate everything in the cafeteria. </a:t>
            </a:r>
          </a:p>
          <a:p>
            <a:pPr lvl="1"/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An atom is made of electrons, protons and neutrons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38800"/>
          </a:xfrm>
        </p:spPr>
        <p:txBody>
          <a:bodyPr/>
          <a:lstStyle/>
          <a:p>
            <a:pPr lvl="0" algn="ctr">
              <a:buNone/>
            </a:pP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>The kite danced in the wind.  This statement is an example of</a:t>
            </a:r>
            <a:r>
              <a:rPr lang="en-US" sz="5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0" algn="ctr">
              <a:buNone/>
            </a:pPr>
            <a:endParaRPr lang="en-US" sz="5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5400" dirty="0" smtClean="0"/>
              <a:t>Personification</a:t>
            </a:r>
            <a:endParaRPr lang="en-US" sz="54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Antonym</a:t>
            </a:r>
            <a:r>
              <a:rPr lang="en-US" sz="6600" dirty="0" smtClean="0"/>
              <a:t>	</a:t>
            </a:r>
            <a:endParaRPr lang="en-US" sz="6600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Two words with similar meanings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lvl="0">
              <a:buNone/>
            </a:pPr>
            <a:endParaRPr lang="en-US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Antonym			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Alliteration</a:t>
            </a:r>
            <a:endParaRPr lang="en-US" sz="40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Synonym			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bg2">
                    <a:lumMod val="50000"/>
                  </a:schemeClr>
                </a:solidFill>
              </a:rPr>
              <a:t>Simile</a:t>
            </a:r>
            <a:endParaRPr lang="en-US" sz="4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5400" dirty="0" smtClean="0"/>
              <a:t>Synonym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What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is the PREFIX in the word 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TRIANGLULAR</a:t>
            </a:r>
          </a:p>
          <a:p>
            <a:pPr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4800" dirty="0" smtClean="0"/>
              <a:t>TRI</a:t>
            </a:r>
          </a:p>
          <a:p>
            <a:pPr algn="ctr">
              <a:buNone/>
            </a:pPr>
            <a:endParaRPr lang="en-US" sz="4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What is the </a:t>
            </a:r>
            <a:r>
              <a:rPr lang="en-US" sz="4800" dirty="0" smtClean="0">
                <a:solidFill>
                  <a:srgbClr val="FFC000"/>
                </a:solidFill>
              </a:rPr>
              <a:t>SUFFIX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 in the word DOCTOR? (Clue) look for a group of letters (affix) attached to the end of a word to change its meaning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lvl="0"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-or</a:t>
            </a: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>
              <a:buNone/>
            </a:pP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What is a retell including only main points</a:t>
            </a:r>
            <a:r>
              <a:rPr lang="en-US" sz="4800" dirty="0" smtClean="0">
                <a:solidFill>
                  <a:schemeClr val="bg2">
                    <a:lumMod val="50000"/>
                  </a:schemeClr>
                </a:solidFill>
              </a:rPr>
              <a:t>?</a:t>
            </a:r>
          </a:p>
          <a:p>
            <a:pPr lvl="0" algn="ctr">
              <a:buNone/>
            </a:pP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 algn="ctr">
              <a:buNone/>
            </a:pPr>
            <a:r>
              <a:rPr lang="en-US" sz="4800" dirty="0" smtClean="0"/>
              <a:t>Summary</a:t>
            </a:r>
            <a:endParaRPr lang="en-US" sz="4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6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An author can write a story to: entertain, persuade or inform.  This is the reason for 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writing-</a:t>
            </a:r>
          </a:p>
          <a:p>
            <a:pPr algn="ctr">
              <a:buNone/>
            </a:pPr>
            <a:endParaRPr lang="en-US" sz="44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en-US" sz="4400" dirty="0" smtClean="0"/>
              <a:t>Author's Purpose</a:t>
            </a:r>
            <a:endParaRPr lang="en-US" sz="4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">
      <a:dk1>
        <a:sysClr val="windowText" lastClr="000000"/>
      </a:dk1>
      <a:lt1>
        <a:sysClr val="window" lastClr="FFFFFF"/>
      </a:lt1>
      <a:dk2>
        <a:srgbClr val="54A838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54A838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</TotalTime>
  <Words>316</Words>
  <Application>Microsoft Office PowerPoint</Application>
  <PresentationFormat>On-screen Show (4:3)</PresentationFormat>
  <Paragraphs>65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Paper</vt:lpstr>
      <vt:lpstr>PSSA VOCABULARY</vt:lpstr>
      <vt:lpstr>Two words with opposite meanings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AVSD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PSSA VOCABULARY</dc:title>
  <dc:creator>enewill</dc:creator>
  <cp:lastModifiedBy>enewill</cp:lastModifiedBy>
  <cp:revision>3</cp:revision>
  <dcterms:created xsi:type="dcterms:W3CDTF">2012-03-14T11:49:09Z</dcterms:created>
  <dcterms:modified xsi:type="dcterms:W3CDTF">2012-03-14T12:18:45Z</dcterms:modified>
</cp:coreProperties>
</file>