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1"/>
  </p:sldMasterIdLst>
  <p:notesMasterIdLst>
    <p:notesMasterId r:id="rId51"/>
  </p:notesMasterIdLst>
  <p:handoutMasterIdLst>
    <p:handoutMasterId r:id="rId52"/>
  </p:handoutMasterIdLst>
  <p:sldIdLst>
    <p:sldId id="30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302" r:id="rId33"/>
    <p:sldId id="303" r:id="rId34"/>
    <p:sldId id="304" r:id="rId35"/>
    <p:sldId id="305" r:id="rId36"/>
    <p:sldId id="306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8" r:id="rId49"/>
    <p:sldId id="309" r:id="rId50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 Wegleitner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8ECF8"/>
    <a:srgbClr val="FDDCA1"/>
    <a:srgbClr val="B8F6FE"/>
    <a:srgbClr val="CCECFF"/>
    <a:srgbClr val="EF9C51"/>
    <a:srgbClr val="8CC6EB"/>
    <a:srgbClr val="193A61"/>
    <a:srgbClr val="E8F3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322" autoAdjust="0"/>
    <p:restoredTop sz="94747" autoAdjust="0"/>
  </p:normalViewPr>
  <p:slideViewPr>
    <p:cSldViewPr snapToObjects="1">
      <p:cViewPr varScale="1">
        <p:scale>
          <a:sx n="62" d="100"/>
          <a:sy n="62" d="100"/>
        </p:scale>
        <p:origin x="-2220" y="-84"/>
      </p:cViewPr>
      <p:guideLst>
        <p:guide orient="horz" pos="3120"/>
        <p:guide pos="1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D3FBDD10-5EF2-4574-960C-8018A11C79E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753E6E6A-B965-4F2F-921F-CF7006E93D0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4738617-7180-4A4E-AAF5-06350DD50825}" type="slidenum">
              <a:rPr lang="en-CA" smtClean="0">
                <a:latin typeface="Tahoma" pitchFamily="34" charset="0"/>
                <a:ea typeface="ＭＳ Ｐゴシック" pitchFamily="34" charset="-128"/>
              </a:rPr>
              <a:pPr/>
              <a:t>32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9A2F359-2B8C-4F02-9E65-8E74B75CB73C}" type="slidenum">
              <a:rPr lang="en-CA" smtClean="0">
                <a:latin typeface="Tahoma" pitchFamily="34" charset="0"/>
                <a:ea typeface="ＭＳ Ｐゴシック" pitchFamily="34" charset="-128"/>
              </a:rPr>
              <a:pPr/>
              <a:t>33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00FFCB3-55E1-4C79-9CDF-C9A643B903EC}" type="slidenum">
              <a:rPr lang="en-CA" smtClean="0">
                <a:latin typeface="Tahoma" pitchFamily="34" charset="0"/>
                <a:ea typeface="ＭＳ Ｐゴシック" pitchFamily="34" charset="-128"/>
              </a:rPr>
              <a:pPr/>
              <a:t>34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C440A87-9264-43FB-B899-DBED49B101C0}" type="slidenum">
              <a:rPr lang="en-CA" smtClean="0">
                <a:latin typeface="Tahoma" pitchFamily="34" charset="0"/>
                <a:ea typeface="ＭＳ Ｐゴシック" pitchFamily="34" charset="-128"/>
              </a:rPr>
              <a:pPr/>
              <a:t>35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4F7E961-87DC-4BFA-BA55-54B48A906781}" type="slidenum">
              <a:rPr lang="en-CA" smtClean="0">
                <a:latin typeface="Tahoma" pitchFamily="34" charset="0"/>
                <a:ea typeface="ＭＳ Ｐゴシック" pitchFamily="34" charset="-128"/>
              </a:rPr>
              <a:pPr/>
              <a:t>36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3213"/>
            <a:ext cx="8305800" cy="992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4468" name="Rectangle 4"/>
          <p:cNvSpPr>
            <a:spLocks noChangeArrowheads="1"/>
          </p:cNvSpPr>
          <p:nvPr/>
        </p:nvSpPr>
        <p:spPr bwMode="auto">
          <a:xfrm>
            <a:off x="6653213" y="62880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r">
              <a:defRPr/>
            </a:pPr>
            <a:endParaRPr lang="en-US" sz="1600" dirty="0">
              <a:solidFill>
                <a:srgbClr val="F3F5E7"/>
              </a:solidFill>
              <a:ea typeface="ＭＳ Ｐゴシック" charset="0"/>
              <a:cs typeface="+mn-cs"/>
            </a:endParaRPr>
          </a:p>
          <a:p>
            <a:pPr algn="r">
              <a:defRPr/>
            </a:pPr>
            <a:r>
              <a:rPr lang="en-US" sz="1600" dirty="0">
                <a:solidFill>
                  <a:srgbClr val="F3F5E7"/>
                </a:solidFill>
                <a:ea typeface="ＭＳ Ｐゴシック" charset="0"/>
                <a:cs typeface="+mn-cs"/>
              </a:rPr>
              <a:t>1-</a:t>
            </a:r>
            <a:fld id="{7B2B8728-398E-4F6E-B3E5-7BBCE13FD2A0}" type="slidenum">
              <a:rPr lang="en-US" sz="1600">
                <a:solidFill>
                  <a:srgbClr val="F3F5E7"/>
                </a:solidFill>
                <a:ea typeface="ＭＳ Ｐゴシック" charset="0"/>
                <a:cs typeface="+mn-cs"/>
              </a:rPr>
              <a:pPr algn="r">
                <a:defRPr/>
              </a:pPr>
              <a:t>‹#›</a:t>
            </a:fld>
            <a:endParaRPr lang="en-US" sz="1600" dirty="0">
              <a:solidFill>
                <a:srgbClr val="F3F5E7"/>
              </a:solidFill>
              <a:ea typeface="ＭＳ Ｐゴシック" charset="0"/>
              <a:cs typeface="+mn-cs"/>
            </a:endParaRPr>
          </a:p>
        </p:txBody>
      </p:sp>
      <p:sp>
        <p:nvSpPr>
          <p:cNvPr id="574469" name="Rectangle 5"/>
          <p:cNvSpPr>
            <a:spLocks noChangeArrowheads="1"/>
          </p:cNvSpPr>
          <p:nvPr/>
        </p:nvSpPr>
        <p:spPr bwMode="gray">
          <a:xfrm>
            <a:off x="0" y="6424613"/>
            <a:ext cx="9144000" cy="452437"/>
          </a:xfrm>
          <a:prstGeom prst="rect">
            <a:avLst/>
          </a:prstGeom>
          <a:solidFill>
            <a:srgbClr val="166F07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lIns="0" tIns="0" rIns="0" bIns="0" anchor="ctr"/>
          <a:lstStyle/>
          <a:p>
            <a:pPr>
              <a:defRPr/>
            </a:pPr>
            <a:r>
              <a:rPr lang="en-US" sz="1200" dirty="0">
                <a:solidFill>
                  <a:srgbClr val="F3F5E7"/>
                </a:solidFill>
                <a:ea typeface="ＭＳ Ｐゴシック" charset="0"/>
                <a:cs typeface="+mn-cs"/>
              </a:rPr>
              <a:t>                                            Copyright © 2015, 2010, 2007 Pearson Education, Inc.</a:t>
            </a:r>
          </a:p>
        </p:txBody>
      </p:sp>
      <p:pic>
        <p:nvPicPr>
          <p:cNvPr id="1030" name="Picture 6" descr="Pearson_Bound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626100" y="6408738"/>
            <a:ext cx="14557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4471" name="Rectangle 7"/>
          <p:cNvSpPr>
            <a:spLocks noChangeArrowheads="1"/>
          </p:cNvSpPr>
          <p:nvPr/>
        </p:nvSpPr>
        <p:spPr bwMode="auto">
          <a:xfrm>
            <a:off x="7067550" y="6496050"/>
            <a:ext cx="2133600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Chapter </a:t>
            </a: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11, </a:t>
            </a: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Slide </a:t>
            </a:r>
            <a:fld id="{D861FB91-C926-4B3F-A309-C07249CD846E}" type="slidenum">
              <a:rPr lang="en-US" sz="1600">
                <a:solidFill>
                  <a:schemeClr val="bg1"/>
                </a:solidFill>
                <a:ea typeface="ＭＳ Ｐゴシック" charset="0"/>
                <a:cs typeface="+mn-cs"/>
              </a:rPr>
              <a:pPr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ea typeface="ＭＳ Ｐゴシック" charset="0"/>
              <a:cs typeface="+mn-cs"/>
            </a:endParaRPr>
          </a:p>
        </p:txBody>
      </p:sp>
      <p:pic>
        <p:nvPicPr>
          <p:cNvPr id="1032" name="Picture 8" descr="Pearson_Strap_Bound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63" y="6413500"/>
            <a:ext cx="1762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eaLnBrk="0" fontAlgn="base" hangingPunct="0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784225" indent="-215900" algn="l" rtl="0" eaLnBrk="0" fontAlgn="base" hangingPunct="0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014413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206500" indent="-190500" algn="l" rtl="0" eaLnBrk="0" fontAlgn="base" hangingPunct="0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4213225" cy="1371600"/>
          </a:xfrm>
        </p:spPr>
        <p:txBody>
          <a:bodyPr/>
          <a:lstStyle/>
          <a:p>
            <a:pPr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6000" smtClean="0"/>
              <a:t>Chapter 11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057400"/>
            <a:ext cx="4554538" cy="1752600"/>
          </a:xfrm>
        </p:spPr>
        <p:txBody>
          <a:bodyPr/>
          <a:lstStyle/>
          <a:p>
            <a:pPr eaLnBrk="1" hangingPunct="1"/>
            <a:r>
              <a:rPr lang="en-US" sz="4000" smtClean="0"/>
              <a:t>Sample Surveys</a:t>
            </a:r>
          </a:p>
        </p:txBody>
      </p:sp>
      <p:pic>
        <p:nvPicPr>
          <p:cNvPr id="16387" name="Picture 4" descr="SMW4e_Book_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838200"/>
            <a:ext cx="37512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Does a Census Make Sense?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Why bother determining the right sample size? </a:t>
            </a:r>
          </a:p>
          <a:p>
            <a:pPr marL="342900" indent="-342900" eaLnBrk="1" hangingPunct="1"/>
            <a:r>
              <a:rPr lang="en-US" smtClean="0"/>
              <a:t>Wouldn’t it be better to just include everyone and “sample” the entire population? </a:t>
            </a:r>
          </a:p>
          <a:p>
            <a:pPr marL="742950" lvl="1" indent="-285750" eaLnBrk="1" hangingPunct="1"/>
            <a:r>
              <a:rPr lang="en-US" smtClean="0"/>
              <a:t>Such a special sample is called a </a:t>
            </a:r>
            <a:r>
              <a:rPr lang="en-US" smtClean="0">
                <a:solidFill>
                  <a:schemeClr val="hlink"/>
                </a:solidFill>
              </a:rPr>
              <a:t>census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Does a Census Make Sense? (cont.)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8294687" cy="50292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There are problems with taking a census: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It can be difficult to complete a census—there always seem to be some individuals who are hard (or expensive) to locate or hard to measure; or it may be impractical - food.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Populations rarely stand still. Even if you could take a census, the population changes while you work, so it’s never possible to get a perfect measure.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Taking a census may be more complex than sampling.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Populations and Parameters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Models use mathematics to represent reality.</a:t>
            </a:r>
          </a:p>
          <a:p>
            <a:pPr marL="742950" lvl="1" indent="-285750" eaLnBrk="1" hangingPunct="1"/>
            <a:r>
              <a:rPr lang="en-US" smtClean="0"/>
              <a:t>Parameters are the key numbers in those models.</a:t>
            </a:r>
          </a:p>
          <a:p>
            <a:pPr marL="342900" indent="-342900" eaLnBrk="1" hangingPunct="1"/>
            <a:r>
              <a:rPr lang="en-US" smtClean="0"/>
              <a:t>A parameter that is part of a model for a population is called a </a:t>
            </a:r>
            <a:r>
              <a:rPr lang="en-US" smtClean="0">
                <a:solidFill>
                  <a:srgbClr val="FF0000"/>
                </a:solidFill>
              </a:rPr>
              <a:t>population parameter</a:t>
            </a:r>
            <a:r>
              <a:rPr lang="en-US" smtClean="0"/>
              <a:t>.</a:t>
            </a:r>
          </a:p>
          <a:p>
            <a:pPr marL="342900" indent="-342900" eaLnBrk="1" hangingPunct="1"/>
            <a:r>
              <a:rPr lang="en-US" smtClean="0"/>
              <a:t>We use data to estimate population parameters.</a:t>
            </a:r>
          </a:p>
          <a:p>
            <a:pPr marL="742950" lvl="1" indent="-285750" eaLnBrk="1" hangingPunct="1"/>
            <a:r>
              <a:rPr lang="en-US" smtClean="0"/>
              <a:t>Any summary found from the data is a </a:t>
            </a:r>
            <a:r>
              <a:rPr lang="en-US" smtClean="0">
                <a:solidFill>
                  <a:schemeClr val="hlink"/>
                </a:solidFill>
              </a:rPr>
              <a:t>statistic</a:t>
            </a:r>
            <a:r>
              <a:rPr lang="en-US" smtClean="0">
                <a:solidFill>
                  <a:srgbClr val="FF0066"/>
                </a:solidFill>
              </a:rPr>
              <a:t>.</a:t>
            </a:r>
            <a:r>
              <a:rPr lang="en-US" smtClean="0"/>
              <a:t> </a:t>
            </a:r>
          </a:p>
          <a:p>
            <a:pPr marL="742950" lvl="1" indent="-285750" eaLnBrk="1" hangingPunct="1"/>
            <a:r>
              <a:rPr lang="en-US" smtClean="0"/>
              <a:t>The statistics that estimate population parameters are called </a:t>
            </a:r>
            <a:r>
              <a:rPr lang="en-US" smtClean="0">
                <a:solidFill>
                  <a:schemeClr val="hlink"/>
                </a:solidFill>
              </a:rPr>
              <a:t>sample statistics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Notation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We typically use Greek letters to denote parameters and Latin letters to denote statistics.</a:t>
            </a:r>
          </a:p>
        </p:txBody>
      </p:sp>
      <p:pic>
        <p:nvPicPr>
          <p:cNvPr id="28675" name="Picture 4" descr="aitta12-02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940050"/>
            <a:ext cx="8294688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Random Samples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We draw samples because we can’t work with the entire population.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We need to be sure that the statistics we compute from the sample reflect the corresponding parameters accurately.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A sample that does this is said to be </a:t>
            </a:r>
            <a:r>
              <a:rPr lang="en-US" smtClean="0">
                <a:solidFill>
                  <a:schemeClr val="hlink"/>
                </a:solidFill>
              </a:rPr>
              <a:t>representative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Simple Random Samples (cont.)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47800"/>
            <a:ext cx="8294687" cy="4572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600" smtClean="0"/>
              <a:t>We will insist that every possible </a:t>
            </a:r>
            <a:r>
              <a:rPr lang="en-US" sz="2600" i="1" smtClean="0"/>
              <a:t>sample</a:t>
            </a:r>
            <a:r>
              <a:rPr lang="en-US" sz="2600" smtClean="0"/>
              <a:t> of the size we plan to draw has an equal chance to be selected.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600" smtClean="0"/>
              <a:t>Such samples also guarantee that each individual has an equal chance of being selected.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600" smtClean="0"/>
              <a:t>With this method each </a:t>
            </a:r>
            <a:r>
              <a:rPr lang="en-US" sz="2600" i="1" smtClean="0"/>
              <a:t>combination</a:t>
            </a:r>
            <a:r>
              <a:rPr lang="en-US" sz="2600" smtClean="0"/>
              <a:t> of people has an equal chance of being selected as well.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600" smtClean="0"/>
              <a:t>A sample drawn in this way is called a </a:t>
            </a:r>
            <a:r>
              <a:rPr lang="en-US" sz="2600" smtClean="0">
                <a:solidFill>
                  <a:schemeClr val="hlink"/>
                </a:solidFill>
              </a:rPr>
              <a:t>Simple Random</a:t>
            </a:r>
            <a:r>
              <a:rPr lang="en-US" sz="2600" smtClean="0">
                <a:solidFill>
                  <a:srgbClr val="FF0000"/>
                </a:solidFill>
              </a:rPr>
              <a:t> </a:t>
            </a:r>
            <a:r>
              <a:rPr lang="en-US" sz="2600" smtClean="0">
                <a:solidFill>
                  <a:schemeClr val="hlink"/>
                </a:solidFill>
              </a:rPr>
              <a:t>Sample (SRS).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600" smtClean="0"/>
              <a:t>An SRS is the standard against which we measure other sampling methods, and the sampling method on which the theory of working with sampled data is based.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Simple Random Samples (cont.)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To select a sample at random, we first need to define where the sample will come from. </a:t>
            </a:r>
          </a:p>
          <a:p>
            <a:pPr marL="742950" lvl="1" indent="-285750" eaLnBrk="1" hangingPunct="1"/>
            <a:r>
              <a:rPr lang="en-US" smtClean="0"/>
              <a:t>The </a:t>
            </a:r>
            <a:r>
              <a:rPr lang="en-US" smtClean="0">
                <a:solidFill>
                  <a:schemeClr val="hlink"/>
                </a:solidFill>
              </a:rPr>
              <a:t>sampling frame</a:t>
            </a:r>
            <a:r>
              <a:rPr lang="en-US" smtClean="0"/>
              <a:t> is a list of individuals from which the sample is drawn.</a:t>
            </a:r>
          </a:p>
          <a:p>
            <a:pPr marL="342900" indent="-342900" eaLnBrk="1" hangingPunct="1"/>
            <a:r>
              <a:rPr lang="en-US" smtClean="0"/>
              <a:t>Once we have our sampling frame, the easiest way to choose an SRS is to assign a random number to each individual in the sampling frame.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Simple Random Samples (cont.)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Samples drawn at random generally differ from one another.</a:t>
            </a:r>
          </a:p>
          <a:p>
            <a:pPr marL="742950" lvl="1" indent="-285750" eaLnBrk="1" hangingPunct="1"/>
            <a:r>
              <a:rPr lang="en-US" smtClean="0"/>
              <a:t>Each draw of random numbers selects </a:t>
            </a:r>
            <a:r>
              <a:rPr lang="en-US" i="1" smtClean="0"/>
              <a:t>different</a:t>
            </a:r>
            <a:r>
              <a:rPr lang="en-US" smtClean="0"/>
              <a:t> people for our sample.</a:t>
            </a:r>
          </a:p>
          <a:p>
            <a:pPr marL="742950" lvl="1" indent="-285750" eaLnBrk="1" hangingPunct="1"/>
            <a:r>
              <a:rPr lang="en-US" smtClean="0"/>
              <a:t>These differences lead to different values for the variables we measure.</a:t>
            </a:r>
          </a:p>
          <a:p>
            <a:pPr marL="742950" lvl="1" indent="-285750" eaLnBrk="1" hangingPunct="1"/>
            <a:r>
              <a:rPr lang="en-US" smtClean="0"/>
              <a:t>We call these sample-to-sample differences </a:t>
            </a:r>
            <a:r>
              <a:rPr lang="en-US" smtClean="0">
                <a:solidFill>
                  <a:schemeClr val="hlink"/>
                </a:solidFill>
              </a:rPr>
              <a:t>sampling variability</a:t>
            </a:r>
            <a:r>
              <a:rPr lang="en-US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Stratified Sampling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Simple random sampling is not the only fair way to sample.</a:t>
            </a:r>
          </a:p>
          <a:p>
            <a:pPr marL="342900" indent="-342900" eaLnBrk="1" hangingPunct="1"/>
            <a:r>
              <a:rPr lang="en-US" smtClean="0"/>
              <a:t>More complicated designs may save time or money or help avoid sampling problems.</a:t>
            </a:r>
          </a:p>
          <a:p>
            <a:pPr marL="342900" indent="-342900" eaLnBrk="1" hangingPunct="1"/>
            <a:r>
              <a:rPr lang="en-US" smtClean="0"/>
              <a:t>All statistical sampling designs have in common the idea that chance, rather than human choice, is used to select the sample.</a:t>
            </a:r>
          </a:p>
          <a:p>
            <a:pPr marL="342900" indent="-342900" eaLnBrk="1" hangingPunct="1"/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Stratified Sampling (cont.)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Designs used to sample from large populations are often more complicated than simple random samples.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Sometimes the population is first sliced into homogeneous groups, called </a:t>
            </a:r>
            <a:r>
              <a:rPr lang="en-US" smtClean="0">
                <a:solidFill>
                  <a:schemeClr val="hlink"/>
                </a:solidFill>
              </a:rPr>
              <a:t>strata</a:t>
            </a:r>
            <a:r>
              <a:rPr lang="en-US" smtClean="0"/>
              <a:t>, before the sample is selected.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Then simple random sampling is used within each stratum before the results are combined.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This common sampling design is called </a:t>
            </a:r>
            <a:r>
              <a:rPr lang="en-US" smtClean="0">
                <a:solidFill>
                  <a:schemeClr val="hlink"/>
                </a:solidFill>
              </a:rPr>
              <a:t>stratified random sampling</a:t>
            </a:r>
            <a:r>
              <a:rPr lang="en-US" smtClean="0"/>
              <a:t>.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We have learned ways to display, describe, and summarize data, but have been limited to examining the particular batch of data we have.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To make decisions, we need to go beyond the data at hand and to the world at large.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Let’s investigate three major ideas that will allow us to make this stretch…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Stratified Sampling (cont.)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 most important benefit is Stratifying can reduce the variability of our results.</a:t>
            </a:r>
          </a:p>
          <a:p>
            <a:pPr marL="742950" lvl="1" indent="-285750" eaLnBrk="1" hangingPunct="1"/>
            <a:r>
              <a:rPr lang="en-US" smtClean="0"/>
              <a:t>When we restrict by strata, additional samples are more like one another, so statistics calculated for the sampled values will vary less from one sample to another.</a:t>
            </a:r>
          </a:p>
          <a:p>
            <a:pPr marL="342900" indent="-342900" eaLnBrk="1" hangingPunct="1"/>
            <a:r>
              <a:rPr lang="en-US" smtClean="0"/>
              <a:t>Stratified random sampling can reduce bias.</a:t>
            </a:r>
          </a:p>
          <a:p>
            <a:pPr marL="342900" indent="-342900" eaLnBrk="1" hangingPunct="1"/>
            <a:r>
              <a:rPr lang="en-US" smtClean="0"/>
              <a:t>Stratified sampling can also help us notice important differences among groups.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Cluster and Multistage Sampling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295400"/>
            <a:ext cx="8294687" cy="50292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Sometimes stratifying isn’t practical and simple random sampling is difficult.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Splitting the population into similar parts or </a:t>
            </a:r>
            <a:r>
              <a:rPr lang="en-US" smtClean="0">
                <a:solidFill>
                  <a:schemeClr val="hlink"/>
                </a:solidFill>
              </a:rPr>
              <a:t>clusters</a:t>
            </a:r>
            <a:r>
              <a:rPr lang="en-US" smtClean="0"/>
              <a:t> can make sampling more practical.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Then we could select one or a few clusters at random and perform a census within each of them.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This sampling design is called </a:t>
            </a:r>
            <a:r>
              <a:rPr lang="en-US" smtClean="0">
                <a:solidFill>
                  <a:schemeClr val="hlink"/>
                </a:solidFill>
              </a:rPr>
              <a:t>cluster sampling</a:t>
            </a:r>
            <a:r>
              <a:rPr lang="en-US" smtClean="0"/>
              <a:t>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If each cluster fairly represents the full population, cluster sampling will give us an unbiased sample.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Cluster and Multistage Sampling (cont.)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295400"/>
            <a:ext cx="8294687" cy="4572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Cluster sampling is not the same as stratified sampling.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We stratify to ensure that our sample represents different groups in the population, and sample randomly within each stratum.</a:t>
            </a:r>
            <a:endParaRPr lang="en-US" sz="2600" smtClean="0"/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600" smtClean="0"/>
              <a:t>Strata are internally homogeneous, but differ from one another.</a:t>
            </a:r>
            <a:endParaRPr lang="en-US" sz="2800" smtClean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Clusters are more or less alike, are internally heterogeneous and each resembling the overall population.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600" smtClean="0"/>
              <a:t>We select clusters to make sampling more practical or affordable.</a:t>
            </a:r>
            <a:endParaRPr lang="en-US" sz="28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Cluster and Multistage Sampling (cont.)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Sometimes we use a variety of sampling methods together.</a:t>
            </a:r>
          </a:p>
          <a:p>
            <a:pPr marL="342900" indent="-342900" eaLnBrk="1" hangingPunct="1"/>
            <a:r>
              <a:rPr lang="en-US" smtClean="0"/>
              <a:t>Sampling schemes that combine several methods are called </a:t>
            </a:r>
            <a:r>
              <a:rPr lang="en-US" smtClean="0">
                <a:solidFill>
                  <a:schemeClr val="hlink"/>
                </a:solidFill>
              </a:rPr>
              <a:t>multistage samples</a:t>
            </a:r>
            <a:r>
              <a:rPr lang="en-US" smtClean="0"/>
              <a:t>.</a:t>
            </a:r>
          </a:p>
          <a:p>
            <a:pPr marL="342900" indent="-342900" eaLnBrk="1" hangingPunct="1"/>
            <a:r>
              <a:rPr lang="en-US" smtClean="0"/>
              <a:t>Most surveys conducted by professional polling organizations use some combination of stratified and cluster sampling as well as simple random sampling.</a:t>
            </a:r>
            <a:endParaRPr lang="en-US" sz="3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Systematic Samples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524000"/>
            <a:ext cx="8294687" cy="4572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Sometimes we draw a sample by selecting individuals systematically.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For example, you might survey every 10th person on an alphabetical list of students.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To make it random, you must still start the systematic selection from a randomly selected individual.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When there is no reason to believe that the order of the list could be associated in any way with the responses sought, </a:t>
            </a:r>
            <a:r>
              <a:rPr lang="en-US" smtClean="0">
                <a:solidFill>
                  <a:schemeClr val="hlink"/>
                </a:solidFill>
              </a:rPr>
              <a:t>systematic sampling</a:t>
            </a:r>
            <a:r>
              <a:rPr lang="en-US" smtClean="0"/>
              <a:t> can give a representative sample.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Systematic Samples (cont.)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Systematic sampling can be much less expensive than true random sampling.</a:t>
            </a:r>
          </a:p>
          <a:p>
            <a:pPr marL="342900" indent="-342900" eaLnBrk="1" hangingPunct="1"/>
            <a:r>
              <a:rPr lang="en-US" smtClean="0"/>
              <a:t>When you use a systematic sample, you need to justify the assumption that the systematic method is not associated with any of the measured variables.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the “Who”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 </a:t>
            </a:r>
            <a:r>
              <a:rPr lang="en-US" i="1" smtClean="0"/>
              <a:t>Who</a:t>
            </a:r>
            <a:r>
              <a:rPr lang="en-US" smtClean="0"/>
              <a:t> of a survey can refer to different groups, and the resulting ambiguity can tell you a lot about the success of a study.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To start, think about the population of interest. Often, you’ll find that this is not really a well-defined group.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Even if the population is clear, it may not be a practical group to study.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the “Who” (cont.)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Second, you must specify the sampling frame.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Usually, the sampling frame is not the group you </a:t>
            </a:r>
            <a:r>
              <a:rPr lang="en-US" i="1" smtClean="0"/>
              <a:t>really</a:t>
            </a:r>
            <a:r>
              <a:rPr lang="en-US" smtClean="0"/>
              <a:t> want to know about.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The sampling frame limits what your survey can find out.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the “Who” (cont.)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Then there’s your target sample.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These are the individuals for whom you </a:t>
            </a:r>
            <a:r>
              <a:rPr lang="en-US" i="1" smtClean="0"/>
              <a:t>intend</a:t>
            </a:r>
            <a:r>
              <a:rPr lang="en-US" smtClean="0"/>
              <a:t> to measure responses.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You’re not likely to get responses from all of them. Nonresponse is a problem in many surveys.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the “Who” (cont.)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Finally, there is your sample—the actual respondents. </a:t>
            </a:r>
          </a:p>
          <a:p>
            <a:pPr marL="742950" lvl="1" indent="-285750" eaLnBrk="1" hangingPunct="1"/>
            <a:r>
              <a:rPr lang="en-US" smtClean="0"/>
              <a:t>These are the individuals about whom you </a:t>
            </a:r>
            <a:r>
              <a:rPr lang="en-US" i="1" smtClean="0"/>
              <a:t>do </a:t>
            </a:r>
            <a:r>
              <a:rPr lang="en-US" smtClean="0"/>
              <a:t>get data and can draw conclusions. </a:t>
            </a:r>
          </a:p>
          <a:p>
            <a:pPr marL="742950" lvl="1" indent="-285750" eaLnBrk="1" hangingPunct="1"/>
            <a:r>
              <a:rPr lang="en-US" smtClean="0"/>
              <a:t>Unfortunately, they might not be representative of the sample, the sampling frame, or the population.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Idea 1: Examine a Part of the Whole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The first idea is to draw a sample. </a:t>
            </a:r>
          </a:p>
          <a:p>
            <a:pPr marL="742950" lvl="1" indent="-285750" eaLnBrk="1" hangingPunct="1"/>
            <a:r>
              <a:rPr lang="en-US" smtClean="0"/>
              <a:t>We’d like to know about an entire </a:t>
            </a:r>
            <a:r>
              <a:rPr lang="en-US" smtClean="0">
                <a:solidFill>
                  <a:schemeClr val="hlink"/>
                </a:solidFill>
              </a:rPr>
              <a:t>population</a:t>
            </a:r>
            <a:r>
              <a:rPr lang="en-US" smtClean="0"/>
              <a:t> of individuals, but examining all of them is usually impractical, if not impossible. </a:t>
            </a:r>
          </a:p>
          <a:p>
            <a:pPr marL="742950" lvl="1" indent="-285750" eaLnBrk="1" hangingPunct="1"/>
            <a:r>
              <a:rPr lang="en-US" smtClean="0"/>
              <a:t>We settle for examining a smaller group of individuals—a </a:t>
            </a:r>
            <a:r>
              <a:rPr lang="en-US" smtClean="0">
                <a:solidFill>
                  <a:schemeClr val="hlink"/>
                </a:solidFill>
              </a:rPr>
              <a:t>sample</a:t>
            </a:r>
            <a:r>
              <a:rPr lang="en-US" smtClean="0"/>
              <a:t>—selected from the population.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the “Who” (cont.)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At each step, the group we can study may be constrained further.</a:t>
            </a:r>
          </a:p>
          <a:p>
            <a:pPr marL="342900" indent="-342900" eaLnBrk="1" hangingPunct="1"/>
            <a:r>
              <a:rPr lang="en-US" smtClean="0"/>
              <a:t>The </a:t>
            </a:r>
            <a:r>
              <a:rPr lang="en-US" i="1" smtClean="0"/>
              <a:t>Who</a:t>
            </a:r>
            <a:r>
              <a:rPr lang="en-US" smtClean="0"/>
              <a:t> keeps changing, and each constraint can introduce biases.</a:t>
            </a:r>
          </a:p>
          <a:p>
            <a:pPr marL="342900" indent="-342900" eaLnBrk="1" hangingPunct="1"/>
            <a:r>
              <a:rPr lang="en-US" smtClean="0"/>
              <a:t>A careful study should address the question of how well each group matches the population of interest.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Defining the “Who” (cont.)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One of the main benefits of simple random sampling is that it never loses its sense of who’s </a:t>
            </a:r>
            <a:r>
              <a:rPr lang="en-US" i="1" smtClean="0"/>
              <a:t>Who</a:t>
            </a:r>
            <a:r>
              <a:rPr lang="en-US" smtClean="0"/>
              <a:t>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The </a:t>
            </a:r>
            <a:r>
              <a:rPr lang="en-US" i="1" smtClean="0"/>
              <a:t>Who</a:t>
            </a:r>
            <a:r>
              <a:rPr lang="en-US" smtClean="0"/>
              <a:t> in a SRS is the population of interest from which we’ve drawn a representative sample. (That’s not always true for other kinds of samples.)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Valid Survey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47800"/>
            <a:ext cx="8294687" cy="4953000"/>
          </a:xfrm>
        </p:spPr>
        <p:txBody>
          <a:bodyPr/>
          <a:lstStyle/>
          <a:p>
            <a:pPr eaLnBrk="1" hangingPunct="1"/>
            <a:r>
              <a:rPr lang="en-US" smtClean="0"/>
              <a:t>It isn’t sufficient to just draw a sample and start asking questions. A </a:t>
            </a:r>
            <a:r>
              <a:rPr lang="en-US" i="1" smtClean="0"/>
              <a:t>valid</a:t>
            </a:r>
            <a:r>
              <a:rPr lang="en-US" smtClean="0"/>
              <a:t> survey yields the information we are seeking about the population we are interested in.  Before you set out to survey, ask yourself:</a:t>
            </a:r>
          </a:p>
          <a:p>
            <a:pPr lvl="1" eaLnBrk="1" hangingPunct="1"/>
            <a:r>
              <a:rPr lang="en-US" smtClean="0"/>
              <a:t>What do I want to know?</a:t>
            </a:r>
          </a:p>
          <a:p>
            <a:pPr lvl="1" eaLnBrk="1" hangingPunct="1"/>
            <a:r>
              <a:rPr lang="en-US" smtClean="0"/>
              <a:t>Am I asking the right respondents?</a:t>
            </a:r>
          </a:p>
          <a:p>
            <a:pPr lvl="1" eaLnBrk="1" hangingPunct="1"/>
            <a:r>
              <a:rPr lang="en-US" smtClean="0"/>
              <a:t>Am I asking the right questions?</a:t>
            </a:r>
          </a:p>
          <a:p>
            <a:pPr lvl="1" eaLnBrk="1" hangingPunct="1"/>
            <a:r>
              <a:rPr lang="en-US" smtClean="0"/>
              <a:t>What would I do with the answers if I had them; would they address the things I want to know?</a:t>
            </a: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8294687" cy="4918075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These questions may sound obvious, but there are a number of pitfalls to avoid.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Know what you want to know.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Understand what you hope to learn and from whom you hope to learn it.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Use the right frame.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Be sure you have a suitable </a:t>
            </a:r>
            <a:r>
              <a:rPr lang="en-US" smtClean="0">
                <a:solidFill>
                  <a:schemeClr val="hlink"/>
                </a:solidFill>
              </a:rPr>
              <a:t>sampling frame</a:t>
            </a:r>
            <a:r>
              <a:rPr lang="en-US" smtClean="0"/>
              <a:t>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Tune your instrument.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The survey instrument itself can be the source of errors - too long yields less responses.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Valid Survey (cont.)</a:t>
            </a:r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Ask specific rather than general questions.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Ask for quantitative results when possible.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 careful in phrasing questions.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respondent may not understand the question or may understand the question differently than the way the researcher intended it.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Even subtle differences in phrasing can make a difference.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Valid Survey (cont.)</a:t>
            </a:r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Valid Survey (cont.)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4513" y="1600200"/>
            <a:ext cx="8197850" cy="4572000"/>
          </a:xfrm>
        </p:spPr>
        <p:txBody>
          <a:bodyPr/>
          <a:lstStyle/>
          <a:p>
            <a:pPr eaLnBrk="1" hangingPunct="1"/>
            <a:r>
              <a:rPr lang="en-US" smtClean="0"/>
              <a:t>Be careful in phrasing answers.</a:t>
            </a:r>
          </a:p>
          <a:p>
            <a:pPr lvl="1" eaLnBrk="1" hangingPunct="1"/>
            <a:r>
              <a:rPr lang="en-US" smtClean="0"/>
              <a:t>It’s often a better idea to offer choices rather than inviting a free response.</a:t>
            </a:r>
            <a:endParaRPr lang="en-US" sz="2400" smtClean="0"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ChangeArrowheads="1"/>
          </p:cNvSpPr>
          <p:nvPr/>
        </p:nvSpPr>
        <p:spPr bwMode="auto">
          <a:xfrm>
            <a:off x="533400" y="2057400"/>
            <a:ext cx="8294688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/>
          <a:lstStyle/>
          <a:p>
            <a:pPr marL="292100" indent="-29210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n"/>
            </a:pPr>
            <a:r>
              <a:rPr lang="en-US" sz="2800"/>
              <a:t>The best way to protect a survey from unanticipated measurement errors is to perform a pilot survey.</a:t>
            </a:r>
          </a:p>
          <a:p>
            <a:pPr marL="566738" lvl="1" indent="-254000">
              <a:spcBef>
                <a:spcPct val="20000"/>
              </a:spcBef>
              <a:buClr>
                <a:srgbClr val="EF9C51"/>
              </a:buClr>
              <a:buSzPct val="55000"/>
              <a:buFont typeface="Wingdings" pitchFamily="2" charset="2"/>
              <a:buChar char="n"/>
            </a:pPr>
            <a:r>
              <a:rPr lang="en-US" sz="2800"/>
              <a:t>A </a:t>
            </a:r>
            <a:r>
              <a:rPr lang="en-US" sz="2800">
                <a:solidFill>
                  <a:schemeClr val="hlink"/>
                </a:solidFill>
              </a:rPr>
              <a:t>pilot</a:t>
            </a:r>
            <a:r>
              <a:rPr lang="en-US" sz="2800"/>
              <a:t> is a trial run of a survey you eventually plan to give to a larger group.</a:t>
            </a:r>
          </a:p>
          <a:p>
            <a:pPr marL="566738" lvl="1" indent="-254000">
              <a:spcBef>
                <a:spcPct val="20000"/>
              </a:spcBef>
              <a:buClr>
                <a:srgbClr val="EF9C51"/>
              </a:buClr>
              <a:buSzPct val="55000"/>
              <a:buFont typeface="Wingdings" pitchFamily="2" charset="2"/>
              <a:buNone/>
            </a:pPr>
            <a:endParaRPr lang="en-US" sz="2800"/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Valid Survey (cont.)</a:t>
            </a:r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Lots Can Go Wrong: How to Sample Badly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47800"/>
            <a:ext cx="8294687" cy="4953000"/>
          </a:xfrm>
        </p:spPr>
        <p:txBody>
          <a:bodyPr/>
          <a:lstStyle/>
          <a:p>
            <a:pPr marL="342900" indent="-342900" eaLnBrk="1" hangingPunct="1"/>
            <a:r>
              <a:rPr lang="en-US" sz="2400" smtClean="0">
                <a:solidFill>
                  <a:schemeClr val="hlink"/>
                </a:solidFill>
              </a:rPr>
              <a:t>Sample Badly with Volunteers:</a:t>
            </a:r>
          </a:p>
          <a:p>
            <a:pPr marL="742950" lvl="1" indent="-285750" eaLnBrk="1" hangingPunct="1"/>
            <a:r>
              <a:rPr lang="en-US" sz="2400" smtClean="0"/>
              <a:t>In a </a:t>
            </a:r>
            <a:r>
              <a:rPr lang="en-US" sz="2400" smtClean="0">
                <a:solidFill>
                  <a:schemeClr val="hlink"/>
                </a:solidFill>
              </a:rPr>
              <a:t>voluntary response sample</a:t>
            </a:r>
            <a:r>
              <a:rPr lang="en-US" sz="2400" smtClean="0"/>
              <a:t>, a large group of individuals is invited to respond, and all who do respond are counted. </a:t>
            </a:r>
          </a:p>
          <a:p>
            <a:pPr marL="1143000" lvl="2" indent="-228600" eaLnBrk="1" hangingPunct="1"/>
            <a:r>
              <a:rPr lang="en-US" smtClean="0"/>
              <a:t>Voluntary response samples are almost always biased, and so conclusions drawn from them are almost always wrong.</a:t>
            </a:r>
            <a:endParaRPr lang="en-US" sz="2000" smtClean="0"/>
          </a:p>
          <a:p>
            <a:pPr marL="742950" lvl="1" indent="-285750" eaLnBrk="1" hangingPunct="1"/>
            <a:r>
              <a:rPr lang="en-US" sz="2400" smtClean="0"/>
              <a:t>Voluntary response samples are often biased toward those with strong opinions or those who are strongly motivated.</a:t>
            </a:r>
          </a:p>
          <a:p>
            <a:pPr marL="742950" lvl="1" indent="-285750" eaLnBrk="1" hangingPunct="1"/>
            <a:r>
              <a:rPr lang="en-US" sz="2400" smtClean="0"/>
              <a:t>Since the sample is not representative, the resulting </a:t>
            </a:r>
            <a:r>
              <a:rPr lang="en-US" sz="2400" smtClean="0">
                <a:solidFill>
                  <a:schemeClr val="hlink"/>
                </a:solidFill>
              </a:rPr>
              <a:t>voluntary response bias</a:t>
            </a:r>
            <a:r>
              <a:rPr lang="en-US" sz="2400" smtClean="0"/>
              <a:t> invalidates the survey.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What Can Go Wrong?—or,</a:t>
            </a:r>
            <a:br>
              <a:rPr lang="en-US" sz="3200" smtClean="0"/>
            </a:br>
            <a:r>
              <a:rPr lang="en-US" sz="3200" smtClean="0"/>
              <a:t>How to Sample Badly (cont.)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>
                <a:solidFill>
                  <a:schemeClr val="hlink"/>
                </a:solidFill>
              </a:rPr>
              <a:t>Sample Badly, but Conveniently: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In </a:t>
            </a:r>
            <a:r>
              <a:rPr lang="en-US" smtClean="0">
                <a:solidFill>
                  <a:schemeClr val="hlink"/>
                </a:solidFill>
              </a:rPr>
              <a:t>convenience sampling</a:t>
            </a:r>
            <a:r>
              <a:rPr lang="en-US" smtClean="0"/>
              <a:t>, we simply include the individuals who are convenient. 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800" smtClean="0"/>
              <a:t>Unfortunately, this group may not be representative of the population.</a:t>
            </a:r>
            <a:endParaRPr lang="en-US" smtClean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Convenience sampling is not only a problem for students or other beginning samplers.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800" smtClean="0"/>
              <a:t>In fact, it is a widespread problem in the business world—the easiest people for a company to sample are its own customers.</a:t>
            </a: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What Can Go Wrong?—or,</a:t>
            </a:r>
            <a:br>
              <a:rPr lang="en-US" sz="3200" smtClean="0"/>
            </a:br>
            <a:r>
              <a:rPr lang="en-US" sz="3200" smtClean="0"/>
              <a:t>How to Sample Badly (cont.)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447800"/>
            <a:ext cx="8294687" cy="50292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600" smtClean="0">
                <a:solidFill>
                  <a:schemeClr val="hlink"/>
                </a:solidFill>
              </a:rPr>
              <a:t>Sample from a Bad Sampling Frame: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600" smtClean="0"/>
              <a:t>An SRS from an incomplete sampling frame introduces bias because the individuals included may differ from the ones not in the frame.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600" smtClean="0">
                <a:solidFill>
                  <a:schemeClr val="hlink"/>
                </a:solidFill>
              </a:rPr>
              <a:t>Undercoverage: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600" smtClean="0"/>
              <a:t>Many of these bad survey designs suffer from </a:t>
            </a:r>
            <a:r>
              <a:rPr lang="en-US" sz="2600" smtClean="0">
                <a:solidFill>
                  <a:schemeClr val="hlink"/>
                </a:solidFill>
              </a:rPr>
              <a:t>undercoverage</a:t>
            </a:r>
            <a:r>
              <a:rPr lang="en-US" sz="2600" smtClean="0"/>
              <a:t>, in which some portion of the population is not sampled at all or has a smaller representation in the sample than it has in the population.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600" smtClean="0"/>
              <a:t>Undercoverage can arise for a number of reasons, but it’s always a potential source of bias.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Idea 1: Examine a Part of the Whole (cont.)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Sampling is a natural thing to do. Think about sampling something you are cooking—you taste (examine) a small part of what you’re cooking to get an idea about the dish as a whole.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Else Can Go Wrong?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Watch out for nonrespondents.</a:t>
            </a:r>
          </a:p>
          <a:p>
            <a:pPr marL="742950" lvl="1" indent="-285750" eaLnBrk="1" hangingPunct="1"/>
            <a:r>
              <a:rPr lang="en-US" smtClean="0"/>
              <a:t>A common and serious potential source of bias for most surveys is </a:t>
            </a:r>
            <a:r>
              <a:rPr lang="en-US" smtClean="0">
                <a:solidFill>
                  <a:schemeClr val="hlink"/>
                </a:solidFill>
              </a:rPr>
              <a:t>nonresponse bias.</a:t>
            </a:r>
          </a:p>
          <a:p>
            <a:pPr marL="742950" lvl="1" indent="-285750" eaLnBrk="1" hangingPunct="1"/>
            <a:r>
              <a:rPr lang="en-US" smtClean="0"/>
              <a:t>No survey succeeds in getting responses from everyone. </a:t>
            </a:r>
          </a:p>
          <a:p>
            <a:pPr marL="1143000" lvl="2" indent="-228600" eaLnBrk="1" hangingPunct="1"/>
            <a:r>
              <a:rPr lang="en-US" sz="2800" smtClean="0"/>
              <a:t>The problem is that those who don’t respond may differ from those who do.</a:t>
            </a:r>
          </a:p>
          <a:p>
            <a:pPr marL="1143000" lvl="2" indent="-228600" eaLnBrk="1" hangingPunct="1"/>
            <a:r>
              <a:rPr lang="en-US" sz="2800" smtClean="0"/>
              <a:t>And they may differ on just the variables we care about.</a:t>
            </a: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What Else Can Go Wrong? (cont.)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Don’t bore respondents with surveys that go on and on and on and on…</a:t>
            </a:r>
          </a:p>
          <a:p>
            <a:pPr marL="742950" lvl="1" indent="-285750" eaLnBrk="1" hangingPunct="1"/>
            <a:r>
              <a:rPr lang="en-US" smtClean="0"/>
              <a:t>Surveys that are too long are more likely to be refused, reducing the response rate and biasing </a:t>
            </a:r>
            <a:r>
              <a:rPr lang="en-US" i="1" smtClean="0"/>
              <a:t>all</a:t>
            </a:r>
            <a:r>
              <a:rPr lang="en-US" smtClean="0"/>
              <a:t> the results.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What Else Can Go Wrong? (cont.)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Work hard to avoid influencing responses.</a:t>
            </a:r>
          </a:p>
          <a:p>
            <a:pPr marL="742950" lvl="1" indent="-285750" eaLnBrk="1" hangingPunct="1"/>
            <a:r>
              <a:rPr lang="en-US" smtClean="0">
                <a:solidFill>
                  <a:schemeClr val="hlink"/>
                </a:solidFill>
              </a:rPr>
              <a:t>Response bias</a:t>
            </a:r>
            <a:r>
              <a:rPr lang="en-US" smtClean="0"/>
              <a:t> refers to anything in the survey design that influences the responses. </a:t>
            </a:r>
          </a:p>
          <a:p>
            <a:pPr marL="742950" lvl="1" indent="-285750" eaLnBrk="1" hangingPunct="1"/>
            <a:r>
              <a:rPr lang="en-US" sz="2400" smtClean="0"/>
              <a:t>For example, the </a:t>
            </a:r>
            <a:r>
              <a:rPr lang="en-US" sz="2400" i="1" smtClean="0"/>
              <a:t>wording</a:t>
            </a:r>
            <a:r>
              <a:rPr lang="en-US" sz="2400" smtClean="0"/>
              <a:t> of a question can influence the responses: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Think About Biases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Look for biases in any survey you encounter </a:t>
            </a:r>
            <a:r>
              <a:rPr lang="en-US" i="1" smtClean="0"/>
              <a:t>before</a:t>
            </a:r>
            <a:r>
              <a:rPr lang="en-US" smtClean="0"/>
              <a:t> you collect the data—there’s no way to recover from a biased sample of a survey that asks biased questions.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Spend your time and resources reducing biases.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If you possibly can, pilot-test your survey.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Always report your sampling methods in detail.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have we learned?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524000"/>
            <a:ext cx="8294687" cy="50292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A representative sample can offer us important insights about populations.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It’s the size of the same, not its fraction of the larger population, that determines the precision of the statistics it yields.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There are several ways to draw samples, all based on the power of randomness to make them representative of the population of interest: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Simple Random Sample, Stratified Sample, Cluster Sample, Systematic Sample, Multistage Sample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have we learned? (cont.)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Bias can destroy our ability to gain insights from our sample:</a:t>
            </a:r>
          </a:p>
          <a:p>
            <a:pPr marL="742950" lvl="1" indent="-285750" eaLnBrk="1" hangingPunct="1"/>
            <a:r>
              <a:rPr lang="en-US" smtClean="0"/>
              <a:t>Nonresponse bias can arise when sampled individuals will not or cannot respond.</a:t>
            </a:r>
          </a:p>
          <a:p>
            <a:pPr marL="742950" lvl="1" indent="-285750" eaLnBrk="1" hangingPunct="1"/>
            <a:r>
              <a:rPr lang="en-US" smtClean="0"/>
              <a:t>Response bias arises when respondents’ answers might be affected by external influences, such as question wording or interviewer behavior.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have we learned? (cont.)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Bias can also arise from poor sampling methods: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Voluntary response samples are almost always biased and should be avoided and distrusted.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Convenience samples are likely to be flawed for similar reasons.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Even with a reasonable design, sample frames may not be representative.</a:t>
            </a:r>
          </a:p>
          <a:p>
            <a:pPr marL="1143000" lvl="2" indent="-228600" eaLnBrk="1" hangingPunct="1">
              <a:lnSpc>
                <a:spcPct val="90000"/>
              </a:lnSpc>
            </a:pPr>
            <a:r>
              <a:rPr lang="en-US" sz="2800" smtClean="0"/>
              <a:t>Undercoverage occurs when individuals from a subgroup of the population are selected less often than they should be.</a:t>
            </a: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have we learned? (cont.)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Finally, we must look for biases in any survey we find and be sure to report our methods whenever we perform a survey so that others can evaluate the fairness and accuracy of our results.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 Tips</a:t>
            </a: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 careful with your vocabulary. Using the wrong term will always cost you rubric points!</a:t>
            </a:r>
          </a:p>
          <a:p>
            <a:pPr eaLnBrk="1" hangingPunct="1"/>
            <a:r>
              <a:rPr lang="en-US" smtClean="0"/>
              <a:t>When you describe bias, make sure you include the </a:t>
            </a:r>
            <a:r>
              <a:rPr lang="en-US" i="1" smtClean="0"/>
              <a:t>direction </a:t>
            </a:r>
            <a:r>
              <a:rPr lang="en-US" smtClean="0"/>
              <a:t>of the bias.</a:t>
            </a:r>
          </a:p>
          <a:p>
            <a:pPr lvl="1" eaLnBrk="1" hangingPunct="1"/>
            <a:r>
              <a:rPr lang="en-US" smtClean="0"/>
              <a:t>For example, “Response bias will result in people lying to the surveyor. They will be more likely to say “no” because they will be embarrassed. This will disproportionally </a:t>
            </a:r>
            <a:r>
              <a:rPr lang="en-US" b="1" smtClean="0"/>
              <a:t>increase</a:t>
            </a:r>
            <a:r>
              <a:rPr lang="en-US" smtClean="0"/>
              <a:t> the percentage of “no” votes in the sample.”</a:t>
            </a:r>
          </a:p>
        </p:txBody>
      </p:sp>
    </p:spTree>
  </p:cSld>
  <p:clrMapOvr>
    <a:masterClrMapping/>
  </p:clrMapOvr>
  <p:transition spd="med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AP Tips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544513" y="914400"/>
            <a:ext cx="8294687" cy="4572000"/>
          </a:xfrm>
        </p:spPr>
        <p:txBody>
          <a:bodyPr/>
          <a:lstStyle/>
          <a:p>
            <a:pPr eaLnBrk="1" hangingPunct="1"/>
            <a:r>
              <a:rPr lang="en-US" smtClean="0"/>
              <a:t>When describing stratification, make sure that your choice of strata is tied to the parameter of interest.</a:t>
            </a:r>
          </a:p>
          <a:p>
            <a:pPr lvl="1" eaLnBrk="1" hangingPunct="1"/>
            <a:r>
              <a:rPr lang="en-US" smtClean="0"/>
              <a:t>For example, “When I conduct a survey about the quality of education at my school I will stratify by grade level. I make this choice because I believe that older students have more knowledge about the school and I want to get get representation from all of these levels.</a:t>
            </a:r>
          </a:p>
          <a:p>
            <a:pPr eaLnBrk="1" hangingPunct="1"/>
            <a:r>
              <a:rPr lang="en-US" smtClean="0"/>
              <a:t>Notice that the purpose of strata is </a:t>
            </a:r>
            <a:r>
              <a:rPr lang="en-US" i="1" smtClean="0"/>
              <a:t>not </a:t>
            </a:r>
            <a:r>
              <a:rPr lang="en-US" smtClean="0"/>
              <a:t>to compare the different groups, but to get all the groups represented.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Idea 1: Examine Part of the Whole (cont.)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Opinion polls are examples of </a:t>
            </a:r>
            <a:r>
              <a:rPr lang="en-US" smtClean="0">
                <a:solidFill>
                  <a:schemeClr val="hlink"/>
                </a:solidFill>
              </a:rPr>
              <a:t>sample surveys</a:t>
            </a:r>
            <a:r>
              <a:rPr lang="en-US" smtClean="0"/>
              <a:t>, designed to ask questions of a small group of people in the hope of learning something about the entire population.</a:t>
            </a:r>
          </a:p>
          <a:p>
            <a:pPr marL="742950" lvl="1" indent="-285750" eaLnBrk="1" hangingPunct="1"/>
            <a:r>
              <a:rPr lang="en-US" smtClean="0"/>
              <a:t>Professional pollsters work quite hard to ensure that the sample they take is representative of the population.</a:t>
            </a:r>
          </a:p>
          <a:p>
            <a:pPr marL="742950" lvl="1" indent="-285750" eaLnBrk="1" hangingPunct="1"/>
            <a:r>
              <a:rPr lang="en-US" smtClean="0"/>
              <a:t>If not, the sample can give misleading information about the population.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Bias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953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Sampling methods that, by their nature, tend to over- or under- emphasize some characteristics of the population are said to be </a:t>
            </a:r>
            <a:r>
              <a:rPr lang="en-US" smtClean="0">
                <a:solidFill>
                  <a:srgbClr val="FF0000"/>
                </a:solidFill>
              </a:rPr>
              <a:t>biased</a:t>
            </a:r>
            <a:r>
              <a:rPr lang="en-US" smtClean="0"/>
              <a:t>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Bias is the bane of sampling—the one thing above all to avoid.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There is usually no way to fix a biased sample and no way to salvage useful information from it.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 best way to avoid bias is to select individuals for the sample </a:t>
            </a:r>
            <a:r>
              <a:rPr lang="en-US" i="1" smtClean="0"/>
              <a:t>at random</a:t>
            </a:r>
            <a:r>
              <a:rPr lang="en-US" smtClean="0"/>
              <a:t>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The value of deliberately introducing randomness is one of the great insights of Statistics.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 2: Randomize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Randomization can protect you against factors that you know are in the data. </a:t>
            </a:r>
          </a:p>
          <a:p>
            <a:pPr marL="742950" lvl="1" indent="-285750" eaLnBrk="1" hangingPunct="1"/>
            <a:r>
              <a:rPr lang="en-US" smtClean="0"/>
              <a:t>It can also help protect against factors you are not even aware of.</a:t>
            </a:r>
          </a:p>
          <a:p>
            <a:pPr marL="342900" indent="-342900" eaLnBrk="1" hangingPunct="1"/>
            <a:r>
              <a:rPr lang="en-US" smtClean="0">
                <a:solidFill>
                  <a:schemeClr val="hlink"/>
                </a:solidFill>
              </a:rPr>
              <a:t>Randomizing</a:t>
            </a:r>
            <a:r>
              <a:rPr lang="en-US" smtClean="0"/>
              <a:t> protects us from the influences of </a:t>
            </a:r>
            <a:r>
              <a:rPr lang="en-US" i="1" smtClean="0"/>
              <a:t>all</a:t>
            </a:r>
            <a:r>
              <a:rPr lang="en-US" smtClean="0"/>
              <a:t> the features of our population, even ones that we may not have thought about. </a:t>
            </a:r>
          </a:p>
          <a:p>
            <a:pPr marL="742950" lvl="1" indent="-285750" eaLnBrk="1" hangingPunct="1"/>
            <a:r>
              <a:rPr lang="en-US" smtClean="0"/>
              <a:t>Randomizing makes sure that </a:t>
            </a:r>
            <a:r>
              <a:rPr lang="en-US" i="1" smtClean="0"/>
              <a:t>on the average</a:t>
            </a:r>
            <a:r>
              <a:rPr lang="en-US" smtClean="0"/>
              <a:t> the sample looks like the rest of the population.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Randomizing (cont.)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Not only does randomizing protect us from bias, it actually makes it possible for us to draw inferences about the population when we see only a sample.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Such inferences are among the most powerful things we can do with Statistics.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But remember, it’s all made possible because we deliberately choose things randomly.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Idea 3: It’s the Sample Size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524000"/>
            <a:ext cx="8294687" cy="4572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How large a random sample do we need for the sample to be reasonably representative of the population?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It’s the size of the sample, not the size of the population, that makes the difference in sampling. 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Exception: If the population is small enough and the sample is more than 10% of the whole population, the population size </a:t>
            </a:r>
            <a:r>
              <a:rPr lang="en-US" i="1" smtClean="0"/>
              <a:t>can</a:t>
            </a:r>
            <a:r>
              <a:rPr lang="en-US" smtClean="0"/>
              <a:t> matter.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 </a:t>
            </a:r>
            <a:r>
              <a:rPr lang="en-US" i="1" smtClean="0"/>
              <a:t>fraction</a:t>
            </a:r>
            <a:r>
              <a:rPr lang="en-US" smtClean="0"/>
              <a:t> of the population that you’ve sampled doesn’t matter. It’s the </a:t>
            </a:r>
            <a:r>
              <a:rPr lang="en-US" i="1" smtClean="0"/>
              <a:t>sample size</a:t>
            </a:r>
            <a:r>
              <a:rPr lang="en-US" smtClean="0"/>
              <a:t> itself that’s important.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</TotalTime>
  <Words>2713</Words>
  <Application>Microsoft Office PowerPoint</Application>
  <PresentationFormat>Letter Paper (8.5x11 in)</PresentationFormat>
  <Paragraphs>229</Paragraphs>
  <Slides>49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ＭＳ Ｐゴシック</vt:lpstr>
      <vt:lpstr>Wingdings</vt:lpstr>
      <vt:lpstr>Tahoma</vt:lpstr>
      <vt:lpstr>Blends</vt:lpstr>
      <vt:lpstr> Chapter 11</vt:lpstr>
      <vt:lpstr>Background</vt:lpstr>
      <vt:lpstr>Idea 1: Examine a Part of the Whole</vt:lpstr>
      <vt:lpstr>Idea 1: Examine a Part of the Whole (cont.)</vt:lpstr>
      <vt:lpstr>Idea 1: Examine Part of the Whole (cont.)</vt:lpstr>
      <vt:lpstr>Bias</vt:lpstr>
      <vt:lpstr>Idea 2: Randomize</vt:lpstr>
      <vt:lpstr>Randomizing (cont.)</vt:lpstr>
      <vt:lpstr>Idea 3: It’s the Sample Size</vt:lpstr>
      <vt:lpstr>Does a Census Make Sense?</vt:lpstr>
      <vt:lpstr>Does a Census Make Sense? (cont.)</vt:lpstr>
      <vt:lpstr>Populations and Parameters</vt:lpstr>
      <vt:lpstr>Notation</vt:lpstr>
      <vt:lpstr>Simple Random Samples</vt:lpstr>
      <vt:lpstr>Simple Random Samples (cont.)</vt:lpstr>
      <vt:lpstr>Simple Random Samples (cont.)</vt:lpstr>
      <vt:lpstr>Simple Random Samples (cont.)</vt:lpstr>
      <vt:lpstr>Stratified Sampling</vt:lpstr>
      <vt:lpstr>Stratified Sampling (cont.)</vt:lpstr>
      <vt:lpstr>Stratified Sampling (cont.)</vt:lpstr>
      <vt:lpstr>Cluster and Multistage Sampling</vt:lpstr>
      <vt:lpstr>Cluster and Multistage Sampling (cont.)</vt:lpstr>
      <vt:lpstr>Cluster and Multistage Sampling (cont.)</vt:lpstr>
      <vt:lpstr>Systematic Samples</vt:lpstr>
      <vt:lpstr>Systematic Samples (cont.)</vt:lpstr>
      <vt:lpstr>Defining the “Who”</vt:lpstr>
      <vt:lpstr>Defining the “Who” (cont.)</vt:lpstr>
      <vt:lpstr>Defining the “Who” (cont.)</vt:lpstr>
      <vt:lpstr>Defining the “Who” (cont.)</vt:lpstr>
      <vt:lpstr>Defining the “Who” (cont.)</vt:lpstr>
      <vt:lpstr>Defining the “Who” (cont.)</vt:lpstr>
      <vt:lpstr>The Valid Survey</vt:lpstr>
      <vt:lpstr>The Valid Survey (cont.)</vt:lpstr>
      <vt:lpstr>The Valid Survey (cont.)</vt:lpstr>
      <vt:lpstr>The Valid Survey (cont.)</vt:lpstr>
      <vt:lpstr>The Valid Survey (cont.)</vt:lpstr>
      <vt:lpstr>Lots Can Go Wrong: How to Sample Badly</vt:lpstr>
      <vt:lpstr>What Can Go Wrong?—or, How to Sample Badly (cont.)</vt:lpstr>
      <vt:lpstr>What Can Go Wrong?—or, How to Sample Badly (cont.)</vt:lpstr>
      <vt:lpstr>What Else Can Go Wrong?</vt:lpstr>
      <vt:lpstr>What Else Can Go Wrong? (cont.)</vt:lpstr>
      <vt:lpstr>What Else Can Go Wrong? (cont.)</vt:lpstr>
      <vt:lpstr>How to Think About Biases</vt:lpstr>
      <vt:lpstr>What have we learned?</vt:lpstr>
      <vt:lpstr>What have we learned? (cont.)</vt:lpstr>
      <vt:lpstr>What have we learned? (cont.)</vt:lpstr>
      <vt:lpstr>What have we learned? (cont.)</vt:lpstr>
      <vt:lpstr>AP Tips</vt:lpstr>
      <vt:lpstr>AP Tips</vt:lpstr>
    </vt:vector>
  </TitlesOfParts>
  <Company>Copyright © 2010, 2007, 2004 Pearson Education,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subject>Sample Surveys</dc:subject>
  <dc:creator>David Bock</dc:creator>
  <cp:lastModifiedBy>Christine Stavrou</cp:lastModifiedBy>
  <cp:revision>66</cp:revision>
  <cp:lastPrinted>2001-11-04T00:51:13Z</cp:lastPrinted>
  <dcterms:created xsi:type="dcterms:W3CDTF">2005-02-25T19:46:41Z</dcterms:created>
  <dcterms:modified xsi:type="dcterms:W3CDTF">2014-02-19T15:51:45Z</dcterms:modified>
</cp:coreProperties>
</file>