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26"/>
  </p:notesMasterIdLst>
  <p:handoutMasterIdLst>
    <p:handoutMasterId r:id="rId27"/>
  </p:handoutMasterIdLst>
  <p:sldIdLst>
    <p:sldId id="281" r:id="rId2"/>
    <p:sldId id="282"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3" r:id="rId25"/>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8ECF8"/>
    <a:srgbClr val="FDDCA1"/>
    <a:srgbClr val="B8F6FE"/>
    <a:srgbClr val="CCECFF"/>
    <a:srgbClr val="EF9C51"/>
    <a:srgbClr val="8CC6EB"/>
    <a:srgbClr val="193A61"/>
    <a:srgbClr val="E8F3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52" autoAdjust="0"/>
    <p:restoredTop sz="94747" autoAdjust="0"/>
  </p:normalViewPr>
  <p:slideViewPr>
    <p:cSldViewPr snapToObjects="1">
      <p:cViewPr varScale="1">
        <p:scale>
          <a:sx n="62" d="100"/>
          <a:sy n="62" d="100"/>
        </p:scale>
        <p:origin x="-2208" y="-84"/>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780" y="21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5B1E8485-4B34-4F3C-BA61-70766AD289DE}" type="slidenum">
              <a:rPr lang="en-CA"/>
              <a:pPr>
                <a:defRPr/>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A23F7CE4-F322-4B85-8CB4-FEFE5E334539}" type="slidenum">
              <a:rPr lang="en-CA"/>
              <a:pPr>
                <a:defRPr/>
              </a:pPr>
              <a:t>‹#›</a:t>
            </a:fld>
            <a:endParaRPr lang="en-C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44513" y="1600200"/>
            <a:ext cx="8294687" cy="4572000"/>
          </a:xfrm>
        </p:spPr>
        <p:txBody>
          <a:bodyPr/>
          <a:lstStyle/>
          <a:p>
            <a:pPr lvl="0"/>
            <a:endParaRPr lang="en-US" noProof="0"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24" name="Rectangle 4"/>
          <p:cNvSpPr>
            <a:spLocks noChangeArrowheads="1"/>
          </p:cNvSpPr>
          <p:nvPr/>
        </p:nvSpPr>
        <p:spPr bwMode="auto">
          <a:xfrm>
            <a:off x="6653213" y="6288088"/>
            <a:ext cx="2133600" cy="476250"/>
          </a:xfrm>
          <a:prstGeom prst="rect">
            <a:avLst/>
          </a:prstGeom>
          <a:noFill/>
          <a:ln>
            <a:noFill/>
          </a:ln>
          <a:effectLst/>
          <a:extLst>
            <a:ext uri="{909E8E84-426E-40DD-AFC4-6F175D3DCCD1}"/>
            <a:ext uri="{91240B29-F687-4F45-9708-019B960494DF}"/>
            <a:ext uri="{AF507438-7753-43E0-B8FC-AC1667EBCBE1}"/>
          </a:extLst>
        </p:spPr>
        <p:txBody>
          <a:bodyPr/>
          <a:lstStyle/>
          <a:p>
            <a:pPr algn="r">
              <a:defRPr/>
            </a:pPr>
            <a:endParaRPr lang="en-US" sz="1600" dirty="0">
              <a:solidFill>
                <a:srgbClr val="F3F5E7"/>
              </a:solidFill>
              <a:ea typeface="ＭＳ Ｐゴシック" charset="0"/>
              <a:cs typeface="+mn-cs"/>
            </a:endParaRPr>
          </a:p>
          <a:p>
            <a:pPr algn="r">
              <a:defRPr/>
            </a:pPr>
            <a:r>
              <a:rPr lang="en-US" sz="1600" dirty="0">
                <a:solidFill>
                  <a:srgbClr val="F3F5E7"/>
                </a:solidFill>
                <a:ea typeface="ＭＳ Ｐゴシック" charset="0"/>
                <a:cs typeface="+mn-cs"/>
              </a:rPr>
              <a:t>1-</a:t>
            </a:r>
            <a:fld id="{414914AB-8E70-444A-871F-F69520D54C49}" type="slidenum">
              <a:rPr lang="en-US" sz="1600">
                <a:solidFill>
                  <a:srgbClr val="F3F5E7"/>
                </a:solidFill>
                <a:ea typeface="ＭＳ Ｐゴシック" charset="0"/>
                <a:cs typeface="+mn-cs"/>
              </a:rPr>
              <a:pPr algn="r">
                <a:defRPr/>
              </a:pPr>
              <a:t>‹#›</a:t>
            </a:fld>
            <a:endParaRPr lang="en-US" sz="1600" dirty="0">
              <a:solidFill>
                <a:srgbClr val="F3F5E7"/>
              </a:solidFill>
              <a:ea typeface="ＭＳ Ｐゴシック" charset="0"/>
              <a:cs typeface="+mn-cs"/>
            </a:endParaRPr>
          </a:p>
        </p:txBody>
      </p:sp>
      <p:sp>
        <p:nvSpPr>
          <p:cNvPr id="542725" name="Rectangle 5"/>
          <p:cNvSpPr>
            <a:spLocks noChangeArrowheads="1"/>
          </p:cNvSpPr>
          <p:nvPr/>
        </p:nvSpPr>
        <p:spPr bwMode="gray">
          <a:xfrm>
            <a:off x="0" y="6424613"/>
            <a:ext cx="9144000" cy="452437"/>
          </a:xfrm>
          <a:prstGeom prst="rect">
            <a:avLst/>
          </a:prstGeom>
          <a:solidFill>
            <a:srgbClr val="166F07"/>
          </a:solidFill>
          <a:ln>
            <a:noFill/>
          </a:ln>
          <a:effectLst/>
          <a:extLst>
            <a:ext uri="{91240B29-F687-4F45-9708-019B960494DF}"/>
            <a:ext uri="{AF507438-7753-43E0-B8FC-AC1667EBCBE1}"/>
          </a:extLst>
        </p:spPr>
        <p:txBody>
          <a:bodyPr wrap="none" lIns="0" tIns="0" rIns="0" bIns="0" anchor="ctr"/>
          <a:lstStyle/>
          <a:p>
            <a:pPr>
              <a:defRPr/>
            </a:pPr>
            <a:r>
              <a:rPr lang="en-US" sz="1200" dirty="0">
                <a:solidFill>
                  <a:srgbClr val="F3F5E7"/>
                </a:solidFill>
                <a:ea typeface="ＭＳ Ｐゴシック" charset="0"/>
                <a:cs typeface="+mn-cs"/>
              </a:rPr>
              <a:t>                                            Copyright © 2015, 2010, 2007 Pearson Education, Inc.</a:t>
            </a:r>
          </a:p>
        </p:txBody>
      </p:sp>
      <p:pic>
        <p:nvPicPr>
          <p:cNvPr id="1030" name="Picture 6" descr="Pearson_Bound_White"/>
          <p:cNvPicPr>
            <a:picLocks noChangeAspect="1" noChangeArrowheads="1"/>
          </p:cNvPicPr>
          <p:nvPr/>
        </p:nvPicPr>
        <p:blipFill>
          <a:blip r:embed="rId14"/>
          <a:srcRect/>
          <a:stretch>
            <a:fillRect/>
          </a:stretch>
        </p:blipFill>
        <p:spPr bwMode="auto">
          <a:xfrm>
            <a:off x="5626100" y="6408738"/>
            <a:ext cx="1455738" cy="469900"/>
          </a:xfrm>
          <a:prstGeom prst="rect">
            <a:avLst/>
          </a:prstGeom>
          <a:noFill/>
          <a:ln w="9525">
            <a:noFill/>
            <a:miter lim="800000"/>
            <a:headEnd/>
            <a:tailEnd/>
          </a:ln>
        </p:spPr>
      </p:pic>
      <p:sp>
        <p:nvSpPr>
          <p:cNvPr id="542727" name="Rectangle 7"/>
          <p:cNvSpPr>
            <a:spLocks noChangeArrowheads="1"/>
          </p:cNvSpPr>
          <p:nvPr/>
        </p:nvSpPr>
        <p:spPr bwMode="auto">
          <a:xfrm>
            <a:off x="7067550" y="6496050"/>
            <a:ext cx="2133600" cy="233363"/>
          </a:xfrm>
          <a:prstGeom prst="rect">
            <a:avLst/>
          </a:prstGeom>
          <a:noFill/>
          <a:ln>
            <a:noFill/>
          </a:ln>
          <a:effectLst/>
          <a:extLst>
            <a:ext uri="{909E8E84-426E-40DD-AFC4-6F175D3DCCD1}"/>
            <a:ext uri="{91240B29-F687-4F45-9708-019B960494DF}"/>
            <a:ext uri="{AF507438-7753-43E0-B8FC-AC1667EBCBE1}"/>
          </a:extLst>
        </p:spPr>
        <p:txBody>
          <a:bodyPr/>
          <a:lstStyle/>
          <a:p>
            <a:pPr>
              <a:defRPr/>
            </a:pPr>
            <a:r>
              <a:rPr lang="en-US" sz="1600" dirty="0">
                <a:solidFill>
                  <a:schemeClr val="bg1"/>
                </a:solidFill>
                <a:ea typeface="ＭＳ Ｐゴシック" charset="0"/>
                <a:cs typeface="+mn-cs"/>
              </a:rPr>
              <a:t>Chapter </a:t>
            </a:r>
            <a:r>
              <a:rPr lang="en-US" sz="1600" dirty="0">
                <a:solidFill>
                  <a:schemeClr val="bg1"/>
                </a:solidFill>
                <a:ea typeface="ＭＳ Ｐゴシック" charset="0"/>
                <a:cs typeface="+mn-cs"/>
              </a:rPr>
              <a:t>9, </a:t>
            </a:r>
            <a:r>
              <a:rPr lang="en-US" sz="1600" dirty="0">
                <a:solidFill>
                  <a:schemeClr val="bg1"/>
                </a:solidFill>
                <a:ea typeface="ＭＳ Ｐゴシック" charset="0"/>
                <a:cs typeface="+mn-cs"/>
              </a:rPr>
              <a:t>Slide </a:t>
            </a:r>
            <a:fld id="{C5164977-BF74-459E-90CA-E43D05C94FC6}"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1032" name="Picture 8" descr="Pearson_Strap_Bound_White"/>
          <p:cNvPicPr>
            <a:picLocks noChangeAspect="1" noChangeArrowheads="1"/>
          </p:cNvPicPr>
          <p:nvPr/>
        </p:nvPicPr>
        <p:blipFill>
          <a:blip r:embed="rId15"/>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9</a:t>
            </a:r>
          </a:p>
        </p:txBody>
      </p:sp>
      <p:sp>
        <p:nvSpPr>
          <p:cNvPr id="16386" name="Rectangle 3"/>
          <p:cNvSpPr>
            <a:spLocks noGrp="1" noChangeArrowheads="1"/>
          </p:cNvSpPr>
          <p:nvPr>
            <p:ph type="subTitle" idx="1"/>
          </p:nvPr>
        </p:nvSpPr>
        <p:spPr>
          <a:xfrm>
            <a:off x="304800" y="2057400"/>
            <a:ext cx="4554538" cy="1752600"/>
          </a:xfrm>
        </p:spPr>
        <p:txBody>
          <a:bodyPr/>
          <a:lstStyle/>
          <a:p>
            <a:pPr eaLnBrk="1" hangingPunct="1"/>
            <a:r>
              <a:rPr lang="en-US" sz="4000" smtClean="0"/>
              <a:t>Re-expressing the Data:</a:t>
            </a:r>
          </a:p>
          <a:p>
            <a:pPr eaLnBrk="1" hangingPunct="1"/>
            <a:r>
              <a:rPr lang="en-US" sz="4000" smtClean="0"/>
              <a:t>Get It Straight!</a:t>
            </a:r>
          </a:p>
        </p:txBody>
      </p:sp>
      <p:pic>
        <p:nvPicPr>
          <p:cNvPr id="16387"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t>Goals of Re-expression (cont.)</a:t>
            </a:r>
          </a:p>
        </p:txBody>
      </p:sp>
      <p:sp>
        <p:nvSpPr>
          <p:cNvPr id="25602" name="Rectangle 3"/>
          <p:cNvSpPr>
            <a:spLocks noGrp="1" noChangeArrowheads="1"/>
          </p:cNvSpPr>
          <p:nvPr>
            <p:ph type="body" idx="1"/>
          </p:nvPr>
        </p:nvSpPr>
        <p:spPr/>
        <p:txBody>
          <a:bodyPr/>
          <a:lstStyle/>
          <a:p>
            <a:pPr marL="342900" indent="-342900" eaLnBrk="1" hangingPunct="1"/>
            <a:r>
              <a:rPr lang="en-US" smtClean="0"/>
              <a:t>Goal 3: Make the form of a scatterplot more nearly linear.</a:t>
            </a:r>
          </a:p>
        </p:txBody>
      </p:sp>
      <p:pic>
        <p:nvPicPr>
          <p:cNvPr id="25603" name="Picture 4" descr="10_10"/>
          <p:cNvPicPr>
            <a:picLocks noChangeAspect="1" noChangeArrowheads="1"/>
          </p:cNvPicPr>
          <p:nvPr/>
        </p:nvPicPr>
        <p:blipFill>
          <a:blip r:embed="rId2"/>
          <a:srcRect/>
          <a:stretch>
            <a:fillRect/>
          </a:stretch>
        </p:blipFill>
        <p:spPr bwMode="auto">
          <a:xfrm>
            <a:off x="533400" y="3048000"/>
            <a:ext cx="3609975" cy="2886075"/>
          </a:xfrm>
          <a:prstGeom prst="rect">
            <a:avLst/>
          </a:prstGeom>
          <a:noFill/>
          <a:ln w="9525">
            <a:noFill/>
            <a:miter lim="800000"/>
            <a:headEnd/>
            <a:tailEnd/>
          </a:ln>
        </p:spPr>
      </p:pic>
      <p:pic>
        <p:nvPicPr>
          <p:cNvPr id="25604" name="Picture 5" descr="10_11"/>
          <p:cNvPicPr>
            <a:picLocks noChangeAspect="1" noChangeArrowheads="1"/>
          </p:cNvPicPr>
          <p:nvPr/>
        </p:nvPicPr>
        <p:blipFill>
          <a:blip r:embed="rId3"/>
          <a:srcRect/>
          <a:stretch>
            <a:fillRect/>
          </a:stretch>
        </p:blipFill>
        <p:spPr bwMode="auto">
          <a:xfrm>
            <a:off x="5029200" y="3048000"/>
            <a:ext cx="3648075" cy="289401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533400" y="0"/>
            <a:ext cx="8305800" cy="992188"/>
          </a:xfrm>
        </p:spPr>
        <p:txBody>
          <a:bodyPr/>
          <a:lstStyle/>
          <a:p>
            <a:pPr eaLnBrk="1" hangingPunct="1"/>
            <a:r>
              <a:rPr lang="en-US" smtClean="0"/>
              <a:t>Goals of Re-expression (cont.)</a:t>
            </a:r>
          </a:p>
        </p:txBody>
      </p:sp>
      <p:sp>
        <p:nvSpPr>
          <p:cNvPr id="26626" name="Rectangle 3"/>
          <p:cNvSpPr>
            <a:spLocks noGrp="1" noChangeArrowheads="1"/>
          </p:cNvSpPr>
          <p:nvPr>
            <p:ph type="body" idx="1"/>
          </p:nvPr>
        </p:nvSpPr>
        <p:spPr>
          <a:xfrm>
            <a:off x="533400" y="1143000"/>
            <a:ext cx="8294688" cy="4572000"/>
          </a:xfrm>
        </p:spPr>
        <p:txBody>
          <a:bodyPr/>
          <a:lstStyle/>
          <a:p>
            <a:pPr marL="342900" indent="-342900" eaLnBrk="1" hangingPunct="1"/>
            <a:r>
              <a:rPr lang="en-US" smtClean="0"/>
              <a:t>Goal 4: Make the scatter in a scatterplot spread out evenly rather than thickening at one end.</a:t>
            </a:r>
          </a:p>
          <a:p>
            <a:pPr marL="742950" lvl="1" indent="-285750" eaLnBrk="1" hangingPunct="1"/>
            <a:r>
              <a:rPr lang="en-US" smtClean="0"/>
              <a:t>This can be seen in the two scatterplots we just saw with Goal 3:</a:t>
            </a:r>
          </a:p>
        </p:txBody>
      </p:sp>
      <p:pic>
        <p:nvPicPr>
          <p:cNvPr id="26627" name="Picture 4" descr="10-10a"/>
          <p:cNvPicPr>
            <a:picLocks noChangeAspect="1" noChangeArrowheads="1"/>
          </p:cNvPicPr>
          <p:nvPr/>
        </p:nvPicPr>
        <p:blipFill>
          <a:blip r:embed="rId2"/>
          <a:srcRect/>
          <a:stretch>
            <a:fillRect/>
          </a:stretch>
        </p:blipFill>
        <p:spPr bwMode="auto">
          <a:xfrm>
            <a:off x="762000" y="3048000"/>
            <a:ext cx="3602038" cy="2900363"/>
          </a:xfrm>
          <a:prstGeom prst="rect">
            <a:avLst/>
          </a:prstGeom>
          <a:noFill/>
          <a:ln w="9525">
            <a:noFill/>
            <a:miter lim="800000"/>
            <a:headEnd/>
            <a:tailEnd/>
          </a:ln>
        </p:spPr>
      </p:pic>
      <p:pic>
        <p:nvPicPr>
          <p:cNvPr id="26628" name="Picture 5" descr="10-11a"/>
          <p:cNvPicPr>
            <a:picLocks noChangeAspect="1" noChangeArrowheads="1"/>
          </p:cNvPicPr>
          <p:nvPr/>
        </p:nvPicPr>
        <p:blipFill>
          <a:blip r:embed="rId3"/>
          <a:srcRect/>
          <a:stretch>
            <a:fillRect/>
          </a:stretch>
        </p:blipFill>
        <p:spPr bwMode="auto">
          <a:xfrm>
            <a:off x="5029200" y="3048000"/>
            <a:ext cx="3657600" cy="29162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mtClean="0"/>
              <a:t>The Ladder of Powers</a:t>
            </a:r>
          </a:p>
        </p:txBody>
      </p:sp>
      <p:sp>
        <p:nvSpPr>
          <p:cNvPr id="27650" name="Rectangle 3"/>
          <p:cNvSpPr>
            <a:spLocks noGrp="1" noChangeArrowheads="1"/>
          </p:cNvSpPr>
          <p:nvPr>
            <p:ph type="body" idx="1"/>
          </p:nvPr>
        </p:nvSpPr>
        <p:spPr/>
        <p:txBody>
          <a:bodyPr/>
          <a:lstStyle/>
          <a:p>
            <a:pPr marL="342900" indent="-342900" eaLnBrk="1" hangingPunct="1"/>
            <a:r>
              <a:rPr lang="en-US" smtClean="0"/>
              <a:t>There is a family of simple re-expressions that move data toward our goals in a consistent way. This collection of re-expressions is called the </a:t>
            </a:r>
            <a:r>
              <a:rPr lang="en-US" smtClean="0">
                <a:solidFill>
                  <a:schemeClr val="hlink"/>
                </a:solidFill>
              </a:rPr>
              <a:t>Ladder of Powers</a:t>
            </a:r>
            <a:r>
              <a:rPr lang="en-US" smtClean="0"/>
              <a:t>.</a:t>
            </a:r>
          </a:p>
          <a:p>
            <a:pPr marL="342900" indent="-342900" eaLnBrk="1" hangingPunct="1"/>
            <a:r>
              <a:rPr lang="en-US" smtClean="0"/>
              <a:t>The Ladder of Powers orders the </a:t>
            </a:r>
            <a:r>
              <a:rPr lang="en-US" i="1" smtClean="0"/>
              <a:t>effects</a:t>
            </a:r>
            <a:r>
              <a:rPr lang="en-US" smtClean="0"/>
              <a:t> that the re-expressions have on data.</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81000" y="0"/>
            <a:ext cx="8229600" cy="1143000"/>
          </a:xfrm>
        </p:spPr>
        <p:txBody>
          <a:bodyPr/>
          <a:lstStyle/>
          <a:p>
            <a:pPr eaLnBrk="1" hangingPunct="1"/>
            <a:r>
              <a:rPr lang="en-US" smtClean="0"/>
              <a:t>The Ladder of Powers</a:t>
            </a:r>
          </a:p>
        </p:txBody>
      </p:sp>
      <p:grpSp>
        <p:nvGrpSpPr>
          <p:cNvPr id="28674" name="Group 3"/>
          <p:cNvGrpSpPr>
            <a:grpSpLocks/>
          </p:cNvGrpSpPr>
          <p:nvPr/>
        </p:nvGrpSpPr>
        <p:grpSpPr bwMode="auto">
          <a:xfrm>
            <a:off x="381000" y="1143000"/>
            <a:ext cx="8382000" cy="4995863"/>
            <a:chOff x="349" y="1008"/>
            <a:chExt cx="5027" cy="3147"/>
          </a:xfrm>
        </p:grpSpPr>
        <p:sp>
          <p:nvSpPr>
            <p:cNvPr id="28675" name="Rectangle 4"/>
            <p:cNvSpPr>
              <a:spLocks noChangeAspect="1" noChangeArrowheads="1"/>
            </p:cNvSpPr>
            <p:nvPr/>
          </p:nvSpPr>
          <p:spPr bwMode="auto">
            <a:xfrm>
              <a:off x="2211" y="3727"/>
              <a:ext cx="3165" cy="428"/>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Ratios of two quantities (e.g., mph) often benefit from a reciprocal.</a:t>
              </a:r>
            </a:p>
          </p:txBody>
        </p:sp>
        <p:sp>
          <p:nvSpPr>
            <p:cNvPr id="28676" name="Rectangle 5"/>
            <p:cNvSpPr>
              <a:spLocks noChangeAspect="1" noChangeArrowheads="1"/>
            </p:cNvSpPr>
            <p:nvPr/>
          </p:nvSpPr>
          <p:spPr bwMode="auto">
            <a:xfrm>
              <a:off x="1001" y="3727"/>
              <a:ext cx="1210" cy="428"/>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The reciprocal of the data</a:t>
              </a:r>
            </a:p>
          </p:txBody>
        </p:sp>
        <p:sp>
          <p:nvSpPr>
            <p:cNvPr id="28677" name="Rectangle 6"/>
            <p:cNvSpPr>
              <a:spLocks noChangeAspect="1" noChangeArrowheads="1"/>
            </p:cNvSpPr>
            <p:nvPr/>
          </p:nvSpPr>
          <p:spPr bwMode="auto">
            <a:xfrm>
              <a:off x="349" y="3727"/>
              <a:ext cx="652" cy="428"/>
            </a:xfrm>
            <a:prstGeom prst="rect">
              <a:avLst/>
            </a:prstGeom>
            <a:noFill/>
            <a:ln w="9525">
              <a:noFill/>
              <a:miter lim="800000"/>
              <a:headEnd/>
              <a:tailEnd/>
            </a:ln>
          </p:spPr>
          <p:txBody>
            <a:bodyPr anchor="ctr"/>
            <a:lstStyle/>
            <a:p>
              <a:pPr algn="ctr">
                <a:spcBef>
                  <a:spcPct val="20000"/>
                </a:spcBef>
                <a:buClr>
                  <a:schemeClr val="accent1"/>
                </a:buClr>
                <a:buSzPct val="60000"/>
                <a:buFont typeface="Wingdings" pitchFamily="2" charset="2"/>
                <a:buNone/>
              </a:pPr>
              <a:r>
                <a:rPr lang="en-US" sz="2200">
                  <a:solidFill>
                    <a:schemeClr val="hlink"/>
                  </a:solidFill>
                </a:rPr>
                <a:t>–1</a:t>
              </a:r>
            </a:p>
          </p:txBody>
        </p:sp>
        <p:sp>
          <p:nvSpPr>
            <p:cNvPr id="28678" name="Rectangle 7"/>
            <p:cNvSpPr>
              <a:spLocks noChangeAspect="1" noChangeArrowheads="1"/>
            </p:cNvSpPr>
            <p:nvPr/>
          </p:nvSpPr>
          <p:spPr bwMode="auto">
            <a:xfrm>
              <a:off x="2211" y="3300"/>
              <a:ext cx="3165" cy="427"/>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An uncommon re-expression, but sometimes useful.</a:t>
              </a:r>
            </a:p>
          </p:txBody>
        </p:sp>
        <p:sp>
          <p:nvSpPr>
            <p:cNvPr id="28679" name="Rectangle 8"/>
            <p:cNvSpPr>
              <a:spLocks noChangeAspect="1" noChangeArrowheads="1"/>
            </p:cNvSpPr>
            <p:nvPr/>
          </p:nvSpPr>
          <p:spPr bwMode="auto">
            <a:xfrm>
              <a:off x="1001" y="3300"/>
              <a:ext cx="1210" cy="427"/>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Reciprocal square root</a:t>
              </a:r>
            </a:p>
          </p:txBody>
        </p:sp>
        <p:sp>
          <p:nvSpPr>
            <p:cNvPr id="28680" name="Rectangle 9"/>
            <p:cNvSpPr>
              <a:spLocks noChangeAspect="1" noChangeArrowheads="1"/>
            </p:cNvSpPr>
            <p:nvPr/>
          </p:nvSpPr>
          <p:spPr bwMode="auto">
            <a:xfrm>
              <a:off x="349" y="3300"/>
              <a:ext cx="652" cy="427"/>
            </a:xfrm>
            <a:prstGeom prst="rect">
              <a:avLst/>
            </a:prstGeom>
            <a:noFill/>
            <a:ln w="9525">
              <a:noFill/>
              <a:miter lim="800000"/>
              <a:headEnd/>
              <a:tailEnd/>
            </a:ln>
          </p:spPr>
          <p:txBody>
            <a:bodyPr anchor="ctr"/>
            <a:lstStyle/>
            <a:p>
              <a:pPr algn="ctr">
                <a:spcBef>
                  <a:spcPct val="20000"/>
                </a:spcBef>
                <a:buClr>
                  <a:schemeClr val="accent1"/>
                </a:buClr>
                <a:buSzPct val="60000"/>
                <a:buFont typeface="Wingdings" pitchFamily="2" charset="2"/>
                <a:buNone/>
              </a:pPr>
              <a:r>
                <a:rPr lang="en-US" sz="2200">
                  <a:solidFill>
                    <a:schemeClr val="hlink"/>
                  </a:solidFill>
                </a:rPr>
                <a:t>–1/2</a:t>
              </a:r>
            </a:p>
          </p:txBody>
        </p:sp>
        <p:sp>
          <p:nvSpPr>
            <p:cNvPr id="28681" name="Rectangle 10"/>
            <p:cNvSpPr>
              <a:spLocks noChangeAspect="1" noChangeArrowheads="1"/>
            </p:cNvSpPr>
            <p:nvPr/>
          </p:nvSpPr>
          <p:spPr bwMode="auto">
            <a:xfrm>
              <a:off x="2211" y="2872"/>
              <a:ext cx="3165" cy="428"/>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Measurements that cannot be negative often benefit from a log re-expression.</a:t>
              </a:r>
            </a:p>
          </p:txBody>
        </p:sp>
        <p:sp>
          <p:nvSpPr>
            <p:cNvPr id="28682" name="Rectangle 11"/>
            <p:cNvSpPr>
              <a:spLocks noChangeAspect="1" noChangeArrowheads="1"/>
            </p:cNvSpPr>
            <p:nvPr/>
          </p:nvSpPr>
          <p:spPr bwMode="auto">
            <a:xfrm>
              <a:off x="1001" y="2872"/>
              <a:ext cx="1351" cy="428"/>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We’ll use logarithms here</a:t>
              </a:r>
            </a:p>
          </p:txBody>
        </p:sp>
        <p:sp>
          <p:nvSpPr>
            <p:cNvPr id="28683" name="Rectangle 12"/>
            <p:cNvSpPr>
              <a:spLocks noChangeAspect="1" noChangeArrowheads="1"/>
            </p:cNvSpPr>
            <p:nvPr/>
          </p:nvSpPr>
          <p:spPr bwMode="auto">
            <a:xfrm>
              <a:off x="349" y="2872"/>
              <a:ext cx="652" cy="428"/>
            </a:xfrm>
            <a:prstGeom prst="rect">
              <a:avLst/>
            </a:prstGeom>
            <a:noFill/>
            <a:ln w="9525">
              <a:noFill/>
              <a:miter lim="800000"/>
              <a:headEnd/>
              <a:tailEnd/>
            </a:ln>
          </p:spPr>
          <p:txBody>
            <a:bodyPr anchor="ctr"/>
            <a:lstStyle/>
            <a:p>
              <a:pPr algn="ctr">
                <a:spcBef>
                  <a:spcPct val="20000"/>
                </a:spcBef>
                <a:buClr>
                  <a:schemeClr val="accent1"/>
                </a:buClr>
                <a:buSzPct val="60000"/>
                <a:buFont typeface="Wingdings" pitchFamily="2" charset="2"/>
                <a:buNone/>
              </a:pPr>
              <a:r>
                <a:rPr lang="en-US" sz="2200">
                  <a:solidFill>
                    <a:schemeClr val="hlink"/>
                  </a:solidFill>
                </a:rPr>
                <a:t>“0”</a:t>
              </a:r>
            </a:p>
          </p:txBody>
        </p:sp>
        <p:sp>
          <p:nvSpPr>
            <p:cNvPr id="28684" name="Rectangle 13"/>
            <p:cNvSpPr>
              <a:spLocks noChangeAspect="1" noChangeArrowheads="1"/>
            </p:cNvSpPr>
            <p:nvPr/>
          </p:nvSpPr>
          <p:spPr bwMode="auto">
            <a:xfrm>
              <a:off x="2211" y="2445"/>
              <a:ext cx="3165" cy="427"/>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Counts often benefit from a square root re-expression.</a:t>
              </a:r>
            </a:p>
          </p:txBody>
        </p:sp>
        <p:sp>
          <p:nvSpPr>
            <p:cNvPr id="28685" name="Rectangle 14"/>
            <p:cNvSpPr>
              <a:spLocks noChangeAspect="1" noChangeArrowheads="1"/>
            </p:cNvSpPr>
            <p:nvPr/>
          </p:nvSpPr>
          <p:spPr bwMode="auto">
            <a:xfrm>
              <a:off x="1001" y="2445"/>
              <a:ext cx="1210" cy="427"/>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Square root of data values</a:t>
              </a:r>
            </a:p>
          </p:txBody>
        </p:sp>
        <p:sp>
          <p:nvSpPr>
            <p:cNvPr id="28686" name="Rectangle 15"/>
            <p:cNvSpPr>
              <a:spLocks noChangeAspect="1" noChangeArrowheads="1"/>
            </p:cNvSpPr>
            <p:nvPr/>
          </p:nvSpPr>
          <p:spPr bwMode="auto">
            <a:xfrm>
              <a:off x="349" y="2445"/>
              <a:ext cx="652" cy="427"/>
            </a:xfrm>
            <a:prstGeom prst="rect">
              <a:avLst/>
            </a:prstGeom>
            <a:noFill/>
            <a:ln w="9525">
              <a:noFill/>
              <a:miter lim="800000"/>
              <a:headEnd/>
              <a:tailEnd/>
            </a:ln>
          </p:spPr>
          <p:txBody>
            <a:bodyPr anchor="ctr"/>
            <a:lstStyle/>
            <a:p>
              <a:pPr algn="ctr">
                <a:spcBef>
                  <a:spcPct val="20000"/>
                </a:spcBef>
                <a:buClr>
                  <a:schemeClr val="accent1"/>
                </a:buClr>
                <a:buSzPct val="60000"/>
                <a:buFont typeface="Wingdings" pitchFamily="2" charset="2"/>
                <a:buNone/>
              </a:pPr>
              <a:r>
                <a:rPr lang="en-US" sz="2200">
                  <a:solidFill>
                    <a:schemeClr val="hlink"/>
                  </a:solidFill>
                </a:rPr>
                <a:t>½</a:t>
              </a:r>
            </a:p>
          </p:txBody>
        </p:sp>
        <p:sp>
          <p:nvSpPr>
            <p:cNvPr id="28687" name="Rectangle 16"/>
            <p:cNvSpPr>
              <a:spLocks noChangeAspect="1" noChangeArrowheads="1"/>
            </p:cNvSpPr>
            <p:nvPr/>
          </p:nvSpPr>
          <p:spPr bwMode="auto">
            <a:xfrm>
              <a:off x="2211" y="1831"/>
              <a:ext cx="3165" cy="614"/>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Data with positive and negative values and no bounds are less likely to benefit from re-expression.</a:t>
              </a:r>
            </a:p>
          </p:txBody>
        </p:sp>
        <p:sp>
          <p:nvSpPr>
            <p:cNvPr id="28688" name="Rectangle 17"/>
            <p:cNvSpPr>
              <a:spLocks noChangeAspect="1" noChangeArrowheads="1"/>
            </p:cNvSpPr>
            <p:nvPr/>
          </p:nvSpPr>
          <p:spPr bwMode="auto">
            <a:xfrm>
              <a:off x="1001" y="1831"/>
              <a:ext cx="1210" cy="614"/>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Raw data</a:t>
              </a:r>
            </a:p>
          </p:txBody>
        </p:sp>
        <p:sp>
          <p:nvSpPr>
            <p:cNvPr id="28689" name="Rectangle 18"/>
            <p:cNvSpPr>
              <a:spLocks noChangeAspect="1" noChangeArrowheads="1"/>
            </p:cNvSpPr>
            <p:nvPr/>
          </p:nvSpPr>
          <p:spPr bwMode="auto">
            <a:xfrm>
              <a:off x="349" y="1831"/>
              <a:ext cx="652" cy="614"/>
            </a:xfrm>
            <a:prstGeom prst="rect">
              <a:avLst/>
            </a:prstGeom>
            <a:noFill/>
            <a:ln w="9525">
              <a:noFill/>
              <a:miter lim="800000"/>
              <a:headEnd/>
              <a:tailEnd/>
            </a:ln>
          </p:spPr>
          <p:txBody>
            <a:bodyPr anchor="ctr"/>
            <a:lstStyle/>
            <a:p>
              <a:pPr algn="ctr">
                <a:spcBef>
                  <a:spcPct val="20000"/>
                </a:spcBef>
                <a:buClr>
                  <a:schemeClr val="accent1"/>
                </a:buClr>
                <a:buSzPct val="60000"/>
                <a:buFont typeface="Wingdings" pitchFamily="2" charset="2"/>
                <a:buNone/>
              </a:pPr>
              <a:r>
                <a:rPr lang="en-US" sz="2200">
                  <a:solidFill>
                    <a:schemeClr val="hlink"/>
                  </a:solidFill>
                </a:rPr>
                <a:t>1</a:t>
              </a:r>
            </a:p>
          </p:txBody>
        </p:sp>
        <p:sp>
          <p:nvSpPr>
            <p:cNvPr id="28690" name="Rectangle 19"/>
            <p:cNvSpPr>
              <a:spLocks noChangeAspect="1" noChangeArrowheads="1"/>
            </p:cNvSpPr>
            <p:nvPr/>
          </p:nvSpPr>
          <p:spPr bwMode="auto">
            <a:xfrm>
              <a:off x="2211" y="1404"/>
              <a:ext cx="3165" cy="427"/>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Try with unimodal distributions that are skewed to the left.</a:t>
              </a:r>
            </a:p>
          </p:txBody>
        </p:sp>
        <p:sp>
          <p:nvSpPr>
            <p:cNvPr id="28691" name="Rectangle 20"/>
            <p:cNvSpPr>
              <a:spLocks noChangeAspect="1" noChangeArrowheads="1"/>
            </p:cNvSpPr>
            <p:nvPr/>
          </p:nvSpPr>
          <p:spPr bwMode="auto">
            <a:xfrm>
              <a:off x="1001" y="1404"/>
              <a:ext cx="1210" cy="427"/>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t>Square of data values</a:t>
              </a:r>
            </a:p>
          </p:txBody>
        </p:sp>
        <p:sp>
          <p:nvSpPr>
            <p:cNvPr id="28692" name="Rectangle 21"/>
            <p:cNvSpPr>
              <a:spLocks noChangeAspect="1" noChangeArrowheads="1"/>
            </p:cNvSpPr>
            <p:nvPr/>
          </p:nvSpPr>
          <p:spPr bwMode="auto">
            <a:xfrm>
              <a:off x="349" y="1404"/>
              <a:ext cx="652" cy="427"/>
            </a:xfrm>
            <a:prstGeom prst="rect">
              <a:avLst/>
            </a:prstGeom>
            <a:noFill/>
            <a:ln w="9525">
              <a:noFill/>
              <a:miter lim="800000"/>
              <a:headEnd/>
              <a:tailEnd/>
            </a:ln>
          </p:spPr>
          <p:txBody>
            <a:bodyPr anchor="ctr"/>
            <a:lstStyle/>
            <a:p>
              <a:pPr algn="ctr">
                <a:spcBef>
                  <a:spcPct val="20000"/>
                </a:spcBef>
                <a:buClr>
                  <a:schemeClr val="accent1"/>
                </a:buClr>
                <a:buSzPct val="60000"/>
                <a:buFont typeface="Wingdings" pitchFamily="2" charset="2"/>
                <a:buNone/>
              </a:pPr>
              <a:r>
                <a:rPr lang="en-US" sz="2200">
                  <a:solidFill>
                    <a:schemeClr val="hlink"/>
                  </a:solidFill>
                </a:rPr>
                <a:t>2</a:t>
              </a:r>
            </a:p>
          </p:txBody>
        </p:sp>
        <p:sp>
          <p:nvSpPr>
            <p:cNvPr id="28693" name="Rectangle 22"/>
            <p:cNvSpPr>
              <a:spLocks noChangeAspect="1" noChangeArrowheads="1"/>
            </p:cNvSpPr>
            <p:nvPr/>
          </p:nvSpPr>
          <p:spPr bwMode="auto">
            <a:xfrm>
              <a:off x="2211" y="1008"/>
              <a:ext cx="3165" cy="396"/>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solidFill>
                    <a:schemeClr val="hlink"/>
                  </a:solidFill>
                </a:rPr>
                <a:t>Comment</a:t>
              </a:r>
            </a:p>
          </p:txBody>
        </p:sp>
        <p:sp>
          <p:nvSpPr>
            <p:cNvPr id="28694" name="Rectangle 23"/>
            <p:cNvSpPr>
              <a:spLocks noChangeAspect="1" noChangeArrowheads="1"/>
            </p:cNvSpPr>
            <p:nvPr/>
          </p:nvSpPr>
          <p:spPr bwMode="auto">
            <a:xfrm>
              <a:off x="1001" y="1008"/>
              <a:ext cx="1210" cy="396"/>
            </a:xfrm>
            <a:prstGeom prst="rect">
              <a:avLst/>
            </a:prstGeom>
            <a:noFill/>
            <a:ln w="9525">
              <a:noFill/>
              <a:miter lim="800000"/>
              <a:headEnd/>
              <a:tailEnd/>
            </a:ln>
          </p:spPr>
          <p:txBody>
            <a:bodyPr anchor="ctr"/>
            <a:lstStyle/>
            <a:p>
              <a:pPr>
                <a:spcBef>
                  <a:spcPct val="20000"/>
                </a:spcBef>
                <a:buClr>
                  <a:schemeClr val="accent1"/>
                </a:buClr>
                <a:buSzPct val="60000"/>
                <a:buFont typeface="Wingdings" pitchFamily="2" charset="2"/>
                <a:buNone/>
              </a:pPr>
              <a:r>
                <a:rPr lang="en-US" sz="2200">
                  <a:solidFill>
                    <a:schemeClr val="hlink"/>
                  </a:solidFill>
                </a:rPr>
                <a:t>Name</a:t>
              </a:r>
            </a:p>
          </p:txBody>
        </p:sp>
        <p:sp>
          <p:nvSpPr>
            <p:cNvPr id="28695" name="Rectangle 24"/>
            <p:cNvSpPr>
              <a:spLocks noChangeAspect="1" noChangeArrowheads="1"/>
            </p:cNvSpPr>
            <p:nvPr/>
          </p:nvSpPr>
          <p:spPr bwMode="auto">
            <a:xfrm>
              <a:off x="349" y="1008"/>
              <a:ext cx="652" cy="396"/>
            </a:xfrm>
            <a:prstGeom prst="rect">
              <a:avLst/>
            </a:prstGeom>
            <a:noFill/>
            <a:ln w="9525">
              <a:noFill/>
              <a:miter lim="800000"/>
              <a:headEnd/>
              <a:tailEnd/>
            </a:ln>
          </p:spPr>
          <p:txBody>
            <a:bodyPr anchor="ctr"/>
            <a:lstStyle/>
            <a:p>
              <a:pPr algn="ctr">
                <a:spcBef>
                  <a:spcPct val="20000"/>
                </a:spcBef>
                <a:buClr>
                  <a:schemeClr val="accent1"/>
                </a:buClr>
                <a:buSzPct val="60000"/>
                <a:buFont typeface="Wingdings" pitchFamily="2" charset="2"/>
                <a:buNone/>
              </a:pPr>
              <a:r>
                <a:rPr lang="en-US" sz="2200">
                  <a:solidFill>
                    <a:schemeClr val="hlink"/>
                  </a:solidFill>
                </a:rPr>
                <a:t>Power</a:t>
              </a:r>
            </a:p>
          </p:txBody>
        </p:sp>
        <p:sp>
          <p:nvSpPr>
            <p:cNvPr id="28696" name="Line 25"/>
            <p:cNvSpPr>
              <a:spLocks noChangeAspect="1" noChangeShapeType="1"/>
            </p:cNvSpPr>
            <p:nvPr/>
          </p:nvSpPr>
          <p:spPr bwMode="auto">
            <a:xfrm>
              <a:off x="349" y="1008"/>
              <a:ext cx="5027" cy="0"/>
            </a:xfrm>
            <a:prstGeom prst="line">
              <a:avLst/>
            </a:prstGeom>
            <a:noFill/>
            <a:ln w="28575" cap="sq">
              <a:solidFill>
                <a:schemeClr val="tx1"/>
              </a:solidFill>
              <a:round/>
              <a:headEnd/>
              <a:tailEnd/>
            </a:ln>
          </p:spPr>
          <p:txBody>
            <a:bodyPr/>
            <a:lstStyle/>
            <a:p>
              <a:endParaRPr lang="en-US"/>
            </a:p>
          </p:txBody>
        </p:sp>
        <p:sp>
          <p:nvSpPr>
            <p:cNvPr id="28697" name="Line 26"/>
            <p:cNvSpPr>
              <a:spLocks noChangeAspect="1" noChangeShapeType="1"/>
            </p:cNvSpPr>
            <p:nvPr/>
          </p:nvSpPr>
          <p:spPr bwMode="auto">
            <a:xfrm>
              <a:off x="349" y="1404"/>
              <a:ext cx="5027" cy="0"/>
            </a:xfrm>
            <a:prstGeom prst="line">
              <a:avLst/>
            </a:prstGeom>
            <a:noFill/>
            <a:ln w="12700">
              <a:solidFill>
                <a:schemeClr val="tx1"/>
              </a:solidFill>
              <a:round/>
              <a:headEnd/>
              <a:tailEnd/>
            </a:ln>
          </p:spPr>
          <p:txBody>
            <a:bodyPr/>
            <a:lstStyle/>
            <a:p>
              <a:endParaRPr lang="en-US"/>
            </a:p>
          </p:txBody>
        </p:sp>
        <p:sp>
          <p:nvSpPr>
            <p:cNvPr id="28698" name="Line 27"/>
            <p:cNvSpPr>
              <a:spLocks noChangeAspect="1" noChangeShapeType="1"/>
            </p:cNvSpPr>
            <p:nvPr/>
          </p:nvSpPr>
          <p:spPr bwMode="auto">
            <a:xfrm>
              <a:off x="349" y="1831"/>
              <a:ext cx="5027" cy="0"/>
            </a:xfrm>
            <a:prstGeom prst="line">
              <a:avLst/>
            </a:prstGeom>
            <a:noFill/>
            <a:ln w="12700">
              <a:solidFill>
                <a:schemeClr val="tx1"/>
              </a:solidFill>
              <a:round/>
              <a:headEnd/>
              <a:tailEnd/>
            </a:ln>
          </p:spPr>
          <p:txBody>
            <a:bodyPr/>
            <a:lstStyle/>
            <a:p>
              <a:endParaRPr lang="en-US"/>
            </a:p>
          </p:txBody>
        </p:sp>
        <p:sp>
          <p:nvSpPr>
            <p:cNvPr id="28699" name="Line 28"/>
            <p:cNvSpPr>
              <a:spLocks noChangeAspect="1" noChangeShapeType="1"/>
            </p:cNvSpPr>
            <p:nvPr/>
          </p:nvSpPr>
          <p:spPr bwMode="auto">
            <a:xfrm>
              <a:off x="349" y="2445"/>
              <a:ext cx="5027" cy="0"/>
            </a:xfrm>
            <a:prstGeom prst="line">
              <a:avLst/>
            </a:prstGeom>
            <a:noFill/>
            <a:ln w="12700">
              <a:solidFill>
                <a:schemeClr val="tx1"/>
              </a:solidFill>
              <a:round/>
              <a:headEnd/>
              <a:tailEnd/>
            </a:ln>
          </p:spPr>
          <p:txBody>
            <a:bodyPr/>
            <a:lstStyle/>
            <a:p>
              <a:endParaRPr lang="en-US"/>
            </a:p>
          </p:txBody>
        </p:sp>
        <p:sp>
          <p:nvSpPr>
            <p:cNvPr id="28700" name="Line 29"/>
            <p:cNvSpPr>
              <a:spLocks noChangeAspect="1" noChangeShapeType="1"/>
            </p:cNvSpPr>
            <p:nvPr/>
          </p:nvSpPr>
          <p:spPr bwMode="auto">
            <a:xfrm>
              <a:off x="349" y="2872"/>
              <a:ext cx="5027" cy="0"/>
            </a:xfrm>
            <a:prstGeom prst="line">
              <a:avLst/>
            </a:prstGeom>
            <a:noFill/>
            <a:ln w="12700">
              <a:solidFill>
                <a:schemeClr val="tx1"/>
              </a:solidFill>
              <a:round/>
              <a:headEnd/>
              <a:tailEnd/>
            </a:ln>
          </p:spPr>
          <p:txBody>
            <a:bodyPr/>
            <a:lstStyle/>
            <a:p>
              <a:endParaRPr lang="en-US"/>
            </a:p>
          </p:txBody>
        </p:sp>
        <p:sp>
          <p:nvSpPr>
            <p:cNvPr id="28701" name="Line 30"/>
            <p:cNvSpPr>
              <a:spLocks noChangeAspect="1" noChangeShapeType="1"/>
            </p:cNvSpPr>
            <p:nvPr/>
          </p:nvSpPr>
          <p:spPr bwMode="auto">
            <a:xfrm>
              <a:off x="349" y="3300"/>
              <a:ext cx="5027" cy="0"/>
            </a:xfrm>
            <a:prstGeom prst="line">
              <a:avLst/>
            </a:prstGeom>
            <a:noFill/>
            <a:ln w="12700">
              <a:solidFill>
                <a:schemeClr val="tx1"/>
              </a:solidFill>
              <a:round/>
              <a:headEnd/>
              <a:tailEnd/>
            </a:ln>
          </p:spPr>
          <p:txBody>
            <a:bodyPr/>
            <a:lstStyle/>
            <a:p>
              <a:endParaRPr lang="en-US"/>
            </a:p>
          </p:txBody>
        </p:sp>
        <p:sp>
          <p:nvSpPr>
            <p:cNvPr id="28702" name="Line 31"/>
            <p:cNvSpPr>
              <a:spLocks noChangeAspect="1" noChangeShapeType="1"/>
            </p:cNvSpPr>
            <p:nvPr/>
          </p:nvSpPr>
          <p:spPr bwMode="auto">
            <a:xfrm>
              <a:off x="349" y="3727"/>
              <a:ext cx="5027" cy="0"/>
            </a:xfrm>
            <a:prstGeom prst="line">
              <a:avLst/>
            </a:prstGeom>
            <a:noFill/>
            <a:ln w="12700">
              <a:solidFill>
                <a:schemeClr val="tx1"/>
              </a:solidFill>
              <a:round/>
              <a:headEnd/>
              <a:tailEnd/>
            </a:ln>
          </p:spPr>
          <p:txBody>
            <a:bodyPr/>
            <a:lstStyle/>
            <a:p>
              <a:endParaRPr lang="en-US"/>
            </a:p>
          </p:txBody>
        </p:sp>
        <p:sp>
          <p:nvSpPr>
            <p:cNvPr id="28703" name="Line 32"/>
            <p:cNvSpPr>
              <a:spLocks noChangeAspect="1" noChangeShapeType="1"/>
            </p:cNvSpPr>
            <p:nvPr/>
          </p:nvSpPr>
          <p:spPr bwMode="auto">
            <a:xfrm>
              <a:off x="349" y="4155"/>
              <a:ext cx="5027" cy="0"/>
            </a:xfrm>
            <a:prstGeom prst="line">
              <a:avLst/>
            </a:prstGeom>
            <a:noFill/>
            <a:ln w="28575" cap="sq">
              <a:solidFill>
                <a:schemeClr val="tx1"/>
              </a:solidFill>
              <a:round/>
              <a:headEnd/>
              <a:tailEnd/>
            </a:ln>
          </p:spPr>
          <p:txBody>
            <a:bodyPr/>
            <a:lstStyle/>
            <a:p>
              <a:endParaRPr lang="en-US"/>
            </a:p>
          </p:txBody>
        </p:sp>
        <p:sp>
          <p:nvSpPr>
            <p:cNvPr id="28704" name="Line 33"/>
            <p:cNvSpPr>
              <a:spLocks noChangeAspect="1" noChangeShapeType="1"/>
            </p:cNvSpPr>
            <p:nvPr/>
          </p:nvSpPr>
          <p:spPr bwMode="auto">
            <a:xfrm>
              <a:off x="349" y="1008"/>
              <a:ext cx="0" cy="3147"/>
            </a:xfrm>
            <a:prstGeom prst="line">
              <a:avLst/>
            </a:prstGeom>
            <a:noFill/>
            <a:ln w="28575" cap="sq">
              <a:solidFill>
                <a:schemeClr val="tx1"/>
              </a:solidFill>
              <a:round/>
              <a:headEnd/>
              <a:tailEnd/>
            </a:ln>
          </p:spPr>
          <p:txBody>
            <a:bodyPr/>
            <a:lstStyle/>
            <a:p>
              <a:endParaRPr lang="en-US"/>
            </a:p>
          </p:txBody>
        </p:sp>
        <p:sp>
          <p:nvSpPr>
            <p:cNvPr id="28705" name="Line 34"/>
            <p:cNvSpPr>
              <a:spLocks noChangeAspect="1" noChangeShapeType="1"/>
            </p:cNvSpPr>
            <p:nvPr/>
          </p:nvSpPr>
          <p:spPr bwMode="auto">
            <a:xfrm>
              <a:off x="1001" y="1008"/>
              <a:ext cx="0" cy="3147"/>
            </a:xfrm>
            <a:prstGeom prst="line">
              <a:avLst/>
            </a:prstGeom>
            <a:noFill/>
            <a:ln w="12700">
              <a:solidFill>
                <a:schemeClr val="tx1"/>
              </a:solidFill>
              <a:round/>
              <a:headEnd/>
              <a:tailEnd/>
            </a:ln>
          </p:spPr>
          <p:txBody>
            <a:bodyPr/>
            <a:lstStyle/>
            <a:p>
              <a:endParaRPr lang="en-US"/>
            </a:p>
          </p:txBody>
        </p:sp>
        <p:sp>
          <p:nvSpPr>
            <p:cNvPr id="28706" name="Line 35"/>
            <p:cNvSpPr>
              <a:spLocks noChangeAspect="1" noChangeShapeType="1"/>
            </p:cNvSpPr>
            <p:nvPr/>
          </p:nvSpPr>
          <p:spPr bwMode="auto">
            <a:xfrm>
              <a:off x="2211" y="1008"/>
              <a:ext cx="0" cy="3147"/>
            </a:xfrm>
            <a:prstGeom prst="line">
              <a:avLst/>
            </a:prstGeom>
            <a:noFill/>
            <a:ln w="12700">
              <a:solidFill>
                <a:schemeClr val="tx1"/>
              </a:solidFill>
              <a:round/>
              <a:headEnd/>
              <a:tailEnd/>
            </a:ln>
          </p:spPr>
          <p:txBody>
            <a:bodyPr/>
            <a:lstStyle/>
            <a:p>
              <a:endParaRPr lang="en-US"/>
            </a:p>
          </p:txBody>
        </p:sp>
        <p:sp>
          <p:nvSpPr>
            <p:cNvPr id="28707" name="Line 36"/>
            <p:cNvSpPr>
              <a:spLocks noChangeAspect="1" noChangeShapeType="1"/>
            </p:cNvSpPr>
            <p:nvPr/>
          </p:nvSpPr>
          <p:spPr bwMode="auto">
            <a:xfrm>
              <a:off x="5376" y="1008"/>
              <a:ext cx="0" cy="3147"/>
            </a:xfrm>
            <a:prstGeom prst="line">
              <a:avLst/>
            </a:prstGeom>
            <a:noFill/>
            <a:ln w="28575" cap="sq">
              <a:solidFill>
                <a:schemeClr val="tx1"/>
              </a:solidFill>
              <a:round/>
              <a:headEnd/>
              <a:tailEnd/>
            </a:ln>
          </p:spPr>
          <p:txBody>
            <a:bodyPr/>
            <a:lstStyle/>
            <a:p>
              <a:endParaRPr lang="en-US"/>
            </a:p>
          </p:txBody>
        </p:sp>
      </p:gr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mtClean="0"/>
              <a:t>Plan B: Attack of the Logarithms</a:t>
            </a:r>
          </a:p>
        </p:txBody>
      </p:sp>
      <p:sp>
        <p:nvSpPr>
          <p:cNvPr id="29698" name="Rectangle 3"/>
          <p:cNvSpPr>
            <a:spLocks noGrp="1" noChangeArrowheads="1"/>
          </p:cNvSpPr>
          <p:nvPr>
            <p:ph type="body" idx="1"/>
          </p:nvPr>
        </p:nvSpPr>
        <p:spPr/>
        <p:txBody>
          <a:bodyPr/>
          <a:lstStyle/>
          <a:p>
            <a:pPr marL="342900" indent="-342900" eaLnBrk="1" hangingPunct="1"/>
            <a:r>
              <a:rPr lang="en-US" smtClean="0"/>
              <a:t>When none of the data values is zero or negative, logarithms can be a helpful ally in the search for a useful model.</a:t>
            </a:r>
          </a:p>
          <a:p>
            <a:pPr marL="342900" indent="-342900" eaLnBrk="1" hangingPunct="1"/>
            <a:r>
              <a:rPr lang="en-US" smtClean="0"/>
              <a:t>Try taking the logs of </a:t>
            </a:r>
            <a:r>
              <a:rPr lang="en-US" b="1" smtClean="0"/>
              <a:t>both</a:t>
            </a:r>
            <a:r>
              <a:rPr lang="en-US" smtClean="0"/>
              <a:t> the </a:t>
            </a:r>
            <a:r>
              <a:rPr lang="en-US" i="1" smtClean="0"/>
              <a:t>x</a:t>
            </a:r>
            <a:r>
              <a:rPr lang="en-US" smtClean="0"/>
              <a:t>- and </a:t>
            </a:r>
            <a:r>
              <a:rPr lang="en-US" i="1" smtClean="0"/>
              <a:t>y</a:t>
            </a:r>
            <a:r>
              <a:rPr lang="en-US" smtClean="0"/>
              <a:t>-variable.</a:t>
            </a:r>
          </a:p>
          <a:p>
            <a:pPr marL="342900" indent="-342900" eaLnBrk="1" hangingPunct="1"/>
            <a:r>
              <a:rPr lang="en-US" smtClean="0"/>
              <a:t>Then re-express the data using some combination of </a:t>
            </a:r>
            <a:r>
              <a:rPr lang="en-US" i="1" smtClean="0"/>
              <a:t>x</a:t>
            </a:r>
            <a:r>
              <a:rPr lang="en-US" smtClean="0"/>
              <a:t> or log(</a:t>
            </a:r>
            <a:r>
              <a:rPr lang="en-US" i="1" smtClean="0"/>
              <a:t>x</a:t>
            </a:r>
            <a:r>
              <a:rPr lang="en-US" smtClean="0"/>
              <a:t>) vs. </a:t>
            </a:r>
            <a:r>
              <a:rPr lang="en-US" i="1" smtClean="0"/>
              <a:t>y</a:t>
            </a:r>
            <a:r>
              <a:rPr lang="en-US" smtClean="0"/>
              <a:t> or log(</a:t>
            </a:r>
            <a:r>
              <a:rPr lang="en-US" i="1" smtClean="0"/>
              <a:t>y</a:t>
            </a:r>
            <a:r>
              <a:rPr lang="en-US" smtClean="0"/>
              <a:t>). </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mtClean="0"/>
              <a:t>Plan B: Attack of the Logarithms (cont.)</a:t>
            </a:r>
          </a:p>
        </p:txBody>
      </p:sp>
      <p:sp>
        <p:nvSpPr>
          <p:cNvPr id="30722" name="Rectangle 3"/>
          <p:cNvSpPr>
            <a:spLocks noGrp="1" noChangeArrowheads="1"/>
          </p:cNvSpPr>
          <p:nvPr>
            <p:ph type="body" idx="1"/>
          </p:nvPr>
        </p:nvSpPr>
        <p:spPr/>
        <p:txBody>
          <a:bodyPr/>
          <a:lstStyle/>
          <a:p>
            <a:pPr marL="342900" indent="-342900" eaLnBrk="1" hangingPunct="1">
              <a:buFont typeface="Wingdings" pitchFamily="2" charset="2"/>
              <a:buNone/>
            </a:pPr>
            <a:r>
              <a:rPr lang="en-US" smtClean="0"/>
              <a:t> </a:t>
            </a:r>
          </a:p>
        </p:txBody>
      </p:sp>
      <p:pic>
        <p:nvPicPr>
          <p:cNvPr id="30723" name="Picture 4" descr="aitta10-02"/>
          <p:cNvPicPr>
            <a:picLocks noChangeAspect="1" noChangeArrowheads="1"/>
          </p:cNvPicPr>
          <p:nvPr/>
        </p:nvPicPr>
        <p:blipFill>
          <a:blip r:embed="rId2"/>
          <a:srcRect/>
          <a:stretch>
            <a:fillRect/>
          </a:stretch>
        </p:blipFill>
        <p:spPr bwMode="auto">
          <a:xfrm>
            <a:off x="544513" y="1905000"/>
            <a:ext cx="8142287" cy="33448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Multiple Benefits</a:t>
            </a:r>
          </a:p>
        </p:txBody>
      </p:sp>
      <p:sp>
        <p:nvSpPr>
          <p:cNvPr id="31746" name="Rectangle 3"/>
          <p:cNvSpPr>
            <a:spLocks noGrp="1" noChangeArrowheads="1"/>
          </p:cNvSpPr>
          <p:nvPr>
            <p:ph type="body" idx="1"/>
          </p:nvPr>
        </p:nvSpPr>
        <p:spPr/>
        <p:txBody>
          <a:bodyPr/>
          <a:lstStyle/>
          <a:p>
            <a:pPr marL="342900" indent="-342900" eaLnBrk="1" hangingPunct="1"/>
            <a:r>
              <a:rPr lang="en-US" smtClean="0"/>
              <a:t>We often choose a re-expression for one reason and then discover that it has helped other aspects of an analysis.</a:t>
            </a:r>
          </a:p>
          <a:p>
            <a:pPr marL="342900" indent="-342900" eaLnBrk="1" hangingPunct="1"/>
            <a:r>
              <a:rPr lang="en-US" smtClean="0"/>
              <a:t>For example, a re-expression that makes a histogram more symmetric might also straighten a scatterplot or stabilize variance.</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530225" y="12700"/>
            <a:ext cx="8305800" cy="992188"/>
          </a:xfrm>
        </p:spPr>
        <p:txBody>
          <a:bodyPr/>
          <a:lstStyle/>
          <a:p>
            <a:pPr eaLnBrk="1" hangingPunct="1"/>
            <a:r>
              <a:rPr lang="en-US" smtClean="0"/>
              <a:t>Why Not Just Use a Curve?</a:t>
            </a:r>
          </a:p>
        </p:txBody>
      </p:sp>
      <p:sp>
        <p:nvSpPr>
          <p:cNvPr id="32770" name="Rectangle 3"/>
          <p:cNvSpPr>
            <a:spLocks noGrp="1" noChangeArrowheads="1"/>
          </p:cNvSpPr>
          <p:nvPr>
            <p:ph type="body" idx="1"/>
          </p:nvPr>
        </p:nvSpPr>
        <p:spPr>
          <a:xfrm>
            <a:off x="544513" y="1143000"/>
            <a:ext cx="8294687" cy="4572000"/>
          </a:xfrm>
        </p:spPr>
        <p:txBody>
          <a:bodyPr/>
          <a:lstStyle/>
          <a:p>
            <a:pPr marL="342900" indent="-342900" eaLnBrk="1" hangingPunct="1"/>
            <a:r>
              <a:rPr lang="en-US" smtClean="0"/>
              <a:t>If there’s a curve in the scatterplot, why not just fit a curve to the data?</a:t>
            </a:r>
          </a:p>
        </p:txBody>
      </p:sp>
      <p:pic>
        <p:nvPicPr>
          <p:cNvPr id="32771" name="Picture 4" descr="ait10-02"/>
          <p:cNvPicPr>
            <a:picLocks noChangeAspect="1" noChangeArrowheads="1"/>
          </p:cNvPicPr>
          <p:nvPr/>
        </p:nvPicPr>
        <p:blipFill>
          <a:blip r:embed="rId2"/>
          <a:srcRect/>
          <a:stretch>
            <a:fillRect/>
          </a:stretch>
        </p:blipFill>
        <p:spPr bwMode="auto">
          <a:xfrm>
            <a:off x="2181225" y="2362200"/>
            <a:ext cx="4752975" cy="35988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Why Not Just Use a Curve? (cont.)</a:t>
            </a:r>
          </a:p>
        </p:txBody>
      </p:sp>
      <p:sp>
        <p:nvSpPr>
          <p:cNvPr id="33794" name="Rectangle 3"/>
          <p:cNvSpPr>
            <a:spLocks noGrp="1" noChangeArrowheads="1"/>
          </p:cNvSpPr>
          <p:nvPr>
            <p:ph type="body" idx="1"/>
          </p:nvPr>
        </p:nvSpPr>
        <p:spPr/>
        <p:txBody>
          <a:bodyPr/>
          <a:lstStyle/>
          <a:p>
            <a:pPr marL="342900" indent="-342900" eaLnBrk="1" hangingPunct="1"/>
            <a:r>
              <a:rPr lang="en-US" smtClean="0"/>
              <a:t>The mathematics and calculations for “curves of best fit” are considerably more difficult than “lines of best fit.”</a:t>
            </a:r>
          </a:p>
          <a:p>
            <a:pPr marL="342900" indent="-342900" eaLnBrk="1" hangingPunct="1"/>
            <a:r>
              <a:rPr lang="en-US" smtClean="0"/>
              <a:t>Besides, straight lines are easy to understand.</a:t>
            </a:r>
          </a:p>
          <a:p>
            <a:pPr marL="742950" lvl="1" indent="-285750" eaLnBrk="1" hangingPunct="1"/>
            <a:r>
              <a:rPr lang="en-US" smtClean="0"/>
              <a:t>We know how to think about the slope and the </a:t>
            </a:r>
            <a:r>
              <a:rPr lang="en-US" i="1" smtClean="0"/>
              <a:t>y</a:t>
            </a:r>
            <a:r>
              <a:rPr lang="en-US" smtClean="0"/>
              <a:t>-intercept.</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44513" y="76200"/>
            <a:ext cx="8305800" cy="992188"/>
          </a:xfrm>
        </p:spPr>
        <p:txBody>
          <a:bodyPr/>
          <a:lstStyle/>
          <a:p>
            <a:pPr eaLnBrk="1" hangingPunct="1"/>
            <a:r>
              <a:rPr lang="en-US" smtClean="0"/>
              <a:t>What Can Go Wrong?</a:t>
            </a:r>
          </a:p>
        </p:txBody>
      </p:sp>
      <p:sp>
        <p:nvSpPr>
          <p:cNvPr id="34818" name="Rectangle 3"/>
          <p:cNvSpPr>
            <a:spLocks noGrp="1" noChangeArrowheads="1"/>
          </p:cNvSpPr>
          <p:nvPr>
            <p:ph type="body" idx="1"/>
          </p:nvPr>
        </p:nvSpPr>
        <p:spPr>
          <a:xfrm>
            <a:off x="544513" y="1081088"/>
            <a:ext cx="4027487" cy="4572000"/>
          </a:xfrm>
        </p:spPr>
        <p:txBody>
          <a:bodyPr/>
          <a:lstStyle/>
          <a:p>
            <a:pPr marL="342900" indent="-342900" eaLnBrk="1" hangingPunct="1">
              <a:lnSpc>
                <a:spcPct val="90000"/>
              </a:lnSpc>
            </a:pPr>
            <a:r>
              <a:rPr lang="en-US" smtClean="0"/>
              <a:t>Don’t expect your model to be perfect.</a:t>
            </a:r>
          </a:p>
          <a:p>
            <a:pPr marL="342900" indent="-342900" eaLnBrk="1" hangingPunct="1">
              <a:lnSpc>
                <a:spcPct val="90000"/>
              </a:lnSpc>
            </a:pPr>
            <a:endParaRPr lang="en-US" smtClean="0"/>
          </a:p>
          <a:p>
            <a:pPr marL="342900" indent="-342900" eaLnBrk="1" hangingPunct="1">
              <a:lnSpc>
                <a:spcPct val="90000"/>
              </a:lnSpc>
            </a:pPr>
            <a:r>
              <a:rPr lang="en-US" smtClean="0"/>
              <a:t>Don’t stray too far from the ladder.</a:t>
            </a:r>
          </a:p>
          <a:p>
            <a:pPr marL="342900" indent="-342900" eaLnBrk="1" hangingPunct="1">
              <a:lnSpc>
                <a:spcPct val="90000"/>
              </a:lnSpc>
            </a:pPr>
            <a:endParaRPr lang="en-US" smtClean="0"/>
          </a:p>
          <a:p>
            <a:pPr marL="342900" indent="-342900" eaLnBrk="1" hangingPunct="1">
              <a:lnSpc>
                <a:spcPct val="90000"/>
              </a:lnSpc>
            </a:pPr>
            <a:r>
              <a:rPr lang="en-US" smtClean="0"/>
              <a:t>Don’t choose a model based on </a:t>
            </a:r>
            <a:r>
              <a:rPr lang="en-US" i="1" smtClean="0"/>
              <a:t>R</a:t>
            </a:r>
            <a:r>
              <a:rPr lang="en-US" baseline="30000" smtClean="0"/>
              <a:t>2</a:t>
            </a:r>
            <a:r>
              <a:rPr lang="en-US" smtClean="0"/>
              <a:t> alone:</a:t>
            </a:r>
          </a:p>
        </p:txBody>
      </p:sp>
      <p:pic>
        <p:nvPicPr>
          <p:cNvPr id="34819" name="Picture 4" descr="ait10-03"/>
          <p:cNvPicPr>
            <a:picLocks noChangeAspect="1" noChangeArrowheads="1"/>
          </p:cNvPicPr>
          <p:nvPr/>
        </p:nvPicPr>
        <p:blipFill>
          <a:blip r:embed="rId2"/>
          <a:srcRect/>
          <a:stretch>
            <a:fillRect/>
          </a:stretch>
        </p:blipFill>
        <p:spPr bwMode="auto">
          <a:xfrm>
            <a:off x="4572000" y="1081088"/>
            <a:ext cx="3789363" cy="5040312"/>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Teaching Tips</a:t>
            </a:r>
          </a:p>
        </p:txBody>
      </p:sp>
      <p:sp>
        <p:nvSpPr>
          <p:cNvPr id="17410" name="Content Placeholder 2"/>
          <p:cNvSpPr>
            <a:spLocks noGrp="1"/>
          </p:cNvSpPr>
          <p:nvPr>
            <p:ph idx="1"/>
          </p:nvPr>
        </p:nvSpPr>
        <p:spPr/>
        <p:txBody>
          <a:bodyPr/>
          <a:lstStyle/>
          <a:p>
            <a:pPr eaLnBrk="1" hangingPunct="1"/>
            <a:r>
              <a:rPr lang="en-US" smtClean="0"/>
              <a:t>As this chapter is mathematically rich, you might be tempted to spend a lot of time here. And indeed, you certainly can explore these concepts deeply for there is a lot to discover. However, this topic is only tested lightly on the AP test and most experienced teachers find that less is more with the number of days they spend on this chapter. The Teacher’s Resource Guide recommends six days.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533400" y="58738"/>
            <a:ext cx="8305800" cy="992187"/>
          </a:xfrm>
        </p:spPr>
        <p:txBody>
          <a:bodyPr/>
          <a:lstStyle/>
          <a:p>
            <a:pPr eaLnBrk="1" hangingPunct="1"/>
            <a:r>
              <a:rPr lang="en-US" smtClean="0"/>
              <a:t>What Can Go Wrong? (cont.)</a:t>
            </a:r>
          </a:p>
        </p:txBody>
      </p:sp>
      <p:sp>
        <p:nvSpPr>
          <p:cNvPr id="35842" name="Rectangle 3"/>
          <p:cNvSpPr>
            <a:spLocks noGrp="1" noChangeArrowheads="1"/>
          </p:cNvSpPr>
          <p:nvPr>
            <p:ph type="body" idx="1"/>
          </p:nvPr>
        </p:nvSpPr>
        <p:spPr>
          <a:xfrm>
            <a:off x="381000" y="1050925"/>
            <a:ext cx="8610600" cy="4572000"/>
          </a:xfrm>
        </p:spPr>
        <p:txBody>
          <a:bodyPr/>
          <a:lstStyle/>
          <a:p>
            <a:pPr marL="342900" indent="-342900" eaLnBrk="1" hangingPunct="1">
              <a:lnSpc>
                <a:spcPct val="90000"/>
              </a:lnSpc>
            </a:pPr>
            <a:r>
              <a:rPr lang="en-US" smtClean="0"/>
              <a:t>Beware of multiple modes.</a:t>
            </a:r>
          </a:p>
          <a:p>
            <a:pPr marL="742950" lvl="1" indent="-285750" eaLnBrk="1" hangingPunct="1">
              <a:lnSpc>
                <a:spcPct val="90000"/>
              </a:lnSpc>
            </a:pPr>
            <a:r>
              <a:rPr lang="en-US" sz="2600" smtClean="0"/>
              <a:t>Re-expression cannot pull separate modes together.</a:t>
            </a:r>
            <a:endParaRPr lang="en-US" smtClean="0"/>
          </a:p>
          <a:p>
            <a:pPr marL="342900" indent="-342900" eaLnBrk="1" hangingPunct="1">
              <a:lnSpc>
                <a:spcPct val="90000"/>
              </a:lnSpc>
            </a:pPr>
            <a:r>
              <a:rPr lang="en-US" smtClean="0"/>
              <a:t>Watch out for scatterplots that turn around.</a:t>
            </a:r>
          </a:p>
          <a:p>
            <a:pPr marL="742950" lvl="1" indent="-285750" eaLnBrk="1" hangingPunct="1">
              <a:lnSpc>
                <a:spcPct val="90000"/>
              </a:lnSpc>
            </a:pPr>
            <a:r>
              <a:rPr lang="en-US" sz="2600" smtClean="0"/>
              <a:t>Re-expression can straighten many bent relationships, but not those that go up then down, or down then up.</a:t>
            </a:r>
            <a:endParaRPr lang="en-US" smtClean="0"/>
          </a:p>
        </p:txBody>
      </p:sp>
      <p:pic>
        <p:nvPicPr>
          <p:cNvPr id="35843" name="Picture 4" descr="10-13a"/>
          <p:cNvPicPr>
            <a:picLocks noChangeAspect="1" noChangeArrowheads="1"/>
          </p:cNvPicPr>
          <p:nvPr/>
        </p:nvPicPr>
        <p:blipFill>
          <a:blip r:embed="rId2"/>
          <a:srcRect/>
          <a:stretch>
            <a:fillRect/>
          </a:stretch>
        </p:blipFill>
        <p:spPr bwMode="auto">
          <a:xfrm>
            <a:off x="1524000" y="3581400"/>
            <a:ext cx="6040438" cy="27479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mtClean="0"/>
              <a:t>What Can Go Wrong? (cont.)</a:t>
            </a:r>
          </a:p>
        </p:txBody>
      </p:sp>
      <p:sp>
        <p:nvSpPr>
          <p:cNvPr id="36866" name="Rectangle 3"/>
          <p:cNvSpPr>
            <a:spLocks noGrp="1" noChangeArrowheads="1"/>
          </p:cNvSpPr>
          <p:nvPr>
            <p:ph type="body" idx="1"/>
          </p:nvPr>
        </p:nvSpPr>
        <p:spPr/>
        <p:txBody>
          <a:bodyPr/>
          <a:lstStyle/>
          <a:p>
            <a:pPr marL="342900" indent="-342900" eaLnBrk="1" hangingPunct="1">
              <a:lnSpc>
                <a:spcPct val="90000"/>
              </a:lnSpc>
            </a:pPr>
            <a:r>
              <a:rPr lang="en-US" smtClean="0"/>
              <a:t>Watch out for negative data values.</a:t>
            </a:r>
          </a:p>
          <a:p>
            <a:pPr marL="742950" lvl="1" indent="-285750" eaLnBrk="1" hangingPunct="1">
              <a:lnSpc>
                <a:spcPct val="90000"/>
              </a:lnSpc>
            </a:pPr>
            <a:r>
              <a:rPr lang="en-US" smtClean="0"/>
              <a:t>It’s impossible to re-express negative values by any power that is not a whole number on the Ladder of Powers or to re-express values that are zero for negative powers. </a:t>
            </a:r>
          </a:p>
          <a:p>
            <a:pPr marL="342900" indent="-342900" eaLnBrk="1" hangingPunct="1">
              <a:lnSpc>
                <a:spcPct val="90000"/>
              </a:lnSpc>
            </a:pPr>
            <a:r>
              <a:rPr lang="en-US" smtClean="0"/>
              <a:t>Watch for data far from 1.</a:t>
            </a:r>
          </a:p>
          <a:p>
            <a:pPr marL="742950" lvl="1" indent="-285750" eaLnBrk="1" hangingPunct="1">
              <a:lnSpc>
                <a:spcPct val="90000"/>
              </a:lnSpc>
            </a:pPr>
            <a:r>
              <a:rPr lang="en-US" smtClean="0"/>
              <a:t>Data values that are all very far from 1 may not be much affected by re-expression unless the range is very large. If all the data values are large (e.g., years), consider subtracting a constant to bring them back near 1.</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t>What have we learned?</a:t>
            </a:r>
          </a:p>
        </p:txBody>
      </p:sp>
      <p:sp>
        <p:nvSpPr>
          <p:cNvPr id="37890" name="Rectangle 3"/>
          <p:cNvSpPr>
            <a:spLocks noGrp="1" noChangeArrowheads="1"/>
          </p:cNvSpPr>
          <p:nvPr>
            <p:ph type="body" idx="1"/>
          </p:nvPr>
        </p:nvSpPr>
        <p:spPr/>
        <p:txBody>
          <a:bodyPr/>
          <a:lstStyle/>
          <a:p>
            <a:pPr marL="342900" indent="-342900" eaLnBrk="1" hangingPunct="1"/>
            <a:r>
              <a:rPr lang="en-US" smtClean="0"/>
              <a:t>When the conditions for regression are not met, a simple re-expression of the data may help.</a:t>
            </a:r>
          </a:p>
          <a:p>
            <a:pPr marL="342900" indent="-342900" eaLnBrk="1" hangingPunct="1"/>
            <a:r>
              <a:rPr lang="en-US" smtClean="0"/>
              <a:t>A re-expression may make the:</a:t>
            </a:r>
          </a:p>
          <a:p>
            <a:pPr marL="742950" lvl="1" indent="-285750" eaLnBrk="1" hangingPunct="1"/>
            <a:r>
              <a:rPr lang="en-US" smtClean="0"/>
              <a:t>Distribution of a variable more symmetric.</a:t>
            </a:r>
          </a:p>
          <a:p>
            <a:pPr marL="742950" lvl="1" indent="-285750" eaLnBrk="1" hangingPunct="1"/>
            <a:r>
              <a:rPr lang="en-US" smtClean="0"/>
              <a:t>Spread across different groups more similar.</a:t>
            </a:r>
          </a:p>
          <a:p>
            <a:pPr marL="742950" lvl="1" indent="-285750" eaLnBrk="1" hangingPunct="1"/>
            <a:r>
              <a:rPr lang="en-US" smtClean="0"/>
              <a:t>Form of a scatterplot straighter.</a:t>
            </a:r>
          </a:p>
          <a:p>
            <a:pPr marL="742950" lvl="1" indent="-285750" eaLnBrk="1" hangingPunct="1"/>
            <a:r>
              <a:rPr lang="en-US" smtClean="0"/>
              <a:t>Scatter around the line in a scatterplot more consistent.</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mtClean="0"/>
              <a:t>What have we learned? (cont.)</a:t>
            </a:r>
          </a:p>
        </p:txBody>
      </p:sp>
      <p:sp>
        <p:nvSpPr>
          <p:cNvPr id="38914" name="Rectangle 3"/>
          <p:cNvSpPr>
            <a:spLocks noGrp="1" noChangeArrowheads="1"/>
          </p:cNvSpPr>
          <p:nvPr>
            <p:ph type="body" idx="1"/>
          </p:nvPr>
        </p:nvSpPr>
        <p:spPr/>
        <p:txBody>
          <a:bodyPr/>
          <a:lstStyle/>
          <a:p>
            <a:pPr marL="342900" indent="-342900" eaLnBrk="1" hangingPunct="1"/>
            <a:r>
              <a:rPr lang="en-US" smtClean="0"/>
              <a:t>Taking logs is often a good, simple starting point.</a:t>
            </a:r>
          </a:p>
          <a:p>
            <a:pPr marL="742950" lvl="1" indent="-285750" eaLnBrk="1" hangingPunct="1"/>
            <a:r>
              <a:rPr lang="en-US" smtClean="0"/>
              <a:t>To search further, the Ladder of Powers or the log-log approach can help us find a good re-expression.</a:t>
            </a:r>
          </a:p>
          <a:p>
            <a:pPr marL="342900" indent="-342900" eaLnBrk="1" hangingPunct="1"/>
            <a:r>
              <a:rPr lang="en-US" smtClean="0"/>
              <a:t>Our models won’t be perfect, but re-expression can lead us to a useful model.</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533400" y="41275"/>
            <a:ext cx="8305800" cy="992188"/>
          </a:xfrm>
        </p:spPr>
        <p:txBody>
          <a:bodyPr/>
          <a:lstStyle/>
          <a:p>
            <a:pPr eaLnBrk="1" hangingPunct="1"/>
            <a:r>
              <a:rPr lang="en-US" smtClean="0"/>
              <a:t>AP Tips</a:t>
            </a:r>
          </a:p>
        </p:txBody>
      </p:sp>
      <p:sp>
        <p:nvSpPr>
          <p:cNvPr id="39938" name="Content Placeholder 2"/>
          <p:cNvSpPr>
            <a:spLocks noGrp="1"/>
          </p:cNvSpPr>
          <p:nvPr>
            <p:ph idx="1"/>
          </p:nvPr>
        </p:nvSpPr>
        <p:spPr>
          <a:xfrm>
            <a:off x="533400" y="1033463"/>
            <a:ext cx="8294688" cy="5291137"/>
          </a:xfrm>
        </p:spPr>
        <p:txBody>
          <a:bodyPr/>
          <a:lstStyle/>
          <a:p>
            <a:pPr eaLnBrk="1" hangingPunct="1"/>
            <a:r>
              <a:rPr lang="en-US" smtClean="0"/>
              <a:t>Make sure that you can make accurate predictions using a transformed equation.</a:t>
            </a:r>
          </a:p>
          <a:p>
            <a:pPr eaLnBrk="1" hangingPunct="1"/>
            <a:r>
              <a:rPr lang="en-US" smtClean="0"/>
              <a:t>Make sure that your descriptions use the transformed variable names, not the original variables, as appropriate.</a:t>
            </a:r>
          </a:p>
          <a:p>
            <a:pPr lvl="1" eaLnBrk="1" hangingPunct="1"/>
            <a:r>
              <a:rPr lang="en-US" smtClean="0"/>
              <a:t>For example, “89.6% of the variation in </a:t>
            </a:r>
            <a:r>
              <a:rPr lang="en-US" b="1" u="sng" smtClean="0"/>
              <a:t>log</a:t>
            </a:r>
            <a:r>
              <a:rPr lang="en-US" smtClean="0"/>
              <a:t>(weight)…”</a:t>
            </a:r>
          </a:p>
          <a:p>
            <a:pPr algn="just" eaLnBrk="1" hangingPunct="1"/>
            <a:r>
              <a:rPr lang="en-US" smtClean="0"/>
              <a:t>Don’t get lost in the technology. Most AP problems will ask you evaluate the given output, not ask you to execute long calculator processes.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mtClean="0"/>
              <a:t>Straight to the Point</a:t>
            </a:r>
          </a:p>
        </p:txBody>
      </p:sp>
      <p:sp>
        <p:nvSpPr>
          <p:cNvPr id="18434" name="Rectangle 3"/>
          <p:cNvSpPr>
            <a:spLocks noGrp="1" noChangeArrowheads="1"/>
          </p:cNvSpPr>
          <p:nvPr>
            <p:ph type="body" idx="1"/>
          </p:nvPr>
        </p:nvSpPr>
        <p:spPr/>
        <p:txBody>
          <a:bodyPr/>
          <a:lstStyle/>
          <a:p>
            <a:pPr marL="342900" indent="-342900" eaLnBrk="1" hangingPunct="1"/>
            <a:r>
              <a:rPr lang="en-US" smtClean="0"/>
              <a:t>We cannot use a linear model unless the relationship between the two variables is linear. Often re-expression can save the day, straightening bent relationships so that we can fit and use a simple linear model.</a:t>
            </a:r>
          </a:p>
          <a:p>
            <a:pPr marL="342900" indent="-342900" eaLnBrk="1" hangingPunct="1"/>
            <a:r>
              <a:rPr lang="en-US" smtClean="0"/>
              <a:t>Two simple ways to re-express data are with logarithms and reciprocals.</a:t>
            </a:r>
          </a:p>
          <a:p>
            <a:pPr marL="342900" indent="-342900" eaLnBrk="1" hangingPunct="1"/>
            <a:r>
              <a:rPr lang="en-US" smtClean="0"/>
              <a:t>Re-expressions can be seen in everyday life—everybody does it.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Straight to the Point (cont.)</a:t>
            </a:r>
          </a:p>
        </p:txBody>
      </p:sp>
      <p:sp>
        <p:nvSpPr>
          <p:cNvPr id="19458" name="Rectangle 3"/>
          <p:cNvSpPr>
            <a:spLocks noGrp="1" noChangeArrowheads="1"/>
          </p:cNvSpPr>
          <p:nvPr>
            <p:ph type="body" idx="1"/>
          </p:nvPr>
        </p:nvSpPr>
        <p:spPr/>
        <p:txBody>
          <a:bodyPr/>
          <a:lstStyle/>
          <a:p>
            <a:pPr marL="342900" indent="-342900" eaLnBrk="1" hangingPunct="1"/>
            <a:r>
              <a:rPr lang="en-US" smtClean="0"/>
              <a:t>The relationship between </a:t>
            </a:r>
            <a:r>
              <a:rPr lang="en-US" i="1" smtClean="0"/>
              <a:t>fuel efficiency</a:t>
            </a:r>
            <a:r>
              <a:rPr lang="en-US" smtClean="0"/>
              <a:t> (in miles per gallon) and </a:t>
            </a:r>
            <a:r>
              <a:rPr lang="en-US" i="1" smtClean="0"/>
              <a:t>weight</a:t>
            </a:r>
            <a:r>
              <a:rPr lang="en-US" smtClean="0"/>
              <a:t> (in pounds) for late model cars looks fairly linear at first:</a:t>
            </a:r>
          </a:p>
        </p:txBody>
      </p:sp>
      <p:pic>
        <p:nvPicPr>
          <p:cNvPr id="19459" name="Picture 4" descr="10-01a"/>
          <p:cNvPicPr>
            <a:picLocks noChangeAspect="1" noChangeArrowheads="1"/>
          </p:cNvPicPr>
          <p:nvPr/>
        </p:nvPicPr>
        <p:blipFill>
          <a:blip r:embed="rId2"/>
          <a:srcRect/>
          <a:stretch>
            <a:fillRect/>
          </a:stretch>
        </p:blipFill>
        <p:spPr bwMode="auto">
          <a:xfrm>
            <a:off x="2209800" y="3040063"/>
            <a:ext cx="4648200" cy="3436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mtClean="0"/>
              <a:t>Straight to the Point (cont.)</a:t>
            </a:r>
          </a:p>
        </p:txBody>
      </p:sp>
      <p:sp>
        <p:nvSpPr>
          <p:cNvPr id="20482" name="Rectangle 3"/>
          <p:cNvSpPr>
            <a:spLocks noGrp="1" noChangeArrowheads="1"/>
          </p:cNvSpPr>
          <p:nvPr>
            <p:ph type="body" idx="1"/>
          </p:nvPr>
        </p:nvSpPr>
        <p:spPr/>
        <p:txBody>
          <a:bodyPr/>
          <a:lstStyle/>
          <a:p>
            <a:pPr marL="342900" indent="-342900" eaLnBrk="1" hangingPunct="1"/>
            <a:r>
              <a:rPr lang="en-US" smtClean="0"/>
              <a:t>A look at the residuals plot shows a problem:</a:t>
            </a:r>
          </a:p>
        </p:txBody>
      </p:sp>
      <p:pic>
        <p:nvPicPr>
          <p:cNvPr id="20483" name="Picture 4" descr="10-02a"/>
          <p:cNvPicPr>
            <a:picLocks noChangeAspect="1" noChangeArrowheads="1"/>
          </p:cNvPicPr>
          <p:nvPr/>
        </p:nvPicPr>
        <p:blipFill>
          <a:blip r:embed="rId2"/>
          <a:srcRect/>
          <a:stretch>
            <a:fillRect/>
          </a:stretch>
        </p:blipFill>
        <p:spPr bwMode="auto">
          <a:xfrm>
            <a:off x="2133600" y="2667000"/>
            <a:ext cx="4814888" cy="36083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544513" y="0"/>
            <a:ext cx="8305800" cy="992188"/>
          </a:xfrm>
        </p:spPr>
        <p:txBody>
          <a:bodyPr/>
          <a:lstStyle/>
          <a:p>
            <a:pPr eaLnBrk="1" hangingPunct="1"/>
            <a:r>
              <a:rPr lang="en-US" smtClean="0"/>
              <a:t>Straight to the Point (cont.)</a:t>
            </a:r>
          </a:p>
        </p:txBody>
      </p:sp>
      <p:sp>
        <p:nvSpPr>
          <p:cNvPr id="21506" name="Rectangle 3"/>
          <p:cNvSpPr>
            <a:spLocks noGrp="1" noChangeArrowheads="1"/>
          </p:cNvSpPr>
          <p:nvPr>
            <p:ph type="body" idx="1"/>
          </p:nvPr>
        </p:nvSpPr>
        <p:spPr>
          <a:xfrm>
            <a:off x="544513" y="1014413"/>
            <a:ext cx="8294687" cy="4572000"/>
          </a:xfrm>
        </p:spPr>
        <p:txBody>
          <a:bodyPr/>
          <a:lstStyle/>
          <a:p>
            <a:pPr marL="342900" indent="-342900" eaLnBrk="1" hangingPunct="1"/>
            <a:r>
              <a:rPr lang="en-US" smtClean="0"/>
              <a:t>We can re-express </a:t>
            </a:r>
            <a:r>
              <a:rPr lang="en-US" i="1" smtClean="0"/>
              <a:t>fuel efficiency</a:t>
            </a:r>
            <a:r>
              <a:rPr lang="en-US" smtClean="0"/>
              <a:t> as gallons per hundred miles (a reciprocal) and eliminate the bend in the original scatterplot:</a:t>
            </a:r>
          </a:p>
        </p:txBody>
      </p:sp>
      <p:pic>
        <p:nvPicPr>
          <p:cNvPr id="21507" name="Picture 4" descr="10-04a"/>
          <p:cNvPicPr>
            <a:picLocks noChangeAspect="1" noChangeArrowheads="1"/>
          </p:cNvPicPr>
          <p:nvPr/>
        </p:nvPicPr>
        <p:blipFill>
          <a:blip r:embed="rId2"/>
          <a:srcRect/>
          <a:stretch>
            <a:fillRect/>
          </a:stretch>
        </p:blipFill>
        <p:spPr bwMode="auto">
          <a:xfrm>
            <a:off x="2417763" y="2362200"/>
            <a:ext cx="4310062" cy="37719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544513" y="12700"/>
            <a:ext cx="8305800" cy="992188"/>
          </a:xfrm>
        </p:spPr>
        <p:txBody>
          <a:bodyPr/>
          <a:lstStyle/>
          <a:p>
            <a:pPr eaLnBrk="1" hangingPunct="1"/>
            <a:r>
              <a:rPr lang="en-US" smtClean="0"/>
              <a:t>Straight to the Point (cont.)</a:t>
            </a:r>
          </a:p>
        </p:txBody>
      </p:sp>
      <p:sp>
        <p:nvSpPr>
          <p:cNvPr id="22530" name="Rectangle 3"/>
          <p:cNvSpPr>
            <a:spLocks noGrp="1" noChangeArrowheads="1"/>
          </p:cNvSpPr>
          <p:nvPr>
            <p:ph type="body" idx="1"/>
          </p:nvPr>
        </p:nvSpPr>
        <p:spPr>
          <a:xfrm>
            <a:off x="544513" y="1143000"/>
            <a:ext cx="8294687" cy="4572000"/>
          </a:xfrm>
        </p:spPr>
        <p:txBody>
          <a:bodyPr/>
          <a:lstStyle/>
          <a:p>
            <a:pPr marL="342900" indent="-342900" eaLnBrk="1" hangingPunct="1"/>
            <a:r>
              <a:rPr lang="en-US" smtClean="0"/>
              <a:t>A look at the residuals plot for the new model seems more reasonable:</a:t>
            </a:r>
          </a:p>
        </p:txBody>
      </p:sp>
      <p:pic>
        <p:nvPicPr>
          <p:cNvPr id="22531" name="Picture 4" descr="10-05a"/>
          <p:cNvPicPr>
            <a:picLocks noChangeAspect="1" noChangeArrowheads="1"/>
          </p:cNvPicPr>
          <p:nvPr/>
        </p:nvPicPr>
        <p:blipFill>
          <a:blip r:embed="rId2"/>
          <a:srcRect/>
          <a:stretch>
            <a:fillRect/>
          </a:stretch>
        </p:blipFill>
        <p:spPr bwMode="auto">
          <a:xfrm>
            <a:off x="2357438" y="2266950"/>
            <a:ext cx="4348162" cy="38290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t>Goals of Re-expression</a:t>
            </a:r>
          </a:p>
        </p:txBody>
      </p:sp>
      <p:sp>
        <p:nvSpPr>
          <p:cNvPr id="23554" name="Rectangle 3"/>
          <p:cNvSpPr>
            <a:spLocks noGrp="1" noChangeArrowheads="1"/>
          </p:cNvSpPr>
          <p:nvPr>
            <p:ph type="body" idx="1"/>
          </p:nvPr>
        </p:nvSpPr>
        <p:spPr/>
        <p:txBody>
          <a:bodyPr/>
          <a:lstStyle/>
          <a:p>
            <a:pPr marL="342900" indent="-342900" eaLnBrk="1" hangingPunct="1"/>
            <a:r>
              <a:rPr lang="en-US" smtClean="0"/>
              <a:t>Goal 1: Make the distribution of a variable (as seen in its histogram, for example) more symmetric.</a:t>
            </a:r>
          </a:p>
        </p:txBody>
      </p:sp>
      <p:pic>
        <p:nvPicPr>
          <p:cNvPr id="23555" name="Picture 4" descr="10_06"/>
          <p:cNvPicPr>
            <a:picLocks noChangeAspect="1" noChangeArrowheads="1"/>
          </p:cNvPicPr>
          <p:nvPr/>
        </p:nvPicPr>
        <p:blipFill>
          <a:blip r:embed="rId2"/>
          <a:srcRect/>
          <a:stretch>
            <a:fillRect/>
          </a:stretch>
        </p:blipFill>
        <p:spPr bwMode="auto">
          <a:xfrm>
            <a:off x="533400" y="3182938"/>
            <a:ext cx="3775075" cy="3065462"/>
          </a:xfrm>
          <a:prstGeom prst="rect">
            <a:avLst/>
          </a:prstGeom>
          <a:noFill/>
          <a:ln w="9525">
            <a:noFill/>
            <a:miter lim="800000"/>
            <a:headEnd/>
            <a:tailEnd/>
          </a:ln>
        </p:spPr>
      </p:pic>
      <p:pic>
        <p:nvPicPr>
          <p:cNvPr id="23556" name="Picture 5" descr="10_07"/>
          <p:cNvPicPr>
            <a:picLocks noChangeAspect="1" noChangeArrowheads="1"/>
          </p:cNvPicPr>
          <p:nvPr/>
        </p:nvPicPr>
        <p:blipFill>
          <a:blip r:embed="rId3"/>
          <a:srcRect/>
          <a:stretch>
            <a:fillRect/>
          </a:stretch>
        </p:blipFill>
        <p:spPr bwMode="auto">
          <a:xfrm>
            <a:off x="4683125" y="3235325"/>
            <a:ext cx="4003675" cy="30130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mtClean="0"/>
              <a:t>Goals of Re-expression (cont.)</a:t>
            </a:r>
          </a:p>
        </p:txBody>
      </p:sp>
      <p:sp>
        <p:nvSpPr>
          <p:cNvPr id="24578" name="Rectangle 3"/>
          <p:cNvSpPr>
            <a:spLocks noGrp="1" noChangeArrowheads="1"/>
          </p:cNvSpPr>
          <p:nvPr>
            <p:ph type="body" idx="1"/>
          </p:nvPr>
        </p:nvSpPr>
        <p:spPr/>
        <p:txBody>
          <a:bodyPr/>
          <a:lstStyle/>
          <a:p>
            <a:pPr marL="342900" indent="-342900" eaLnBrk="1" hangingPunct="1"/>
            <a:r>
              <a:rPr lang="en-US" smtClean="0"/>
              <a:t>Goal 2: Make the spread of several groups (as seen in side-by-side boxplots) more alike, even if their centers differ.</a:t>
            </a:r>
          </a:p>
        </p:txBody>
      </p:sp>
      <p:sp>
        <p:nvSpPr>
          <p:cNvPr id="24579" name="Text Box 4"/>
          <p:cNvSpPr txBox="1">
            <a:spLocks noChangeArrowheads="1"/>
          </p:cNvSpPr>
          <p:nvPr/>
        </p:nvSpPr>
        <p:spPr bwMode="auto">
          <a:xfrm>
            <a:off x="1965325" y="3389313"/>
            <a:ext cx="184150" cy="366712"/>
          </a:xfrm>
          <a:prstGeom prst="rect">
            <a:avLst/>
          </a:prstGeom>
          <a:noFill/>
          <a:ln w="9525">
            <a:noFill/>
            <a:miter lim="800000"/>
            <a:headEnd/>
            <a:tailEnd/>
          </a:ln>
        </p:spPr>
        <p:txBody>
          <a:bodyPr wrap="none">
            <a:spAutoFit/>
          </a:bodyPr>
          <a:lstStyle/>
          <a:p>
            <a:endParaRPr lang="en-US" sz="1800"/>
          </a:p>
        </p:txBody>
      </p:sp>
      <p:pic>
        <p:nvPicPr>
          <p:cNvPr id="24580" name="Picture 5" descr="10_08"/>
          <p:cNvPicPr>
            <a:picLocks noChangeAspect="1" noChangeArrowheads="1"/>
          </p:cNvPicPr>
          <p:nvPr/>
        </p:nvPicPr>
        <p:blipFill>
          <a:blip r:embed="rId2"/>
          <a:srcRect/>
          <a:stretch>
            <a:fillRect/>
          </a:stretch>
        </p:blipFill>
        <p:spPr bwMode="auto">
          <a:xfrm>
            <a:off x="533400" y="3516313"/>
            <a:ext cx="3913188" cy="1970087"/>
          </a:xfrm>
          <a:prstGeom prst="rect">
            <a:avLst/>
          </a:prstGeom>
          <a:noFill/>
          <a:ln w="9525">
            <a:noFill/>
            <a:miter lim="800000"/>
            <a:headEnd/>
            <a:tailEnd/>
          </a:ln>
        </p:spPr>
      </p:pic>
      <p:pic>
        <p:nvPicPr>
          <p:cNvPr id="24581" name="Picture 6" descr="10_09"/>
          <p:cNvPicPr>
            <a:picLocks noChangeAspect="1" noChangeArrowheads="1"/>
          </p:cNvPicPr>
          <p:nvPr/>
        </p:nvPicPr>
        <p:blipFill>
          <a:blip r:embed="rId3"/>
          <a:srcRect/>
          <a:stretch>
            <a:fillRect/>
          </a:stretch>
        </p:blipFill>
        <p:spPr bwMode="auto">
          <a:xfrm>
            <a:off x="4737100" y="3489325"/>
            <a:ext cx="3949700" cy="19827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2085</TotalTime>
  <Words>937</Words>
  <Application>Microsoft Office PowerPoint</Application>
  <PresentationFormat>Letter Paper (8.5x11 in)</PresentationFormat>
  <Paragraphs>98</Paragraphs>
  <Slides>24</Slides>
  <Notes>0</Notes>
  <HiddenSlides>1</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24</vt:i4>
      </vt:variant>
    </vt:vector>
  </HeadingPairs>
  <TitlesOfParts>
    <vt:vector size="29" baseType="lpstr">
      <vt:lpstr>Arial</vt:lpstr>
      <vt:lpstr>ＭＳ Ｐゴシック</vt:lpstr>
      <vt:lpstr>Wingdings</vt:lpstr>
      <vt:lpstr>Tahoma</vt:lpstr>
      <vt:lpstr>Blends</vt:lpstr>
      <vt:lpstr> Chapter  9</vt:lpstr>
      <vt:lpstr>Teaching Tips</vt:lpstr>
      <vt:lpstr>Straight to the Point</vt:lpstr>
      <vt:lpstr>Straight to the Point (cont.)</vt:lpstr>
      <vt:lpstr>Straight to the Point (cont.)</vt:lpstr>
      <vt:lpstr>Straight to the Point (cont.)</vt:lpstr>
      <vt:lpstr>Straight to the Point (cont.)</vt:lpstr>
      <vt:lpstr>Goals of Re-expression</vt:lpstr>
      <vt:lpstr>Goals of Re-expression (cont.)</vt:lpstr>
      <vt:lpstr>Goals of Re-expression (cont.)</vt:lpstr>
      <vt:lpstr>Goals of Re-expression (cont.)</vt:lpstr>
      <vt:lpstr>The Ladder of Powers</vt:lpstr>
      <vt:lpstr>The Ladder of Powers</vt:lpstr>
      <vt:lpstr>Plan B: Attack of the Logarithms</vt:lpstr>
      <vt:lpstr>Plan B: Attack of the Logarithms (cont.)</vt:lpstr>
      <vt:lpstr>Multiple Benefits</vt:lpstr>
      <vt:lpstr>Why Not Just Use a Curve?</vt:lpstr>
      <vt:lpstr>Why Not Just Use a Curve? (cont.)</vt:lpstr>
      <vt:lpstr>What Can Go Wrong?</vt:lpstr>
      <vt:lpstr>What Can Go Wrong? (cont.)</vt:lpstr>
      <vt:lpstr>What Can Go Wrong? (cont.)</vt:lpstr>
      <vt:lpstr>What have we learned?</vt:lpstr>
      <vt:lpstr>What have we learned? (cont.)</vt:lpstr>
      <vt:lpstr>AP Tips</vt:lpstr>
    </vt:vector>
  </TitlesOfParts>
  <Company>Copyright © 2010, 2007, 2004 Pearson Education,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subject>Re-expressing Data: Get It Straight!</dc:subject>
  <dc:creator>David Bock</dc:creator>
  <cp:lastModifiedBy>Christine Stavrou</cp:lastModifiedBy>
  <cp:revision>54</cp:revision>
  <cp:lastPrinted>2001-11-04T00:51:13Z</cp:lastPrinted>
  <dcterms:created xsi:type="dcterms:W3CDTF">2005-02-25T19:46:41Z</dcterms:created>
  <dcterms:modified xsi:type="dcterms:W3CDTF">2014-02-18T16:01:05Z</dcterms:modified>
</cp:coreProperties>
</file>