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3" r:id="rId4"/>
    <p:sldId id="265" r:id="rId5"/>
    <p:sldId id="278" r:id="rId6"/>
    <p:sldId id="283" r:id="rId7"/>
    <p:sldId id="266" r:id="rId8"/>
    <p:sldId id="268" r:id="rId9"/>
    <p:sldId id="269" r:id="rId10"/>
    <p:sldId id="257" r:id="rId11"/>
    <p:sldId id="276" r:id="rId12"/>
    <p:sldId id="258" r:id="rId13"/>
    <p:sldId id="277" r:id="rId14"/>
    <p:sldId id="281" r:id="rId15"/>
    <p:sldId id="270" r:id="rId16"/>
    <p:sldId id="259" r:id="rId17"/>
    <p:sldId id="282" r:id="rId18"/>
    <p:sldId id="271" r:id="rId19"/>
    <p:sldId id="260" r:id="rId20"/>
    <p:sldId id="272" r:id="rId21"/>
    <p:sldId id="261" r:id="rId22"/>
    <p:sldId id="273" r:id="rId23"/>
    <p:sldId id="274" r:id="rId24"/>
    <p:sldId id="267" r:id="rId25"/>
    <p:sldId id="275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64" autoAdjust="0"/>
  </p:normalViewPr>
  <p:slideViewPr>
    <p:cSldViewPr>
      <p:cViewPr>
        <p:scale>
          <a:sx n="70" d="100"/>
          <a:sy n="70" d="100"/>
        </p:scale>
        <p:origin x="-52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53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30AC13-F854-4833-8475-7C7A4F9B0F3C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99FD52-B8CE-40DE-B40A-196B704CDA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2C93F-C433-4E70-9498-97C67811E01A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E2AEC-66BF-48B5-97E2-C882E746E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3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AB3-80D3-4012-91F1-B0FF85F673C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1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(summarizes this information in chart form)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E2AEC-66BF-48B5-97E2-C882E746E76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6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91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09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36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1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4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7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6" descr="PDELogo 2008Final.jpg"/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1815" y="6290699"/>
            <a:ext cx="1751974" cy="5252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36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2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6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A8D5116-FA85-4F16-8956-19BCDACD2212}" type="datetimeFigureOut">
              <a:rPr lang="en-US" smtClean="0"/>
              <a:pPr/>
              <a:t>10/25/2011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071D24D-DB01-45FF-BBE4-28B9C69B80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F0317-DEA5-4821-8A7C-C8C7916B3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1BB8-53B9-4A70-958E-A63049F7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8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Rosanne.javorsky@aiu3.net" TargetMode="External"/><Relationship Id="rId2" Type="http://schemas.openxmlformats.org/officeDocument/2006/relationships/hyperlink" Target="mailto:jobmckee@pa.gov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275"/>
            <a:ext cx="9144000" cy="6858000"/>
          </a:xfrm>
          <a:prstGeom prst="rect">
            <a:avLst/>
          </a:prstGeom>
          <a:gradFill rotWithShape="1">
            <a:gsLst>
              <a:gs pos="0">
                <a:srgbClr val="0070C0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76600" y="381000"/>
            <a:ext cx="43068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>The</a:t>
            </a:r>
            <a: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/>
            </a:r>
            <a:b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</a:b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>Comprehensive Literacy Plan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97207" y="164910"/>
            <a:ext cx="2379393" cy="6287824"/>
            <a:chOff x="2970212" y="-803910"/>
            <a:chExt cx="3203575" cy="8465820"/>
          </a:xfrm>
        </p:grpSpPr>
        <p:pic>
          <p:nvPicPr>
            <p:cNvPr id="6" name="Picture 5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0212" y="-803910"/>
              <a:ext cx="1620520" cy="2174240"/>
            </a:xfrm>
            <a:prstGeom prst="rect">
              <a:avLst/>
            </a:prstGeom>
            <a:noFill/>
            <a:ln w="3175">
              <a:gradFill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965200" dist="50800" dir="5400000" algn="ctr" rotWithShape="0">
                <a:srgbClr val="000000">
                  <a:alpha val="43137"/>
                </a:srgbClr>
              </a:outerShdw>
              <a:softEdge rad="63500"/>
            </a:effectLst>
          </p:spPr>
        </p:pic>
        <p:pic>
          <p:nvPicPr>
            <p:cNvPr id="7" name="Picture 6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35972" y="4320540"/>
              <a:ext cx="1888490" cy="2294255"/>
            </a:xfrm>
            <a:prstGeom prst="rect">
              <a:avLst/>
            </a:prstGeom>
            <a:noFill/>
            <a:ln w="9525">
              <a:gradFill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965200" dist="50800" dir="5400000" algn="ctr" rotWithShape="0">
                <a:srgbClr val="000000">
                  <a:alpha val="43137"/>
                </a:srgbClr>
              </a:outerShdw>
              <a:softEdge rad="63500"/>
            </a:effectLst>
          </p:spPr>
        </p:pic>
        <p:pic>
          <p:nvPicPr>
            <p:cNvPr id="8" name="Picture 7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64672" y="6332220"/>
              <a:ext cx="1809115" cy="1329690"/>
            </a:xfrm>
            <a:prstGeom prst="rect">
              <a:avLst/>
            </a:prstGeom>
            <a:noFill/>
            <a:ln w="3175">
              <a:gradFill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965200" dist="50800" dir="5400000" algn="ctr" rotWithShape="0">
                <a:srgbClr val="000000">
                  <a:alpha val="43137"/>
                </a:srgbClr>
              </a:outerShdw>
              <a:softEdge rad="63500"/>
            </a:effectLst>
          </p:spPr>
        </p:pic>
        <p:pic>
          <p:nvPicPr>
            <p:cNvPr id="9" name="Picture 8" descr="GB copy.gif"/>
            <p:cNvPicPr/>
            <p:nvPr/>
          </p:nvPicPr>
          <p:blipFill>
            <a:blip r:embed="rId7" cstate="print"/>
            <a:srcRect l="12596" t="5819" r="19794"/>
            <a:stretch>
              <a:fillRect/>
            </a:stretch>
          </p:blipFill>
          <p:spPr>
            <a:xfrm>
              <a:off x="3291522" y="598170"/>
              <a:ext cx="1594485" cy="2393950"/>
            </a:xfrm>
            <a:prstGeom prst="rect">
              <a:avLst/>
            </a:prstGeom>
            <a:effectLst>
              <a:outerShdw blurRad="965200" dist="508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0" name="Picture 9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70212" y="2877820"/>
              <a:ext cx="2378710" cy="1598930"/>
            </a:xfrm>
            <a:prstGeom prst="rect">
              <a:avLst/>
            </a:prstGeom>
            <a:noFill/>
            <a:ln w="3175">
              <a:gradFill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>
              <a:outerShdw blurRad="965200" dist="50800" dir="5400000" algn="ctr" rotWithShape="0">
                <a:srgbClr val="000000">
                  <a:alpha val="43137"/>
                </a:srgbClr>
              </a:outerShdw>
              <a:softEdge rad="63500"/>
            </a:effec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737643" y="2631282"/>
            <a:ext cx="53848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>Pennsylvania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698803" y="4087018"/>
            <a:ext cx="3860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>Keystones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>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Arial" pitchFamily="34" charset="0"/>
              </a:rPr>
              <a:t>Opportunity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958933"/>
            <a:ext cx="149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Corbett</a:t>
            </a:r>
          </a:p>
          <a:p>
            <a:r>
              <a:rPr lang="en-US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Governor</a:t>
            </a:r>
            <a:endParaRPr lang="en-US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2800" y="5942421"/>
            <a:ext cx="149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Tomalis</a:t>
            </a:r>
            <a:endParaRPr lang="en-US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Secretary</a:t>
            </a:r>
            <a:endParaRPr lang="en-US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7"/>
    </mc:Choice>
    <mc:Fallback xmlns="">
      <p:transition spd="slow" advTm="2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Guiding Principle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b="1" dirty="0" smtClean="0"/>
              <a:t>   </a:t>
            </a:r>
            <a:r>
              <a:rPr lang="en-US" sz="2400" b="1" dirty="0" smtClean="0"/>
              <a:t>Student </a:t>
            </a:r>
            <a:r>
              <a:rPr lang="en-US" sz="2400" b="1" dirty="0"/>
              <a:t>learning, motivation, and access to educational opportunities are increased when </a:t>
            </a:r>
            <a:r>
              <a:rPr lang="en-US" sz="2400" b="1" dirty="0" smtClean="0"/>
              <a:t>linguistic</a:t>
            </a:r>
            <a:r>
              <a:rPr lang="en-US" sz="2400" b="1" dirty="0"/>
              <a:t>, cultural, and personal experiences </a:t>
            </a:r>
            <a:r>
              <a:rPr lang="en-US" sz="2400" b="1" dirty="0" smtClean="0"/>
              <a:t>are:</a:t>
            </a:r>
          </a:p>
          <a:p>
            <a:pPr marL="627063" lvl="1" indent="-352425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valued and understood</a:t>
            </a:r>
          </a:p>
          <a:p>
            <a:pPr marL="627063" lvl="1" indent="-352425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represented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in the curriculum and classroom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practice </a:t>
            </a:r>
          </a:p>
          <a:p>
            <a:pPr marL="627063" lvl="1" indent="-352425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used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to help students make connections between what they know and what they are learning. 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Georgia" pitchFamily="18" charset="0"/>
              <a:buChar char="●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7"/>
    </mc:Choice>
    <mc:Fallback xmlns="">
      <p:transition spd="slow" advTm="45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Guiding Principle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981200"/>
            <a:ext cx="8503920" cy="41178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   There must be high expectations for all learners and a belief that all are capable of gaining literacy skills that enable them to be successful as adults. </a:t>
            </a:r>
            <a:r>
              <a:rPr lang="en-US" sz="2800" b="1" dirty="0" smtClean="0"/>
              <a:t>Instruction</a:t>
            </a:r>
            <a:endParaRPr lang="en-US" sz="800" b="1" dirty="0" smtClean="0"/>
          </a:p>
          <a:p>
            <a:pPr>
              <a:buNone/>
            </a:pPr>
            <a:endParaRPr lang="en-US" b="1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must address the full range of learners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be differentiated to meet each child’s needs,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requires a well-integrated system connecting general, compensatory, gifted, and special education.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1"/>
    </mc:Choice>
    <mc:Fallback xmlns="">
      <p:transition spd="slow" advTm="4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Guiding Principle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057400"/>
            <a:ext cx="8503920" cy="404164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  Evidence-based </a:t>
            </a:r>
            <a:r>
              <a:rPr lang="en-US" b="1" dirty="0"/>
              <a:t>decision-making must be at the heart of all instructional decisions related to literacy development.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4"/>
    </mc:Choice>
    <mc:Fallback xmlns="">
      <p:transition spd="slow" advTm="28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Guiding Principle 5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981200"/>
            <a:ext cx="8503920" cy="411784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 Life long learning of educators is important.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Educators must be…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prepared to teach effectively in the schools of the 21st century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provided with continuing professional development support  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0"/>
    </mc:Choice>
    <mc:Fallback xmlns="">
      <p:transition spd="slow" advTm="4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Six Essential Elements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76400"/>
            <a:ext cx="8503920" cy="442264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Each of the essential elements describes content and instructional processes required for comprehensive, aligned literacy program (Birth-grade 12)</a:t>
            </a:r>
          </a:p>
          <a:p>
            <a:endParaRPr lang="en-US" sz="900" dirty="0" smtClean="0"/>
          </a:p>
          <a:p>
            <a:pPr marL="0" indent="0">
              <a:buNone/>
            </a:pPr>
            <a:r>
              <a:rPr lang="en-US" sz="2400" b="1" dirty="0" smtClean="0"/>
              <a:t>Organization of each Essential Element in the document:</a:t>
            </a:r>
          </a:p>
          <a:p>
            <a:pPr lvl="1"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Rationale</a:t>
            </a:r>
          </a:p>
          <a:p>
            <a:pPr lvl="1"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Implications for Practice</a:t>
            </a:r>
          </a:p>
          <a:p>
            <a:pPr lvl="1"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References</a:t>
            </a:r>
          </a:p>
          <a:p>
            <a:pPr lvl="1"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Additional resources (print and non-print)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84"/>
    </mc:Choice>
    <mc:Fallback xmlns="">
      <p:transition spd="slow" advTm="4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Element 1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7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Literacy </a:t>
            </a:r>
            <a:r>
              <a:rPr lang="en-US" sz="2400" b="1" dirty="0"/>
              <a:t>programs (</a:t>
            </a:r>
            <a:r>
              <a:rPr lang="en-US" sz="2400" b="1" dirty="0" smtClean="0"/>
              <a:t>Birth-grade 12</a:t>
            </a:r>
            <a:r>
              <a:rPr lang="en-US" sz="2400" b="1" dirty="0"/>
              <a:t>) require a well-articulated, coherent set of goals based on </a:t>
            </a:r>
            <a:r>
              <a:rPr lang="en-US" sz="2400" b="1" dirty="0" smtClean="0"/>
              <a:t>standards. Articulation </a:t>
            </a:r>
            <a:r>
              <a:rPr lang="en-US" sz="2400" b="1" dirty="0"/>
              <a:t>is needed between all levels, but especially at important transition </a:t>
            </a:r>
            <a:r>
              <a:rPr lang="en-US" sz="2400" b="1" dirty="0" smtClean="0"/>
              <a:t>points.</a:t>
            </a:r>
            <a:endParaRPr lang="en-US" sz="8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287338" indent="-287338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Emphasizes the relationship among all language arts</a:t>
            </a:r>
          </a:p>
          <a:p>
            <a:pPr marL="287338" indent="-287338"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Emphasizes 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importance of using PA Standards for content guidance as well as Common Core State Standards </a:t>
            </a:r>
          </a:p>
          <a:p>
            <a:pPr marL="287338" indent="-287338"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Highlights 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the key foci of each of the language arts for Birth- 5; Grades K-5; and Grades 6-12 in chart form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6"/>
    </mc:Choice>
    <mc:Fallback xmlns="">
      <p:transition spd="slow" advTm="3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3432"/>
          <a:stretch/>
        </p:blipFill>
        <p:spPr bwMode="auto">
          <a:xfrm>
            <a:off x="423080" y="381000"/>
            <a:ext cx="8284191" cy="588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PDELogo 2008Final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5634" y="6299697"/>
            <a:ext cx="1595411" cy="4783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6"/>
    </mc:Choice>
    <mc:Fallback xmlns="">
      <p:transition spd="slow" advTm="2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Element 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905000"/>
            <a:ext cx="8503920" cy="419404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Oral language is the foundation for literacy development. Speaking and listening are the tools of communication that become the basis for the written word. </a:t>
            </a:r>
            <a:r>
              <a:rPr lang="en-US" sz="2800" dirty="0" smtClean="0"/>
              <a:t>	</a:t>
            </a:r>
          </a:p>
          <a:p>
            <a:pPr marL="573088" indent="-273050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Highlights importance of oral language from Birth-Grade 12</a:t>
            </a:r>
          </a:p>
          <a:p>
            <a:pPr marL="573088" indent="-273050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Highlights information about teaching English Language Learners </a:t>
            </a:r>
          </a:p>
          <a:p>
            <a:pPr marL="0" indent="0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16"/>
    </mc:Choice>
    <mc:Fallback xmlns="">
      <p:transition spd="slow" advTm="49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Element 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28800"/>
            <a:ext cx="850392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 smtClean="0"/>
              <a:t>Effective </a:t>
            </a:r>
            <a:r>
              <a:rPr lang="en-US" sz="2300" b="1" dirty="0"/>
              <a:t>assessment is a key component of quality teaching and </a:t>
            </a:r>
            <a:r>
              <a:rPr lang="en-US" sz="2300" b="1" dirty="0" smtClean="0"/>
              <a:t>learning….Teachers, schools, districts, and the state need the knowledge and understanding of how to use data-driven decision-making to inform instructional practices and improve student learning.</a:t>
            </a:r>
            <a:r>
              <a:rPr lang="en-US" sz="800" b="1" dirty="0" smtClean="0"/>
              <a:t/>
            </a:r>
            <a:br>
              <a:rPr lang="en-US" sz="800" b="1" dirty="0" smtClean="0"/>
            </a:br>
            <a:endParaRPr lang="en-US" sz="2300" b="1" dirty="0" smtClean="0"/>
          </a:p>
          <a:p>
            <a:pPr marL="627063" indent="-339725"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Highlights multiple means of assessment</a:t>
            </a:r>
          </a:p>
          <a:p>
            <a:pPr marL="627063" indent="-339725"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Describes types of assessments (summative, formative, benchmark, and diagnostic)</a:t>
            </a:r>
          </a:p>
          <a:p>
            <a:pPr marL="627063" indent="-339725"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Provides resource for creating a school-based  assessment and analysis plan (Appendix)  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2"/>
    </mc:Choice>
    <mc:Fallback xmlns="">
      <p:transition spd="slow" advTm="3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Element 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76400"/>
            <a:ext cx="8503920" cy="4422648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600" b="1" dirty="0" smtClean="0"/>
              <a:t>Fostering Engagement and Academic Resiliency are keys to developing literate students.</a:t>
            </a:r>
            <a:br>
              <a:rPr lang="en-US" sz="2600" b="1" dirty="0" smtClean="0"/>
            </a:br>
            <a:endParaRPr lang="en-US" sz="2600" dirty="0" smtClean="0"/>
          </a:p>
          <a:p>
            <a:pPr marL="627063" indent="-339725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Uses information from SAS (to describe resiliency)</a:t>
            </a:r>
          </a:p>
          <a:p>
            <a:pPr marL="627063" indent="-339725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Highlights the importance of school and community libraries for developing motivation to read</a:t>
            </a:r>
          </a:p>
          <a:p>
            <a:pPr marL="627063" indent="-339725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Emphasizes the key role of technology in student learning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5"/>
    </mc:Choice>
    <mc:Fallback xmlns="">
      <p:transition spd="slow" advTm="4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Striving Readers Comprehensive Literacy Program (SRCL)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2400" b="1" dirty="0" smtClean="0"/>
              <a:t>Federal DOE gave grants to states to create or maintain State Literacy Teams </a:t>
            </a:r>
          </a:p>
          <a:p>
            <a:r>
              <a:rPr lang="en-US" sz="2400" b="1" dirty="0" smtClean="0"/>
              <a:t>Teams developed statewide comprehensive literacy plans.</a:t>
            </a:r>
          </a:p>
          <a:p>
            <a:r>
              <a:rPr lang="en-US" sz="2400" b="1" dirty="0" smtClean="0"/>
              <a:t>Result:</a:t>
            </a:r>
            <a:br>
              <a:rPr lang="en-US" sz="2400" b="1" dirty="0" smtClean="0"/>
            </a:br>
            <a:endParaRPr lang="en-US" sz="2400" b="1" dirty="0" smtClean="0"/>
          </a:p>
          <a:p>
            <a:pPr marL="274320" lvl="1" indent="0" algn="ctr">
              <a:buNone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Pennsylvania Comprehensive Literacy Plan: Keystones to Opportunity 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PaCLP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4"/>
    </mc:Choice>
    <mc:Fallback xmlns="">
      <p:transition spd="slow" advTm="2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Element 5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None/>
            </a:pPr>
            <a:r>
              <a:rPr lang="en-US" sz="2400" b="1" dirty="0"/>
              <a:t>Differentiation of instruction is critical….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sz="2400" b="1" dirty="0"/>
              <a:t>It must account for the differences in students’ skills,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interests, cultures</a:t>
            </a:r>
            <a:r>
              <a:rPr lang="en-US" sz="2400" b="1" dirty="0" smtClean="0"/>
              <a:t>, and experiential backgrounds. </a:t>
            </a:r>
            <a:r>
              <a:rPr lang="en-US" sz="2400" dirty="0" smtClean="0"/>
              <a:t>	</a:t>
            </a:r>
          </a:p>
          <a:p>
            <a:pPr marL="341313" indent="-341313"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Describes dimensions of reading instruction to consider: </a:t>
            </a:r>
          </a:p>
          <a:p>
            <a:pPr marL="804863" lvl="2" indent="-231775"/>
            <a:r>
              <a:rPr lang="en-US" dirty="0" smtClean="0">
                <a:solidFill>
                  <a:schemeClr val="tx1"/>
                </a:solidFill>
              </a:rPr>
              <a:t>content, instruction, time, grouping, materials, and learning environment.</a:t>
            </a:r>
          </a:p>
          <a:p>
            <a:pPr marL="341313" indent="-341313"/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Highlights Universal Design for Learning (UDL) and its implications for instruction</a:t>
            </a:r>
          </a:p>
          <a:p>
            <a:pPr marL="341313" indent="-341313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Describes Response to Instruction and Intervention (</a:t>
            </a:r>
            <a:r>
              <a:rPr lang="en-US" sz="2200" b="1" dirty="0" err="1" smtClean="0">
                <a:solidFill>
                  <a:schemeClr val="accent3">
                    <a:lumMod val="50000"/>
                  </a:schemeClr>
                </a:solidFill>
              </a:rPr>
              <a:t>RtII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en-US" sz="2200" dirty="0" smtClean="0"/>
              <a:t>  </a:t>
            </a:r>
            <a:endParaRPr lang="en-US" sz="2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6"/>
    </mc:Choice>
    <mc:Fallback xmlns="">
      <p:transition spd="slow" advTm="3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Element 6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28800"/>
            <a:ext cx="8503920" cy="427024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800" b="1" dirty="0" smtClean="0"/>
              <a:t>	</a:t>
            </a:r>
            <a:r>
              <a:rPr lang="en-US" sz="2400" b="1" dirty="0" smtClean="0"/>
              <a:t>Educators in all of the academic disciplines must incorporate literacy instruction as a means of enhancing students’ ability to learn the content of the discipline.</a:t>
            </a:r>
          </a:p>
          <a:p>
            <a:pPr marL="682625" indent="-395288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Describes and provides recommendations for literacy learning in four major academic disciplines: English, Social Studies, Science and Math </a:t>
            </a:r>
          </a:p>
          <a:p>
            <a:pPr marL="682625" indent="-395288"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Emphasizes importance of disciplinary learning from Birth-Grade 12.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2"/>
    </mc:Choice>
    <mc:Fallback xmlns="">
      <p:transition spd="slow" advTm="3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Implementing the Plan (Part IV)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348472" cy="4346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Identifies what PA/PDE has in place and recommendations for improvement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Standards and Goals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Assessments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Partnerships (importance of developing new partnerships and including other stakeholders: community, university, parents, etc.)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Instruction and Intervention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Leadership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Professional Learning</a:t>
            </a:r>
          </a:p>
          <a:p>
            <a:pPr lvl="1"/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6"/>
    </mc:Choice>
    <mc:Fallback xmlns="">
      <p:transition spd="slow" advTm="2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PaCLP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Designed to: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Provide guidance to stakeholders  about their roles in developing an integrated, aligned and comprehensive set of literacy experiences for students (Birth- grade 12).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Provide specific information about developing, implementing and evaluating an evidence-based school literacy program. 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Be a dynamic, comprehensive  and expansive resource 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Be easy to use. Each section contains research findings, instructional implications, and a list of resources, including links to key documents.</a:t>
            </a:r>
          </a:p>
          <a:p>
            <a:pPr lvl="1"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Be used as a basis for professional development.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4"/>
    </mc:Choice>
    <mc:Fallback xmlns="">
      <p:transition spd="slow" advTm="26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 Beth McKee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Rosanne Javorsky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Division of Federal Programs</a:t>
            </a:r>
          </a:p>
          <a:p>
            <a:pPr marL="0" indent="0">
              <a:buNone/>
            </a:pPr>
            <a:r>
              <a:rPr lang="en-US" sz="2000" dirty="0" smtClean="0"/>
              <a:t>Regional Coordinator</a:t>
            </a:r>
          </a:p>
          <a:p>
            <a:pPr marL="0" indent="0">
              <a:buNone/>
            </a:pPr>
            <a:r>
              <a:rPr lang="en-US" sz="2000" dirty="0" smtClean="0"/>
              <a:t>PA Department of Education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jobmckee@pa.gov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717-787-7815</a:t>
            </a:r>
            <a:endParaRPr lang="en-US" sz="20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Assistant Executive Director</a:t>
            </a:r>
          </a:p>
          <a:p>
            <a:pPr marL="0" indent="0">
              <a:buNone/>
            </a:pPr>
            <a:r>
              <a:rPr lang="en-US" sz="2000" dirty="0" smtClean="0"/>
              <a:t>Teaching and Learning</a:t>
            </a:r>
          </a:p>
          <a:p>
            <a:pPr marL="0" indent="0">
              <a:buNone/>
            </a:pPr>
            <a:r>
              <a:rPr lang="en-US" sz="2000" dirty="0" smtClean="0"/>
              <a:t>Allegheny IU3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r</a:t>
            </a:r>
            <a:r>
              <a:rPr lang="en-US" sz="2000" dirty="0" smtClean="0">
                <a:hlinkClick r:id="rId3"/>
              </a:rPr>
              <a:t>osanne.javorsky@aiu3.net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412-394-5792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Contact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Statewide Literacy Team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en-US" b="1" dirty="0" smtClean="0">
                <a:solidFill>
                  <a:schemeClr val="tx1"/>
                </a:solidFill>
              </a:rPr>
              <a:t>Actions: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Reviewed existing  PA Literacy Framework (2000)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Identified gaps and new research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Built on existing resources – SAS, PA Academic Standards, Common Core Standards,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RtII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 Resiliency Framework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Expanded the writing team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Established a dynamic framework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Links to  resources and best practice</a:t>
            </a:r>
          </a:p>
          <a:p>
            <a:pPr lvl="1">
              <a:buClr>
                <a:schemeClr val="accent1"/>
              </a:buClr>
              <a:buFont typeface="Georgia" pitchFamily="18" charset="0"/>
              <a:buChar char="●"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41"/>
    </mc:Choice>
    <mc:Fallback xmlns="">
      <p:transition spd="slow" advTm="5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Structure of the </a:t>
            </a:r>
            <a:r>
              <a:rPr lang="en-US" b="1" dirty="0" err="1" smtClean="0"/>
              <a:t>PaCLP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905000"/>
            <a:ext cx="8503920" cy="419404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Introduction: Vision and Mission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Guiding Principles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Represent the underlying beliefs and assumptions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Essential Elements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Provide the building blocks of the plan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Implementing the Plan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4"/>
    </mc:Choice>
    <mc:Fallback xmlns="">
      <p:transition spd="slow" advTm="2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668" y="2931200"/>
            <a:ext cx="18775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prstClr val="black"/>
                </a:solidFill>
              </a:rPr>
              <a:t>Mission</a:t>
            </a:r>
            <a:r>
              <a:rPr lang="en-US" sz="1200" b="1" dirty="0">
                <a:solidFill>
                  <a:prstClr val="black"/>
                </a:solidFill>
              </a:rPr>
              <a:t>.</a:t>
            </a:r>
            <a:r>
              <a:rPr lang="en-US" sz="1200" dirty="0">
                <a:solidFill>
                  <a:prstClr val="black"/>
                </a:solidFill>
              </a:rPr>
              <a:t> The Pennsylvania Comprehensive Literacy Plan (PaCLP) will provide guidance to stakeholders about their roles in developing an integrated, aligned, and comprehensive set of literacy experiences for students.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152400"/>
            <a:ext cx="3992257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Pennsylvania Comprehensive Literacy Plan: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Keyston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404938"/>
            <a:ext cx="28575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yston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252538"/>
            <a:ext cx="28575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524000" y="5444729"/>
            <a:ext cx="5791200" cy="912668"/>
            <a:chOff x="776205" y="5486400"/>
            <a:chExt cx="5791200" cy="912668"/>
          </a:xfrm>
        </p:grpSpPr>
        <p:sp>
          <p:nvSpPr>
            <p:cNvPr id="38" name="Rectangle 37"/>
            <p:cNvSpPr/>
            <p:nvPr/>
          </p:nvSpPr>
          <p:spPr>
            <a:xfrm>
              <a:off x="1233405" y="5486400"/>
              <a:ext cx="2508232" cy="4572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3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Literacy is the foundation for </a:t>
              </a:r>
              <a:br>
                <a:rPr lang="en-US" sz="13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3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 learning</a:t>
              </a:r>
              <a:endParaRPr 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00476" y="5486400"/>
              <a:ext cx="2462130" cy="4572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Multiple perspectives: linguistic, </a:t>
              </a:r>
              <a:b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cultural and personal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76205" y="5983432"/>
              <a:ext cx="1494498" cy="4156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expectations for all learners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315691" y="5983432"/>
              <a:ext cx="2523340" cy="4156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Evidence-based decision making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91005" y="5983432"/>
              <a:ext cx="1676400" cy="4156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21st Century teaching </a:t>
              </a:r>
              <a:b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3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learning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887083" y="5019675"/>
            <a:ext cx="340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Guiding Principles that support the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PaCLP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299" y="2896017"/>
            <a:ext cx="1885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prstClr val="black"/>
                </a:solidFill>
              </a:rPr>
              <a:t>Vision. 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All students in Pennsylvania from birth through Grade 12 will become well-educated citizens with a command of literacy that prepares them for the challenges of the 21</a:t>
            </a:r>
            <a:r>
              <a:rPr lang="en-US" sz="1200" baseline="30000" dirty="0">
                <a:solidFill>
                  <a:prstClr val="black"/>
                </a:solidFill>
              </a:rPr>
              <a:t>st</a:t>
            </a:r>
            <a:r>
              <a:rPr lang="en-US" sz="1200" dirty="0">
                <a:solidFill>
                  <a:prstClr val="black"/>
                </a:solidFill>
              </a:rPr>
              <a:t> century and enables them to achieve their personal and professional goals.  </a:t>
            </a:r>
          </a:p>
        </p:txBody>
      </p:sp>
      <p:cxnSp>
        <p:nvCxnSpPr>
          <p:cNvPr id="14" name="Straight Connector 13"/>
          <p:cNvCxnSpPr>
            <a:stCxn id="22" idx="5"/>
          </p:cNvCxnSpPr>
          <p:nvPr/>
        </p:nvCxnSpPr>
        <p:spPr>
          <a:xfrm>
            <a:off x="4882799" y="2781154"/>
            <a:ext cx="199476" cy="221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02" y="809108"/>
            <a:ext cx="4083391" cy="4174567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66" y="609600"/>
            <a:ext cx="4267200" cy="41310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34000" y="152400"/>
            <a:ext cx="2435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F2F2D"/>
                </a:solidFill>
              </a:rPr>
              <a:t>Keystones to Opportunity</a:t>
            </a:r>
            <a:endParaRPr lang="en-US" sz="1600" b="1" dirty="0">
              <a:solidFill>
                <a:srgbClr val="7F2F2D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84237" y="1784848"/>
            <a:ext cx="401" cy="490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87298" y="2849361"/>
            <a:ext cx="401" cy="856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65242" y="2239344"/>
            <a:ext cx="421894" cy="218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2" idx="5"/>
            <a:endCxn id="35" idx="0"/>
          </p:cNvCxnSpPr>
          <p:nvPr/>
        </p:nvCxnSpPr>
        <p:spPr>
          <a:xfrm>
            <a:off x="4882799" y="2781154"/>
            <a:ext cx="491174" cy="104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33" idx="3"/>
          </p:cNvCxnSpPr>
          <p:nvPr/>
        </p:nvCxnSpPr>
        <p:spPr>
          <a:xfrm flipV="1">
            <a:off x="5027534" y="2281214"/>
            <a:ext cx="281759" cy="10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790804" y="1070474"/>
            <a:ext cx="1407322" cy="7143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Based on Standards</a:t>
            </a:r>
            <a:endParaRPr lang="en-US" sz="1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29553" y="1674532"/>
            <a:ext cx="1227341" cy="710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Language</a:t>
            </a:r>
          </a:p>
        </p:txBody>
      </p:sp>
      <p:sp>
        <p:nvSpPr>
          <p:cNvPr id="34" name="Oval 33"/>
          <p:cNvSpPr/>
          <p:nvPr/>
        </p:nvSpPr>
        <p:spPr>
          <a:xfrm>
            <a:off x="3817847" y="3563366"/>
            <a:ext cx="1380280" cy="7164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Engagement and Resiliency </a:t>
            </a:r>
          </a:p>
        </p:txBody>
      </p:sp>
      <p:sp>
        <p:nvSpPr>
          <p:cNvPr id="35" name="Oval 34"/>
          <p:cNvSpPr/>
          <p:nvPr/>
        </p:nvSpPr>
        <p:spPr>
          <a:xfrm>
            <a:off x="4732059" y="2886112"/>
            <a:ext cx="1283827" cy="67864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Assessment</a:t>
            </a:r>
          </a:p>
        </p:txBody>
      </p:sp>
      <p:sp>
        <p:nvSpPr>
          <p:cNvPr id="36" name="Oval 35"/>
          <p:cNvSpPr/>
          <p:nvPr/>
        </p:nvSpPr>
        <p:spPr>
          <a:xfrm>
            <a:off x="2722015" y="1733801"/>
            <a:ext cx="1250213" cy="710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Disciplinary Literacy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787128" y="2675131"/>
            <a:ext cx="500008" cy="136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972228" y="2044744"/>
            <a:ext cx="1066800" cy="86275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Birth-Grade 12</a:t>
            </a:r>
          </a:p>
          <a:p>
            <a:pPr algn="ctr"/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6716" y="652447"/>
            <a:ext cx="157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</a:rPr>
              <a:t>Essential Elements</a:t>
            </a:r>
            <a:endParaRPr lang="en-US" sz="1400" b="1" i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873624">
            <a:off x="5732993" y="2908569"/>
            <a:ext cx="1224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Partnerships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65756" y="4685526"/>
            <a:ext cx="109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Leadership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995966" y="2762884"/>
            <a:ext cx="1293866" cy="714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Differentiation of Instruction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79"/>
    </mc:Choice>
    <mc:Fallback xmlns="">
      <p:transition spd="slow" advTm="4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78" x="3687763" y="1009650"/>
          <p14:tracePt t="30195" x="3687763" y="1000125"/>
          <p14:tracePt t="30211" x="3697288" y="1000125"/>
          <p14:tracePt t="30216" x="3697288" y="990600"/>
          <p14:tracePt t="30219" x="3705225" y="990600"/>
          <p14:tracePt t="30234" x="3714750" y="982663"/>
          <p14:tracePt t="30234" x="3724275" y="982663"/>
          <p14:tracePt t="30269" x="3732213" y="982663"/>
          <p14:tracePt t="30271" x="3741738" y="982663"/>
          <p14:tracePt t="30283" x="3759200" y="982663"/>
          <p14:tracePt t="30299" x="3776663" y="982663"/>
          <p14:tracePt t="30318" x="3803650" y="982663"/>
          <p14:tracePt t="30334" x="3822700" y="982663"/>
          <p14:tracePt t="30351" x="3830638" y="982663"/>
          <p14:tracePt t="30367" x="3840163" y="982663"/>
          <p14:tracePt t="30383" x="3848100" y="982663"/>
          <p14:tracePt t="30399" x="3857625" y="982663"/>
          <p14:tracePt t="30414" x="3875088" y="982663"/>
          <p14:tracePt t="30431" x="3911600" y="982663"/>
          <p14:tracePt t="30448" x="3965575" y="982663"/>
          <p14:tracePt t="30464" x="4000500" y="982663"/>
          <p14:tracePt t="30480" x="4017963" y="982663"/>
          <p14:tracePt t="30496" x="4027488" y="982663"/>
          <p14:tracePt t="30539" x="4037013" y="982663"/>
          <p14:tracePt t="30558" x="4044950" y="982663"/>
          <p14:tracePt t="30560" x="4054475" y="982663"/>
          <p14:tracePt t="30578" x="4071938" y="973138"/>
          <p14:tracePt t="30595" x="4089400" y="965200"/>
          <p14:tracePt t="30611" x="4108450" y="965200"/>
          <p14:tracePt t="30643" x="4125913" y="965200"/>
          <p14:tracePt t="30646" x="4133850" y="965200"/>
          <p14:tracePt t="30658" x="4160838" y="965200"/>
          <p14:tracePt t="30675" x="4170363" y="965200"/>
          <p14:tracePt t="30675" x="4179888" y="965200"/>
          <p14:tracePt t="30709" x="4187825" y="965200"/>
          <p14:tracePt t="30712" x="4197350" y="965200"/>
          <p14:tracePt t="30722" x="4205288" y="965200"/>
          <p14:tracePt t="30739" x="4214813" y="965200"/>
          <p14:tracePt t="30754" x="4224338" y="965200"/>
          <p14:tracePt t="30771" x="4241800" y="965200"/>
          <p14:tracePt t="30787" x="4251325" y="965200"/>
          <p14:tracePt t="30804" x="4259263" y="965200"/>
          <p14:tracePt t="30820" x="4276725" y="955675"/>
          <p14:tracePt t="30835" x="4286250" y="955675"/>
          <p14:tracePt t="30851" x="4313238" y="955675"/>
          <p14:tracePt t="30867" x="4340225" y="946150"/>
          <p14:tracePt t="30884" x="4357688" y="946150"/>
          <p14:tracePt t="30900" x="4384675" y="946150"/>
          <p14:tracePt t="30916" x="4402138" y="946150"/>
          <p14:tracePt t="30932" x="4411663" y="946150"/>
          <p14:tracePt t="30949" x="4438650" y="946150"/>
          <p14:tracePt t="30965" x="4456113" y="946150"/>
          <p14:tracePt t="30981" x="4491038" y="946150"/>
          <p14:tracePt t="30996" x="4518025" y="946150"/>
          <p14:tracePt t="31013" x="4545013" y="946150"/>
          <p14:tracePt t="31029" x="4562475" y="946150"/>
          <p14:tracePt t="31045" x="4572000" y="946150"/>
          <p14:tracePt t="31061" x="4581525" y="946150"/>
          <p14:tracePt t="31077" x="4589463" y="946150"/>
          <p14:tracePt t="31094" x="4598988" y="946150"/>
          <p14:tracePt t="31110" x="4625975" y="946150"/>
          <p14:tracePt t="31126" x="4660900" y="946150"/>
          <p14:tracePt t="31142" x="4679950" y="946150"/>
          <p14:tracePt t="31158" x="4705350" y="946150"/>
          <p14:tracePt t="31175" x="4732338" y="946150"/>
          <p14:tracePt t="31192" x="4759325" y="946150"/>
          <p14:tracePt t="31208" x="4776788" y="946150"/>
          <p14:tracePt t="31224" x="4786313" y="946150"/>
          <p14:tracePt t="31241" x="4803775" y="946150"/>
          <p14:tracePt t="31257" x="4813300" y="946150"/>
          <p14:tracePt t="31274" x="4822825" y="946150"/>
          <p14:tracePt t="31290" x="4830763" y="946150"/>
          <p14:tracePt t="31306" x="4840288" y="946150"/>
          <p14:tracePt t="31323" x="4848225" y="946150"/>
          <p14:tracePt t="31371" x="4857750" y="946150"/>
          <p14:tracePt t="31403" x="4867275" y="946150"/>
          <p14:tracePt t="31419" x="4875213" y="946150"/>
          <p14:tracePt t="31445" x="4884738" y="946150"/>
          <p14:tracePt t="31459" x="4894263" y="946150"/>
          <p14:tracePt t="31472" x="4902200" y="955675"/>
          <p14:tracePt t="31485" x="4911725" y="955675"/>
          <p14:tracePt t="31487" x="4929188" y="955675"/>
          <p14:tracePt t="31499" x="4938713" y="955675"/>
          <p14:tracePt t="31515" x="4946650" y="965200"/>
          <p14:tracePt t="31531" x="4965700" y="965200"/>
          <p14:tracePt t="31547" x="4983163" y="965200"/>
          <p14:tracePt t="31563" x="4991100" y="965200"/>
          <p14:tracePt t="31578" x="5010150" y="973138"/>
          <p14:tracePt t="31595" x="5027613" y="973138"/>
          <p14:tracePt t="31612" x="5037138" y="973138"/>
          <p14:tracePt t="31628" x="5045075" y="973138"/>
          <p14:tracePt t="31676" x="5054600" y="973138"/>
          <p14:tracePt t="31708" x="5062538" y="973138"/>
          <p14:tracePt t="31724" x="5072063" y="973138"/>
          <p14:tracePt t="31726" x="5089525" y="982663"/>
          <p14:tracePt t="31741" x="5108575" y="1000125"/>
          <p14:tracePt t="31757" x="5133975" y="1017588"/>
          <p14:tracePt t="31773" x="5153025" y="1027113"/>
          <p14:tracePt t="31789" x="5160963" y="1036638"/>
          <p14:tracePt t="31806" x="5170488" y="1044575"/>
          <p14:tracePt t="31822" x="5180013" y="1062038"/>
          <p14:tracePt t="31838" x="5197475" y="1071563"/>
          <p14:tracePt t="31854" x="5197475" y="1081088"/>
          <p14:tracePt t="31869" x="5205413" y="1089025"/>
          <p14:tracePt t="31886" x="5205413" y="1108075"/>
          <p14:tracePt t="31902" x="5214938" y="1116013"/>
          <p14:tracePt t="32078" x="5214938" y="1108075"/>
          <p14:tracePt t="32107" x="5205413" y="1108075"/>
          <p14:tracePt t="32115" x="5205413" y="1098550"/>
          <p14:tracePt t="32122" x="5197475" y="1089025"/>
          <p14:tracePt t="32139" x="5187950" y="1089025"/>
          <p14:tracePt t="32155" x="5170488" y="1071563"/>
          <p14:tracePt t="32171" x="5160963" y="1062038"/>
          <p14:tracePt t="32204" x="5153025" y="1062038"/>
          <p14:tracePt t="32206" x="5143500" y="1054100"/>
          <p14:tracePt t="32220" x="5133975" y="1054100"/>
          <p14:tracePt t="32236" x="5126038" y="1054100"/>
          <p14:tracePt t="32253" x="5108575" y="1044575"/>
          <p14:tracePt t="32268" x="5081588" y="1036638"/>
          <p14:tracePt t="32284" x="5062538" y="1027113"/>
          <p14:tracePt t="32301" x="5054600" y="1027113"/>
          <p14:tracePt t="32319" x="5045075" y="1009650"/>
          <p14:tracePt t="32335" x="5027613" y="1009650"/>
          <p14:tracePt t="32351" x="5018088" y="1000125"/>
          <p14:tracePt t="32367" x="5000625" y="990600"/>
          <p14:tracePt t="32384" x="4991100" y="982663"/>
          <p14:tracePt t="32400" x="4973638" y="973138"/>
          <p14:tracePt t="32416" x="4956175" y="965200"/>
          <p14:tracePt t="32432" x="4938713" y="955675"/>
          <p14:tracePt t="32448" x="4929188" y="955675"/>
          <p14:tracePt t="32464" x="4911725" y="946150"/>
          <p14:tracePt t="32481" x="4902200" y="946150"/>
          <p14:tracePt t="32529" x="4894263" y="946150"/>
          <p14:tracePt t="32564" x="4884738" y="946150"/>
          <p14:tracePt t="32573" x="4875213" y="946150"/>
          <p14:tracePt t="32575" x="4867275" y="946150"/>
          <p14:tracePt t="32589" x="4857750" y="946150"/>
          <p14:tracePt t="32605" x="4840288" y="946150"/>
          <p14:tracePt t="32620" x="4830763" y="946150"/>
          <p14:tracePt t="32637" x="4813300" y="946150"/>
          <p14:tracePt t="32653" x="4803775" y="946150"/>
          <p14:tracePt t="32668" x="4795838" y="946150"/>
          <p14:tracePt t="32684" x="4786313" y="946150"/>
          <p14:tracePt t="32700" x="4776788" y="946150"/>
          <p14:tracePt t="32717" x="4768850" y="946150"/>
          <p14:tracePt t="32733" x="4741863" y="946150"/>
          <p14:tracePt t="32749" x="4724400" y="946150"/>
          <p14:tracePt t="32765" x="4697413" y="946150"/>
          <p14:tracePt t="32781" x="4679950" y="946150"/>
          <p14:tracePt t="32797" x="4652963" y="946150"/>
          <p14:tracePt t="32814" x="4633913" y="946150"/>
          <p14:tracePt t="32829" x="4625975" y="946150"/>
          <p14:tracePt t="32867" x="4616450" y="946150"/>
          <p14:tracePt t="32908" x="4608513" y="946150"/>
          <p14:tracePt t="32923" x="4598988" y="946150"/>
          <p14:tracePt t="32940" x="4589463" y="946150"/>
          <p14:tracePt t="32950" x="4581525" y="946150"/>
          <p14:tracePt t="32951" x="4572000" y="946150"/>
          <p14:tracePt t="32966" x="4562475" y="946150"/>
          <p14:tracePt t="32983" x="4537075" y="946150"/>
          <p14:tracePt t="32999" x="4518025" y="946150"/>
          <p14:tracePt t="33015" x="4500563" y="946150"/>
          <p14:tracePt t="33032" x="4473575" y="946150"/>
          <p14:tracePt t="33048" x="4456113" y="946150"/>
          <p14:tracePt t="33065" x="4419600" y="946150"/>
          <p14:tracePt t="33083" x="4394200" y="946150"/>
          <p14:tracePt t="33101" x="4375150" y="946150"/>
          <p14:tracePt t="33116" x="4348163" y="946150"/>
          <p14:tracePt t="33133" x="4322763" y="946150"/>
          <p14:tracePt t="33149" x="4295775" y="946150"/>
          <p14:tracePt t="33165" x="4268788" y="946150"/>
          <p14:tracePt t="33181" x="4259263" y="946150"/>
          <p14:tracePt t="33197" x="4251325" y="946150"/>
          <p14:tracePt t="33213" x="4232275" y="946150"/>
          <p14:tracePt t="33229" x="4224338" y="946150"/>
          <p14:tracePt t="33245" x="4214813" y="946150"/>
          <p14:tracePt t="33283" x="4205288" y="946150"/>
          <p14:tracePt t="33299" x="4197350" y="946150"/>
          <p14:tracePt t="33310" x="4187825" y="946150"/>
          <p14:tracePt t="33312" x="4179888" y="946150"/>
          <p14:tracePt t="33326" x="4170363" y="946150"/>
          <p14:tracePt t="33343" x="4152900" y="946150"/>
          <p14:tracePt t="33360" x="4143375" y="946150"/>
          <p14:tracePt t="33376" x="4133850" y="946150"/>
          <p14:tracePt t="33411" x="4125913" y="946150"/>
          <p14:tracePt t="33475" x="4116388" y="946150"/>
          <p14:tracePt t="33491" x="4108450" y="946150"/>
          <p14:tracePt t="33497" x="4098925" y="946150"/>
          <p14:tracePt t="33516" x="4089400" y="946150"/>
          <p14:tracePt t="33533" x="4081463" y="946150"/>
          <p14:tracePt t="33534" x="4062413" y="946150"/>
          <p14:tracePt t="33550" x="4054475" y="946150"/>
          <p14:tracePt t="33567" x="4044950" y="946150"/>
          <p14:tracePt t="33583" x="4037013" y="946150"/>
          <p14:tracePt t="33599" x="4027488" y="946150"/>
          <p14:tracePt t="33667" x="4017963" y="946150"/>
          <p14:tracePt t="33691" x="4010025" y="946150"/>
          <p14:tracePt t="33700" x="4000500" y="946150"/>
          <p14:tracePt t="33723" x="3990975" y="946150"/>
          <p14:tracePt t="33732" x="3983038" y="946150"/>
          <p14:tracePt t="33746" x="3973513" y="946150"/>
          <p14:tracePt t="33748" x="3965575" y="946150"/>
          <p14:tracePt t="33763" x="3956050" y="955675"/>
          <p14:tracePt t="33779" x="3929063" y="955675"/>
          <p14:tracePt t="33795" x="3902075" y="955675"/>
          <p14:tracePt t="33811" x="3875088" y="955675"/>
          <p14:tracePt t="33827" x="3857625" y="955675"/>
          <p14:tracePt t="33844" x="3848100" y="955675"/>
          <p14:tracePt t="33860" x="3840163" y="955675"/>
          <p14:tracePt t="33875" x="3830638" y="955675"/>
          <p14:tracePt t="34164" x="3822700" y="955675"/>
          <p14:tracePt t="34179" x="3813175" y="955675"/>
          <p14:tracePt t="34179" x="3803650" y="955675"/>
          <p14:tracePt t="34211" x="3795713" y="955675"/>
          <p14:tracePt t="34217" x="3786188" y="955675"/>
          <p14:tracePt t="34220" x="3786188" y="965200"/>
          <p14:tracePt t="34235" x="3768725" y="965200"/>
          <p14:tracePt t="34251" x="3759200" y="965200"/>
          <p14:tracePt t="34267" x="3751263" y="965200"/>
          <p14:tracePt t="34283" x="3732213" y="965200"/>
          <p14:tracePt t="34299" x="3724275" y="973138"/>
          <p14:tracePt t="34315" x="3714750" y="973138"/>
          <p14:tracePt t="34419" x="3705225" y="973138"/>
          <p14:tracePt t="34433" x="3697288" y="973138"/>
          <p14:tracePt t="34460" x="3687763" y="973138"/>
          <p14:tracePt t="34496" x="3679825" y="973138"/>
          <p14:tracePt t="34581" x="3670300" y="973138"/>
          <p14:tracePt t="34643" x="3660775" y="973138"/>
          <p14:tracePt t="34677" x="3652838" y="973138"/>
          <p14:tracePt t="34857" x="3643313" y="973138"/>
          <p14:tracePt t="3577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Introduction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905000"/>
            <a:ext cx="8503920" cy="4194048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Overarching Guidance</a:t>
            </a:r>
            <a:r>
              <a:rPr lang="en-US" sz="800" b="1" dirty="0" smtClean="0"/>
              <a:t/>
            </a:r>
            <a:br>
              <a:rPr lang="en-US" sz="800" b="1" dirty="0" smtClean="0"/>
            </a:b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Addresses literacy needs of all students (birth-12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grade)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Emphasizes alignment and transition between grades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Clarifies and aligns content standards</a:t>
            </a:r>
          </a:p>
          <a:p>
            <a:pPr marL="0" indent="0"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1"/>
    </mc:Choice>
    <mc:Fallback xmlns="">
      <p:transition spd="slow" advTm="6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Vision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133600"/>
            <a:ext cx="8503920" cy="3965448"/>
          </a:xfrm>
        </p:spPr>
        <p:txBody>
          <a:bodyPr/>
          <a:lstStyle/>
          <a:p>
            <a:pPr marL="395288" indent="0">
              <a:lnSpc>
                <a:spcPct val="114000"/>
              </a:lnSpc>
              <a:buNone/>
            </a:pPr>
            <a:r>
              <a:rPr lang="en-US" b="1" dirty="0" smtClean="0"/>
              <a:t>All </a:t>
            </a:r>
            <a:r>
              <a:rPr lang="en-US" b="1" dirty="0"/>
              <a:t>students in Pennsylvania from birth through Grade 12 will become well-educated citizens with a command of literacy that prepares them for the challenges of the 21st century and enables them to achieve their personal and professional goals.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3"/>
    </mc:Choice>
    <mc:Fallback xmlns="">
      <p:transition spd="slow" advTm="1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Mission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 dirty="0" smtClean="0"/>
              <a:t>The </a:t>
            </a:r>
            <a:r>
              <a:rPr lang="en-US" sz="2000" b="1" dirty="0"/>
              <a:t>Pennsylvania Comprehensive Literacy Plan (</a:t>
            </a:r>
            <a:r>
              <a:rPr lang="en-US" sz="2000" b="1" dirty="0" err="1"/>
              <a:t>PaCLP</a:t>
            </a:r>
            <a:r>
              <a:rPr lang="en-US" sz="2000" b="1" dirty="0"/>
              <a:t>) will provide guidance to stakeholders about their roles in developing an integrated, aligned, and comprehensive set of literacy experiences for students. The plan </a:t>
            </a:r>
            <a:r>
              <a:rPr lang="en-US" sz="2000" b="1" dirty="0" smtClean="0"/>
              <a:t>includes:</a:t>
            </a:r>
            <a:r>
              <a:rPr lang="en-US" sz="800" b="1" dirty="0" smtClean="0"/>
              <a:t/>
            </a:r>
            <a:br>
              <a:rPr lang="en-US" sz="800" b="1" dirty="0" smtClean="0"/>
            </a:br>
            <a:endParaRPr lang="en-US" sz="2000" b="1" dirty="0" smtClean="0"/>
          </a:p>
          <a:p>
            <a:pPr marL="682625" lvl="1" indent="-409575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1) essential evidence-based notions about the content of literacy (birth-Grade 12) and </a:t>
            </a:r>
            <a:r>
              <a:rPr lang="en-US" sz="8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8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682625" lvl="1" indent="-409575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2)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processes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by which all stakeholders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involved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in students’ literacy learning can facilitate that learning in a coherent and consistent manner.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Guiding Principle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52600"/>
            <a:ext cx="8503920" cy="43464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   Literacy </a:t>
            </a:r>
            <a:r>
              <a:rPr lang="en-US" b="1" dirty="0"/>
              <a:t>is a critical foundation for all learning and serves as a “keystone” for opportunity and </a:t>
            </a:r>
            <a:r>
              <a:rPr lang="en-US" b="1" dirty="0" smtClean="0"/>
              <a:t>success. </a:t>
            </a:r>
            <a:r>
              <a:rPr lang="en-US" sz="800" b="1" dirty="0" smtClean="0"/>
              <a:t/>
            </a:r>
            <a:br>
              <a:rPr lang="en-US" sz="800" b="1" dirty="0" smtClean="0"/>
            </a:br>
            <a:endParaRPr lang="en-US" b="1" dirty="0" smtClean="0"/>
          </a:p>
          <a:p>
            <a:pPr lvl="1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high </a:t>
            </a: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level learning for all </a:t>
            </a: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students</a:t>
            </a:r>
          </a:p>
          <a:p>
            <a:pPr lvl="1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emphasis on meeting </a:t>
            </a: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the challenges of the 21st century. </a:t>
            </a:r>
            <a:endParaRPr lang="en-US" sz="23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essential </a:t>
            </a: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at all levels (Birth-Grades 12</a:t>
            </a: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) and in all disciplines. </a:t>
            </a:r>
          </a:p>
          <a:p>
            <a:pPr lvl="1">
              <a:spcAft>
                <a:spcPts val="600"/>
              </a:spcAft>
              <a:buClr>
                <a:schemeClr val="accent1"/>
              </a:buClr>
              <a:buFont typeface="Georgia" pitchFamily="18" charset="0"/>
              <a:buChar char="●"/>
            </a:pPr>
            <a:r>
              <a:rPr lang="en-US" sz="2300" b="1" dirty="0" smtClean="0">
                <a:solidFill>
                  <a:schemeClr val="accent3">
                    <a:lumMod val="50000"/>
                  </a:schemeClr>
                </a:solidFill>
              </a:rPr>
              <a:t>shared </a:t>
            </a:r>
            <a:r>
              <a:rPr lang="en-US" sz="2300" b="1" dirty="0">
                <a:solidFill>
                  <a:schemeClr val="accent3">
                    <a:lumMod val="50000"/>
                  </a:schemeClr>
                </a:solidFill>
              </a:rPr>
              <a:t>responsibility of educators, parents and caretakers, and the broader community. </a:t>
            </a:r>
            <a:endParaRPr lang="en-US" sz="23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1"/>
    </mc:Choice>
    <mc:Fallback xmlns="">
      <p:transition spd="slow" advTm="5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734</TotalTime>
  <Words>909</Words>
  <Application>Microsoft Office PowerPoint</Application>
  <PresentationFormat>On-screen Show (4:3)</PresentationFormat>
  <Paragraphs>165</Paragraphs>
  <Slides>24</Slides>
  <Notes>2</Notes>
  <HiddenSlides>0</HiddenSlides>
  <MMClips>23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Civic</vt:lpstr>
      <vt:lpstr>Office Theme</vt:lpstr>
      <vt:lpstr>PowerPoint Presentation</vt:lpstr>
      <vt:lpstr>Striving Readers Comprehensive Literacy Program (SRCL)</vt:lpstr>
      <vt:lpstr>Statewide Literacy Team </vt:lpstr>
      <vt:lpstr>Structure of the PaCLP</vt:lpstr>
      <vt:lpstr>PowerPoint Presentation</vt:lpstr>
      <vt:lpstr>Introduction</vt:lpstr>
      <vt:lpstr>Vision</vt:lpstr>
      <vt:lpstr>Mission</vt:lpstr>
      <vt:lpstr>Guiding Principle 1</vt:lpstr>
      <vt:lpstr>Guiding Principle 2</vt:lpstr>
      <vt:lpstr>Guiding Principle 3</vt:lpstr>
      <vt:lpstr>Guiding Principle 4</vt:lpstr>
      <vt:lpstr>Guiding Principle 5</vt:lpstr>
      <vt:lpstr>Six Essential Elements</vt:lpstr>
      <vt:lpstr>Essential Element 1</vt:lpstr>
      <vt:lpstr>PowerPoint Presentation</vt:lpstr>
      <vt:lpstr>Essential Element 2</vt:lpstr>
      <vt:lpstr>Essential Element 3</vt:lpstr>
      <vt:lpstr>Essential Element 4</vt:lpstr>
      <vt:lpstr>Essential Element 5</vt:lpstr>
      <vt:lpstr>Essential Element 6</vt:lpstr>
      <vt:lpstr>Implementing the Plan (Part IV) </vt:lpstr>
      <vt:lpstr>PaCLP</vt:lpstr>
      <vt:lpstr>Contact</vt:lpstr>
    </vt:vector>
  </TitlesOfParts>
  <Company>Allegheny Intermediate Unit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dyann.panepinto</dc:creator>
  <cp:lastModifiedBy>McKee, Jo Beth</cp:lastModifiedBy>
  <cp:revision>70</cp:revision>
  <cp:lastPrinted>2011-10-24T14:57:04Z</cp:lastPrinted>
  <dcterms:created xsi:type="dcterms:W3CDTF">2011-10-18T17:35:18Z</dcterms:created>
  <dcterms:modified xsi:type="dcterms:W3CDTF">2011-10-25T23:08:25Z</dcterms:modified>
</cp:coreProperties>
</file>