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31"/>
  </p:notesMasterIdLst>
  <p:handoutMasterIdLst>
    <p:handoutMasterId r:id="rId32"/>
  </p:handoutMasterIdLst>
  <p:sldIdLst>
    <p:sldId id="256" r:id="rId2"/>
    <p:sldId id="258" r:id="rId3"/>
    <p:sldId id="257" r:id="rId4"/>
    <p:sldId id="276" r:id="rId5"/>
    <p:sldId id="278" r:id="rId6"/>
    <p:sldId id="279" r:id="rId7"/>
    <p:sldId id="280" r:id="rId8"/>
    <p:sldId id="281" r:id="rId9"/>
    <p:sldId id="302" r:id="rId10"/>
    <p:sldId id="303" r:id="rId11"/>
    <p:sldId id="304" r:id="rId12"/>
    <p:sldId id="305" r:id="rId13"/>
    <p:sldId id="306" r:id="rId14"/>
    <p:sldId id="286" r:id="rId15"/>
    <p:sldId id="288" r:id="rId16"/>
    <p:sldId id="291" r:id="rId17"/>
    <p:sldId id="289" r:id="rId18"/>
    <p:sldId id="300" r:id="rId19"/>
    <p:sldId id="292" r:id="rId20"/>
    <p:sldId id="311" r:id="rId21"/>
    <p:sldId id="293" r:id="rId22"/>
    <p:sldId id="294" r:id="rId23"/>
    <p:sldId id="295" r:id="rId24"/>
    <p:sldId id="296" r:id="rId25"/>
    <p:sldId id="307" r:id="rId26"/>
    <p:sldId id="298" r:id="rId27"/>
    <p:sldId id="309" r:id="rId28"/>
    <p:sldId id="310" r:id="rId29"/>
    <p:sldId id="275" r:id="rId30"/>
  </p:sldIdLst>
  <p:sldSz cx="9144000" cy="6858000" type="screen4x3"/>
  <p:notesSz cx="7010400" cy="92964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510" autoAdjust="0"/>
    <p:restoredTop sz="40619" autoAdjust="0"/>
  </p:normalViewPr>
  <p:slideViewPr>
    <p:cSldViewPr>
      <p:cViewPr>
        <p:scale>
          <a:sx n="31" d="100"/>
          <a:sy n="31" d="100"/>
        </p:scale>
        <p:origin x="-1242" y="-72"/>
      </p:cViewPr>
      <p:guideLst>
        <p:guide orient="horz" pos="2160"/>
        <p:guide pos="2880"/>
      </p:guideLst>
    </p:cSldViewPr>
  </p:slideViewPr>
  <p:notesTextViewPr>
    <p:cViewPr>
      <p:scale>
        <a:sx n="125" d="100"/>
        <a:sy n="125" d="100"/>
      </p:scale>
      <p:origin x="0" y="0"/>
    </p:cViewPr>
  </p:notesTextViewPr>
  <p:sorterViewPr>
    <p:cViewPr>
      <p:scale>
        <a:sx n="100" d="100"/>
        <a:sy n="100" d="100"/>
      </p:scale>
      <p:origin x="0" y="4428"/>
    </p:cViewPr>
  </p:sorterViewPr>
  <p:notesViewPr>
    <p:cSldViewPr>
      <p:cViewPr varScale="1">
        <p:scale>
          <a:sx n="73" d="100"/>
          <a:sy n="73" d="100"/>
        </p:scale>
        <p:origin x="-1548"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5A3274-A005-412B-B445-BFDC8460491D}"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2BD298B8-3A9F-4A4A-A086-5D3D6F7ECCE8}">
      <dgm:prSet phldrT="[Text]"/>
      <dgm:spPr/>
      <dgm:t>
        <a:bodyPr/>
        <a:lstStyle/>
        <a:p>
          <a:r>
            <a:rPr lang="en-US" dirty="0"/>
            <a:t>N+C = Success</a:t>
          </a:r>
        </a:p>
      </dgm:t>
    </dgm:pt>
    <dgm:pt modelId="{673A017C-A1F0-4F55-B10F-625B388DA29A}" type="parTrans" cxnId="{2EB4B426-A57C-4D91-B65A-E01E3D97A3A4}">
      <dgm:prSet/>
      <dgm:spPr/>
      <dgm:t>
        <a:bodyPr/>
        <a:lstStyle/>
        <a:p>
          <a:endParaRPr lang="en-US"/>
        </a:p>
      </dgm:t>
    </dgm:pt>
    <dgm:pt modelId="{D4AFFCAE-806B-4EC8-85F9-8C3DD19BEC85}" type="sibTrans" cxnId="{2EB4B426-A57C-4D91-B65A-E01E3D97A3A4}">
      <dgm:prSet/>
      <dgm:spPr/>
      <dgm:t>
        <a:bodyPr/>
        <a:lstStyle/>
        <a:p>
          <a:endParaRPr lang="en-US"/>
        </a:p>
      </dgm:t>
    </dgm:pt>
    <dgm:pt modelId="{0AE04596-FE9E-4B16-9138-8C63C2304258}">
      <dgm:prSet phldrT="[Text]"/>
      <dgm:spPr/>
      <dgm:t>
        <a:bodyPr/>
        <a:lstStyle/>
        <a:p>
          <a:r>
            <a:rPr lang="en-US" dirty="0"/>
            <a:t>High Need </a:t>
          </a:r>
        </a:p>
        <a:p>
          <a:r>
            <a:rPr lang="en-US" dirty="0"/>
            <a:t>Low Capacity</a:t>
          </a:r>
        </a:p>
      </dgm:t>
    </dgm:pt>
    <dgm:pt modelId="{C2EBD0B0-6E69-42F4-99F3-35641CB244C8}" type="parTrans" cxnId="{8D81A4ED-E0FE-4DDC-AA99-FF84B68D2A8E}">
      <dgm:prSet/>
      <dgm:spPr/>
      <dgm:t>
        <a:bodyPr/>
        <a:lstStyle/>
        <a:p>
          <a:endParaRPr lang="en-US"/>
        </a:p>
      </dgm:t>
    </dgm:pt>
    <dgm:pt modelId="{7BC0812D-9424-4F72-8729-CDB90BD10B44}" type="sibTrans" cxnId="{8D81A4ED-E0FE-4DDC-AA99-FF84B68D2A8E}">
      <dgm:prSet/>
      <dgm:spPr/>
      <dgm:t>
        <a:bodyPr/>
        <a:lstStyle/>
        <a:p>
          <a:endParaRPr lang="en-US"/>
        </a:p>
      </dgm:t>
    </dgm:pt>
    <dgm:pt modelId="{2A2F4B13-1730-4B71-9A59-BB4E593DE83F}">
      <dgm:prSet phldrT="[Text]"/>
      <dgm:spPr>
        <a:solidFill>
          <a:schemeClr val="accent4">
            <a:lumMod val="60000"/>
            <a:lumOff val="40000"/>
          </a:schemeClr>
        </a:solidFill>
      </dgm:spPr>
      <dgm:t>
        <a:bodyPr/>
        <a:lstStyle/>
        <a:p>
          <a:r>
            <a:rPr lang="en-US" dirty="0"/>
            <a:t>High Need</a:t>
          </a:r>
        </a:p>
        <a:p>
          <a:r>
            <a:rPr lang="en-US" dirty="0"/>
            <a:t>High Capacity</a:t>
          </a:r>
        </a:p>
      </dgm:t>
    </dgm:pt>
    <dgm:pt modelId="{C9EF938B-2389-4891-9736-C3EF99F9B0DC}" type="parTrans" cxnId="{B7F562B2-974F-4A1F-A087-AD423BFF5D5F}">
      <dgm:prSet/>
      <dgm:spPr/>
      <dgm:t>
        <a:bodyPr/>
        <a:lstStyle/>
        <a:p>
          <a:endParaRPr lang="en-US"/>
        </a:p>
      </dgm:t>
    </dgm:pt>
    <dgm:pt modelId="{57FE1DAB-8943-47CD-BA14-A223448355EE}" type="sibTrans" cxnId="{B7F562B2-974F-4A1F-A087-AD423BFF5D5F}">
      <dgm:prSet/>
      <dgm:spPr/>
      <dgm:t>
        <a:bodyPr/>
        <a:lstStyle/>
        <a:p>
          <a:endParaRPr lang="en-US"/>
        </a:p>
      </dgm:t>
    </dgm:pt>
    <dgm:pt modelId="{AA24B3AC-FDB4-488B-86DC-550103699EA3}">
      <dgm:prSet phldrT="[Text]"/>
      <dgm:spPr/>
      <dgm:t>
        <a:bodyPr/>
        <a:lstStyle/>
        <a:p>
          <a:r>
            <a:rPr lang="en-US" dirty="0"/>
            <a:t>Low Need</a:t>
          </a:r>
        </a:p>
        <a:p>
          <a:r>
            <a:rPr lang="en-US" dirty="0"/>
            <a:t>Low Capacity</a:t>
          </a:r>
        </a:p>
        <a:p>
          <a:endParaRPr lang="en-US" dirty="0"/>
        </a:p>
      </dgm:t>
    </dgm:pt>
    <dgm:pt modelId="{6539D58D-C8FC-47FB-AD77-EE3DDDFBD45B}" type="parTrans" cxnId="{49BAA8B1-6585-4321-8574-89B163AE08BE}">
      <dgm:prSet/>
      <dgm:spPr/>
      <dgm:t>
        <a:bodyPr/>
        <a:lstStyle/>
        <a:p>
          <a:endParaRPr lang="en-US"/>
        </a:p>
      </dgm:t>
    </dgm:pt>
    <dgm:pt modelId="{70C1E276-4E6C-4FD3-A74A-4B90CDB8745D}" type="sibTrans" cxnId="{49BAA8B1-6585-4321-8574-89B163AE08BE}">
      <dgm:prSet/>
      <dgm:spPr/>
      <dgm:t>
        <a:bodyPr/>
        <a:lstStyle/>
        <a:p>
          <a:endParaRPr lang="en-US"/>
        </a:p>
      </dgm:t>
    </dgm:pt>
    <dgm:pt modelId="{712D7894-D54F-47E1-967C-300E8D1634E3}">
      <dgm:prSet phldrT="[Text]"/>
      <dgm:spPr/>
      <dgm:t>
        <a:bodyPr/>
        <a:lstStyle/>
        <a:p>
          <a:r>
            <a:rPr lang="en-US" dirty="0"/>
            <a:t>Low Need</a:t>
          </a:r>
        </a:p>
        <a:p>
          <a:r>
            <a:rPr lang="en-US" dirty="0"/>
            <a:t>High Capacity</a:t>
          </a:r>
        </a:p>
        <a:p>
          <a:endParaRPr lang="en-US" dirty="0"/>
        </a:p>
      </dgm:t>
    </dgm:pt>
    <dgm:pt modelId="{FDE876D7-CE38-4F51-BC31-658B4CA74F10}" type="parTrans" cxnId="{42A48E32-1454-43D1-A1BB-A93CFD7423C5}">
      <dgm:prSet/>
      <dgm:spPr/>
      <dgm:t>
        <a:bodyPr/>
        <a:lstStyle/>
        <a:p>
          <a:endParaRPr lang="en-US"/>
        </a:p>
      </dgm:t>
    </dgm:pt>
    <dgm:pt modelId="{00634989-9872-4C7B-A8A5-460EA555B674}" type="sibTrans" cxnId="{42A48E32-1454-43D1-A1BB-A93CFD7423C5}">
      <dgm:prSet/>
      <dgm:spPr/>
      <dgm:t>
        <a:bodyPr/>
        <a:lstStyle/>
        <a:p>
          <a:endParaRPr lang="en-US"/>
        </a:p>
      </dgm:t>
    </dgm:pt>
    <dgm:pt modelId="{B227694B-A705-4916-A4B1-0965FD229A44}" type="pres">
      <dgm:prSet presAssocID="{F35A3274-A005-412B-B445-BFDC8460491D}" presName="diagram" presStyleCnt="0">
        <dgm:presLayoutVars>
          <dgm:chMax val="1"/>
          <dgm:dir/>
          <dgm:animLvl val="ctr"/>
          <dgm:resizeHandles val="exact"/>
        </dgm:presLayoutVars>
      </dgm:prSet>
      <dgm:spPr/>
      <dgm:t>
        <a:bodyPr/>
        <a:lstStyle/>
        <a:p>
          <a:endParaRPr lang="en-US"/>
        </a:p>
      </dgm:t>
    </dgm:pt>
    <dgm:pt modelId="{D3752D6D-B204-4794-BDFF-E25B4DD518E4}" type="pres">
      <dgm:prSet presAssocID="{F35A3274-A005-412B-B445-BFDC8460491D}" presName="matrix" presStyleCnt="0"/>
      <dgm:spPr/>
    </dgm:pt>
    <dgm:pt modelId="{CFFD7008-1059-4CFF-8E8D-8C4510645A4D}" type="pres">
      <dgm:prSet presAssocID="{F35A3274-A005-412B-B445-BFDC8460491D}" presName="tile1" presStyleLbl="node1" presStyleIdx="0" presStyleCnt="4"/>
      <dgm:spPr/>
      <dgm:t>
        <a:bodyPr/>
        <a:lstStyle/>
        <a:p>
          <a:endParaRPr lang="en-US"/>
        </a:p>
      </dgm:t>
    </dgm:pt>
    <dgm:pt modelId="{65CF89D7-CE56-4B0E-BAE1-D37622489FFE}" type="pres">
      <dgm:prSet presAssocID="{F35A3274-A005-412B-B445-BFDC8460491D}" presName="tile1text" presStyleLbl="node1" presStyleIdx="0" presStyleCnt="4">
        <dgm:presLayoutVars>
          <dgm:chMax val="0"/>
          <dgm:chPref val="0"/>
          <dgm:bulletEnabled val="1"/>
        </dgm:presLayoutVars>
      </dgm:prSet>
      <dgm:spPr/>
      <dgm:t>
        <a:bodyPr/>
        <a:lstStyle/>
        <a:p>
          <a:endParaRPr lang="en-US"/>
        </a:p>
      </dgm:t>
    </dgm:pt>
    <dgm:pt modelId="{003250C6-2634-4D92-A173-EEA3EFAEC113}" type="pres">
      <dgm:prSet presAssocID="{F35A3274-A005-412B-B445-BFDC8460491D}" presName="tile2" presStyleLbl="node1" presStyleIdx="1" presStyleCnt="4"/>
      <dgm:spPr/>
      <dgm:t>
        <a:bodyPr/>
        <a:lstStyle/>
        <a:p>
          <a:endParaRPr lang="en-US"/>
        </a:p>
      </dgm:t>
    </dgm:pt>
    <dgm:pt modelId="{5901CD9A-C466-439C-96EF-3B3BF209F8AC}" type="pres">
      <dgm:prSet presAssocID="{F35A3274-A005-412B-B445-BFDC8460491D}" presName="tile2text" presStyleLbl="node1" presStyleIdx="1" presStyleCnt="4">
        <dgm:presLayoutVars>
          <dgm:chMax val="0"/>
          <dgm:chPref val="0"/>
          <dgm:bulletEnabled val="1"/>
        </dgm:presLayoutVars>
      </dgm:prSet>
      <dgm:spPr/>
      <dgm:t>
        <a:bodyPr/>
        <a:lstStyle/>
        <a:p>
          <a:endParaRPr lang="en-US"/>
        </a:p>
      </dgm:t>
    </dgm:pt>
    <dgm:pt modelId="{D32668D7-F88A-4442-B84A-29E5B5301086}" type="pres">
      <dgm:prSet presAssocID="{F35A3274-A005-412B-B445-BFDC8460491D}" presName="tile3" presStyleLbl="node1" presStyleIdx="2" presStyleCnt="4"/>
      <dgm:spPr/>
      <dgm:t>
        <a:bodyPr/>
        <a:lstStyle/>
        <a:p>
          <a:endParaRPr lang="en-US"/>
        </a:p>
      </dgm:t>
    </dgm:pt>
    <dgm:pt modelId="{6F098104-6621-4DA3-A768-9369813F45A6}" type="pres">
      <dgm:prSet presAssocID="{F35A3274-A005-412B-B445-BFDC8460491D}" presName="tile3text" presStyleLbl="node1" presStyleIdx="2" presStyleCnt="4">
        <dgm:presLayoutVars>
          <dgm:chMax val="0"/>
          <dgm:chPref val="0"/>
          <dgm:bulletEnabled val="1"/>
        </dgm:presLayoutVars>
      </dgm:prSet>
      <dgm:spPr/>
      <dgm:t>
        <a:bodyPr/>
        <a:lstStyle/>
        <a:p>
          <a:endParaRPr lang="en-US"/>
        </a:p>
      </dgm:t>
    </dgm:pt>
    <dgm:pt modelId="{0DD29AE2-276B-4C7C-950C-CCC1621380D5}" type="pres">
      <dgm:prSet presAssocID="{F35A3274-A005-412B-B445-BFDC8460491D}" presName="tile4" presStyleLbl="node1" presStyleIdx="3" presStyleCnt="4"/>
      <dgm:spPr/>
      <dgm:t>
        <a:bodyPr/>
        <a:lstStyle/>
        <a:p>
          <a:endParaRPr lang="en-US"/>
        </a:p>
      </dgm:t>
    </dgm:pt>
    <dgm:pt modelId="{FE4D2B4E-D137-422D-A922-EB3A3C8E8EAD}" type="pres">
      <dgm:prSet presAssocID="{F35A3274-A005-412B-B445-BFDC8460491D}" presName="tile4text" presStyleLbl="node1" presStyleIdx="3" presStyleCnt="4">
        <dgm:presLayoutVars>
          <dgm:chMax val="0"/>
          <dgm:chPref val="0"/>
          <dgm:bulletEnabled val="1"/>
        </dgm:presLayoutVars>
      </dgm:prSet>
      <dgm:spPr/>
      <dgm:t>
        <a:bodyPr/>
        <a:lstStyle/>
        <a:p>
          <a:endParaRPr lang="en-US"/>
        </a:p>
      </dgm:t>
    </dgm:pt>
    <dgm:pt modelId="{35F6E74F-A05B-49F9-9DCD-2A6D4D66A42F}" type="pres">
      <dgm:prSet presAssocID="{F35A3274-A005-412B-B445-BFDC8460491D}" presName="centerTile" presStyleLbl="fgShp" presStyleIdx="0" presStyleCnt="1">
        <dgm:presLayoutVars>
          <dgm:chMax val="0"/>
          <dgm:chPref val="0"/>
        </dgm:presLayoutVars>
      </dgm:prSet>
      <dgm:spPr/>
      <dgm:t>
        <a:bodyPr/>
        <a:lstStyle/>
        <a:p>
          <a:endParaRPr lang="en-US"/>
        </a:p>
      </dgm:t>
    </dgm:pt>
  </dgm:ptLst>
  <dgm:cxnLst>
    <dgm:cxn modelId="{49BAA8B1-6585-4321-8574-89B163AE08BE}" srcId="{2BD298B8-3A9F-4A4A-A086-5D3D6F7ECCE8}" destId="{AA24B3AC-FDB4-488B-86DC-550103699EA3}" srcOrd="2" destOrd="0" parTransId="{6539D58D-C8FC-47FB-AD77-EE3DDDFBD45B}" sibTransId="{70C1E276-4E6C-4FD3-A74A-4B90CDB8745D}"/>
    <dgm:cxn modelId="{D3F7D4B9-E7E3-4A43-8441-E8571BCA830B}" type="presOf" srcId="{712D7894-D54F-47E1-967C-300E8D1634E3}" destId="{FE4D2B4E-D137-422D-A922-EB3A3C8E8EAD}" srcOrd="1" destOrd="0" presId="urn:microsoft.com/office/officeart/2005/8/layout/matrix1"/>
    <dgm:cxn modelId="{12798A4B-16BE-4510-ABBA-D72736B1745D}" type="presOf" srcId="{F35A3274-A005-412B-B445-BFDC8460491D}" destId="{B227694B-A705-4916-A4B1-0965FD229A44}" srcOrd="0" destOrd="0" presId="urn:microsoft.com/office/officeart/2005/8/layout/matrix1"/>
    <dgm:cxn modelId="{1EDFE3C8-334B-400E-B212-27B2F65DC40D}" type="presOf" srcId="{AA24B3AC-FDB4-488B-86DC-550103699EA3}" destId="{D32668D7-F88A-4442-B84A-29E5B5301086}" srcOrd="0" destOrd="0" presId="urn:microsoft.com/office/officeart/2005/8/layout/matrix1"/>
    <dgm:cxn modelId="{B7F562B2-974F-4A1F-A087-AD423BFF5D5F}" srcId="{2BD298B8-3A9F-4A4A-A086-5D3D6F7ECCE8}" destId="{2A2F4B13-1730-4B71-9A59-BB4E593DE83F}" srcOrd="1" destOrd="0" parTransId="{C9EF938B-2389-4891-9736-C3EF99F9B0DC}" sibTransId="{57FE1DAB-8943-47CD-BA14-A223448355EE}"/>
    <dgm:cxn modelId="{4B738B05-6242-4881-A198-A38B1B80C19C}" type="presOf" srcId="{712D7894-D54F-47E1-967C-300E8D1634E3}" destId="{0DD29AE2-276B-4C7C-950C-CCC1621380D5}" srcOrd="0" destOrd="0" presId="urn:microsoft.com/office/officeart/2005/8/layout/matrix1"/>
    <dgm:cxn modelId="{DF20C734-7537-4176-B471-F9053A166518}" type="presOf" srcId="{2A2F4B13-1730-4B71-9A59-BB4E593DE83F}" destId="{003250C6-2634-4D92-A173-EEA3EFAEC113}" srcOrd="0" destOrd="0" presId="urn:microsoft.com/office/officeart/2005/8/layout/matrix1"/>
    <dgm:cxn modelId="{EA54DDEB-FACE-4862-B2C6-A20CC2A75922}" type="presOf" srcId="{0AE04596-FE9E-4B16-9138-8C63C2304258}" destId="{65CF89D7-CE56-4B0E-BAE1-D37622489FFE}" srcOrd="1" destOrd="0" presId="urn:microsoft.com/office/officeart/2005/8/layout/matrix1"/>
    <dgm:cxn modelId="{2580D9C4-DA0C-4F1E-B5B5-598C4FBBD5AB}" type="presOf" srcId="{AA24B3AC-FDB4-488B-86DC-550103699EA3}" destId="{6F098104-6621-4DA3-A768-9369813F45A6}" srcOrd="1" destOrd="0" presId="urn:microsoft.com/office/officeart/2005/8/layout/matrix1"/>
    <dgm:cxn modelId="{42A48E32-1454-43D1-A1BB-A93CFD7423C5}" srcId="{2BD298B8-3A9F-4A4A-A086-5D3D6F7ECCE8}" destId="{712D7894-D54F-47E1-967C-300E8D1634E3}" srcOrd="3" destOrd="0" parTransId="{FDE876D7-CE38-4F51-BC31-658B4CA74F10}" sibTransId="{00634989-9872-4C7B-A8A5-460EA555B674}"/>
    <dgm:cxn modelId="{774CBC0F-FFA3-4621-B2FF-E5BA3D87519E}" type="presOf" srcId="{2BD298B8-3A9F-4A4A-A086-5D3D6F7ECCE8}" destId="{35F6E74F-A05B-49F9-9DCD-2A6D4D66A42F}" srcOrd="0" destOrd="0" presId="urn:microsoft.com/office/officeart/2005/8/layout/matrix1"/>
    <dgm:cxn modelId="{8D81A4ED-E0FE-4DDC-AA99-FF84B68D2A8E}" srcId="{2BD298B8-3A9F-4A4A-A086-5D3D6F7ECCE8}" destId="{0AE04596-FE9E-4B16-9138-8C63C2304258}" srcOrd="0" destOrd="0" parTransId="{C2EBD0B0-6E69-42F4-99F3-35641CB244C8}" sibTransId="{7BC0812D-9424-4F72-8729-CDB90BD10B44}"/>
    <dgm:cxn modelId="{ADD6C688-12D1-4656-A6EB-D5D705A25755}" type="presOf" srcId="{2A2F4B13-1730-4B71-9A59-BB4E593DE83F}" destId="{5901CD9A-C466-439C-96EF-3B3BF209F8AC}" srcOrd="1" destOrd="0" presId="urn:microsoft.com/office/officeart/2005/8/layout/matrix1"/>
    <dgm:cxn modelId="{2EB4B426-A57C-4D91-B65A-E01E3D97A3A4}" srcId="{F35A3274-A005-412B-B445-BFDC8460491D}" destId="{2BD298B8-3A9F-4A4A-A086-5D3D6F7ECCE8}" srcOrd="0" destOrd="0" parTransId="{673A017C-A1F0-4F55-B10F-625B388DA29A}" sibTransId="{D4AFFCAE-806B-4EC8-85F9-8C3DD19BEC85}"/>
    <dgm:cxn modelId="{24E6DC40-0EB5-4054-A170-4D668A3DFF1C}" type="presOf" srcId="{0AE04596-FE9E-4B16-9138-8C63C2304258}" destId="{CFFD7008-1059-4CFF-8E8D-8C4510645A4D}" srcOrd="0" destOrd="0" presId="urn:microsoft.com/office/officeart/2005/8/layout/matrix1"/>
    <dgm:cxn modelId="{CF0EC6F3-8CC4-4355-B321-C06A717621F9}" type="presParOf" srcId="{B227694B-A705-4916-A4B1-0965FD229A44}" destId="{D3752D6D-B204-4794-BDFF-E25B4DD518E4}" srcOrd="0" destOrd="0" presId="urn:microsoft.com/office/officeart/2005/8/layout/matrix1"/>
    <dgm:cxn modelId="{BF19CAD6-DFBD-44E5-8834-48F5EFD1A102}" type="presParOf" srcId="{D3752D6D-B204-4794-BDFF-E25B4DD518E4}" destId="{CFFD7008-1059-4CFF-8E8D-8C4510645A4D}" srcOrd="0" destOrd="0" presId="urn:microsoft.com/office/officeart/2005/8/layout/matrix1"/>
    <dgm:cxn modelId="{115EFA2F-19CA-46D0-ACF6-ECE5E357A289}" type="presParOf" srcId="{D3752D6D-B204-4794-BDFF-E25B4DD518E4}" destId="{65CF89D7-CE56-4B0E-BAE1-D37622489FFE}" srcOrd="1" destOrd="0" presId="urn:microsoft.com/office/officeart/2005/8/layout/matrix1"/>
    <dgm:cxn modelId="{5A779E46-3C2D-44A7-9FD7-A7325C4AB908}" type="presParOf" srcId="{D3752D6D-B204-4794-BDFF-E25B4DD518E4}" destId="{003250C6-2634-4D92-A173-EEA3EFAEC113}" srcOrd="2" destOrd="0" presId="urn:microsoft.com/office/officeart/2005/8/layout/matrix1"/>
    <dgm:cxn modelId="{161241ED-84D8-4FC9-9B19-0DD3DE989199}" type="presParOf" srcId="{D3752D6D-B204-4794-BDFF-E25B4DD518E4}" destId="{5901CD9A-C466-439C-96EF-3B3BF209F8AC}" srcOrd="3" destOrd="0" presId="urn:microsoft.com/office/officeart/2005/8/layout/matrix1"/>
    <dgm:cxn modelId="{A7022170-9318-4F6A-9262-E07F03CB53D2}" type="presParOf" srcId="{D3752D6D-B204-4794-BDFF-E25B4DD518E4}" destId="{D32668D7-F88A-4442-B84A-29E5B5301086}" srcOrd="4" destOrd="0" presId="urn:microsoft.com/office/officeart/2005/8/layout/matrix1"/>
    <dgm:cxn modelId="{AE7B4B65-5BBE-4BC0-8458-ADCE704C34D4}" type="presParOf" srcId="{D3752D6D-B204-4794-BDFF-E25B4DD518E4}" destId="{6F098104-6621-4DA3-A768-9369813F45A6}" srcOrd="5" destOrd="0" presId="urn:microsoft.com/office/officeart/2005/8/layout/matrix1"/>
    <dgm:cxn modelId="{B49F29D0-2B9B-40F4-B6CC-76AB86CC2124}" type="presParOf" srcId="{D3752D6D-B204-4794-BDFF-E25B4DD518E4}" destId="{0DD29AE2-276B-4C7C-950C-CCC1621380D5}" srcOrd="6" destOrd="0" presId="urn:microsoft.com/office/officeart/2005/8/layout/matrix1"/>
    <dgm:cxn modelId="{4A3F024D-A777-4C3F-BFB8-4A3EF5A2CC44}" type="presParOf" srcId="{D3752D6D-B204-4794-BDFF-E25B4DD518E4}" destId="{FE4D2B4E-D137-422D-A922-EB3A3C8E8EAD}" srcOrd="7" destOrd="0" presId="urn:microsoft.com/office/officeart/2005/8/layout/matrix1"/>
    <dgm:cxn modelId="{C4CF04D2-4E38-425D-A573-52113A3DA6EB}" type="presParOf" srcId="{B227694B-A705-4916-A4B1-0965FD229A44}" destId="{35F6E74F-A05B-49F9-9DCD-2A6D4D66A42F}"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FD7008-1059-4CFF-8E8D-8C4510645A4D}">
      <dsp:nvSpPr>
        <dsp:cNvPr id="0" name=""/>
        <dsp:cNvSpPr/>
      </dsp:nvSpPr>
      <dsp:spPr>
        <a:xfrm rot="16200000">
          <a:off x="538956" y="-538956"/>
          <a:ext cx="2377281" cy="345519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High Need </a:t>
          </a:r>
        </a:p>
        <a:p>
          <a:pPr lvl="0" algn="ctr" defTabSz="1200150">
            <a:lnSpc>
              <a:spcPct val="90000"/>
            </a:lnSpc>
            <a:spcBef>
              <a:spcPct val="0"/>
            </a:spcBef>
            <a:spcAft>
              <a:spcPct val="35000"/>
            </a:spcAft>
          </a:pPr>
          <a:r>
            <a:rPr lang="en-US" sz="2700" kern="1200" dirty="0"/>
            <a:t>Low Capacity</a:t>
          </a:r>
        </a:p>
      </dsp:txBody>
      <dsp:txXfrm rot="5400000">
        <a:off x="0" y="0"/>
        <a:ext cx="3455193" cy="1782960"/>
      </dsp:txXfrm>
    </dsp:sp>
    <dsp:sp modelId="{003250C6-2634-4D92-A173-EEA3EFAEC113}">
      <dsp:nvSpPr>
        <dsp:cNvPr id="0" name=""/>
        <dsp:cNvSpPr/>
      </dsp:nvSpPr>
      <dsp:spPr>
        <a:xfrm>
          <a:off x="3455193" y="0"/>
          <a:ext cx="3455193" cy="2377281"/>
        </a:xfrm>
        <a:prstGeom prst="round1Rect">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High Need</a:t>
          </a:r>
        </a:p>
        <a:p>
          <a:pPr lvl="0" algn="ctr" defTabSz="1200150">
            <a:lnSpc>
              <a:spcPct val="90000"/>
            </a:lnSpc>
            <a:spcBef>
              <a:spcPct val="0"/>
            </a:spcBef>
            <a:spcAft>
              <a:spcPct val="35000"/>
            </a:spcAft>
          </a:pPr>
          <a:r>
            <a:rPr lang="en-US" sz="2700" kern="1200" dirty="0"/>
            <a:t>High Capacity</a:t>
          </a:r>
        </a:p>
      </dsp:txBody>
      <dsp:txXfrm>
        <a:off x="3455193" y="0"/>
        <a:ext cx="3455193" cy="1782960"/>
      </dsp:txXfrm>
    </dsp:sp>
    <dsp:sp modelId="{D32668D7-F88A-4442-B84A-29E5B5301086}">
      <dsp:nvSpPr>
        <dsp:cNvPr id="0" name=""/>
        <dsp:cNvSpPr/>
      </dsp:nvSpPr>
      <dsp:spPr>
        <a:xfrm rot="10800000">
          <a:off x="0" y="2377281"/>
          <a:ext cx="3455193" cy="2377281"/>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Low Need</a:t>
          </a:r>
        </a:p>
        <a:p>
          <a:pPr lvl="0" algn="ctr" defTabSz="1200150">
            <a:lnSpc>
              <a:spcPct val="90000"/>
            </a:lnSpc>
            <a:spcBef>
              <a:spcPct val="0"/>
            </a:spcBef>
            <a:spcAft>
              <a:spcPct val="35000"/>
            </a:spcAft>
          </a:pPr>
          <a:r>
            <a:rPr lang="en-US" sz="2700" kern="1200" dirty="0"/>
            <a:t>Low Capacity</a:t>
          </a:r>
        </a:p>
        <a:p>
          <a:pPr lvl="0" algn="ctr" defTabSz="1200150">
            <a:lnSpc>
              <a:spcPct val="90000"/>
            </a:lnSpc>
            <a:spcBef>
              <a:spcPct val="0"/>
            </a:spcBef>
            <a:spcAft>
              <a:spcPct val="35000"/>
            </a:spcAft>
          </a:pPr>
          <a:endParaRPr lang="en-US" sz="2700" kern="1200" dirty="0"/>
        </a:p>
      </dsp:txBody>
      <dsp:txXfrm rot="10800000">
        <a:off x="0" y="2971601"/>
        <a:ext cx="3455193" cy="1782960"/>
      </dsp:txXfrm>
    </dsp:sp>
    <dsp:sp modelId="{0DD29AE2-276B-4C7C-950C-CCC1621380D5}">
      <dsp:nvSpPr>
        <dsp:cNvPr id="0" name=""/>
        <dsp:cNvSpPr/>
      </dsp:nvSpPr>
      <dsp:spPr>
        <a:xfrm rot="5400000">
          <a:off x="3994149" y="1838324"/>
          <a:ext cx="2377281" cy="3455193"/>
        </a:xfrm>
        <a:prstGeom prst="round1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92024" rIns="192024" bIns="192024" numCol="1" spcCol="1270" anchor="ctr" anchorCtr="0">
          <a:noAutofit/>
        </a:bodyPr>
        <a:lstStyle/>
        <a:p>
          <a:pPr lvl="0" algn="ctr" defTabSz="1200150">
            <a:lnSpc>
              <a:spcPct val="90000"/>
            </a:lnSpc>
            <a:spcBef>
              <a:spcPct val="0"/>
            </a:spcBef>
            <a:spcAft>
              <a:spcPct val="35000"/>
            </a:spcAft>
          </a:pPr>
          <a:r>
            <a:rPr lang="en-US" sz="2700" kern="1200" dirty="0"/>
            <a:t>Low Need</a:t>
          </a:r>
        </a:p>
        <a:p>
          <a:pPr lvl="0" algn="ctr" defTabSz="1200150">
            <a:lnSpc>
              <a:spcPct val="90000"/>
            </a:lnSpc>
            <a:spcBef>
              <a:spcPct val="0"/>
            </a:spcBef>
            <a:spcAft>
              <a:spcPct val="35000"/>
            </a:spcAft>
          </a:pPr>
          <a:r>
            <a:rPr lang="en-US" sz="2700" kern="1200" dirty="0"/>
            <a:t>High Capacity</a:t>
          </a:r>
        </a:p>
        <a:p>
          <a:pPr lvl="0" algn="ctr" defTabSz="1200150">
            <a:lnSpc>
              <a:spcPct val="90000"/>
            </a:lnSpc>
            <a:spcBef>
              <a:spcPct val="0"/>
            </a:spcBef>
            <a:spcAft>
              <a:spcPct val="35000"/>
            </a:spcAft>
          </a:pPr>
          <a:endParaRPr lang="en-US" sz="2700" kern="1200" dirty="0"/>
        </a:p>
      </dsp:txBody>
      <dsp:txXfrm rot="-5400000">
        <a:off x="3455193" y="2971600"/>
        <a:ext cx="3455193" cy="1782960"/>
      </dsp:txXfrm>
    </dsp:sp>
    <dsp:sp modelId="{35F6E74F-A05B-49F9-9DCD-2A6D4D66A42F}">
      <dsp:nvSpPr>
        <dsp:cNvPr id="0" name=""/>
        <dsp:cNvSpPr/>
      </dsp:nvSpPr>
      <dsp:spPr>
        <a:xfrm>
          <a:off x="2418635" y="1782960"/>
          <a:ext cx="2073116" cy="1188640"/>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N+C = Success</a:t>
          </a:r>
        </a:p>
      </dsp:txBody>
      <dsp:txXfrm>
        <a:off x="2476660" y="1840985"/>
        <a:ext cx="1957066" cy="1072590"/>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5230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EA91351-B32E-4CE0-9A0E-0281D24116B9}" type="datetimeFigureOut">
              <a:rPr lang="en-US" smtClean="0"/>
              <a:t>10/27/2011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E97F907-9F70-49BA-9CBC-E01C87FF12CD}" type="slidenum">
              <a:rPr lang="en-US" smtClean="0"/>
              <a:t>‹#›</a:t>
            </a:fld>
            <a:endParaRPr lang="en-US" dirty="0"/>
          </a:p>
        </p:txBody>
      </p:sp>
    </p:spTree>
    <p:extLst>
      <p:ext uri="{BB962C8B-B14F-4D97-AF65-F5344CB8AC3E}">
        <p14:creationId xmlns:p14="http://schemas.microsoft.com/office/powerpoint/2010/main" val="1824313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a:t>
            </a:fld>
            <a:endParaRPr lang="en-US" dirty="0"/>
          </a:p>
        </p:txBody>
      </p:sp>
    </p:spTree>
    <p:extLst>
      <p:ext uri="{BB962C8B-B14F-4D97-AF65-F5344CB8AC3E}">
        <p14:creationId xmlns:p14="http://schemas.microsoft.com/office/powerpoint/2010/main" val="3098409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10</a:t>
            </a:fld>
            <a:endParaRPr lang="en-US" dirty="0"/>
          </a:p>
        </p:txBody>
      </p:sp>
    </p:spTree>
    <p:extLst>
      <p:ext uri="{BB962C8B-B14F-4D97-AF65-F5344CB8AC3E}">
        <p14:creationId xmlns:p14="http://schemas.microsoft.com/office/powerpoint/2010/main" val="2292304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11</a:t>
            </a:fld>
            <a:endParaRPr lang="en-US" dirty="0"/>
          </a:p>
        </p:txBody>
      </p:sp>
    </p:spTree>
    <p:extLst>
      <p:ext uri="{BB962C8B-B14F-4D97-AF65-F5344CB8AC3E}">
        <p14:creationId xmlns:p14="http://schemas.microsoft.com/office/powerpoint/2010/main" val="2292304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12</a:t>
            </a:fld>
            <a:endParaRPr lang="en-US" dirty="0"/>
          </a:p>
        </p:txBody>
      </p:sp>
    </p:spTree>
    <p:extLst>
      <p:ext uri="{BB962C8B-B14F-4D97-AF65-F5344CB8AC3E}">
        <p14:creationId xmlns:p14="http://schemas.microsoft.com/office/powerpoint/2010/main" val="2292304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13</a:t>
            </a:fld>
            <a:endParaRPr lang="en-US" dirty="0"/>
          </a:p>
        </p:txBody>
      </p:sp>
    </p:spTree>
    <p:extLst>
      <p:ext uri="{BB962C8B-B14F-4D97-AF65-F5344CB8AC3E}">
        <p14:creationId xmlns:p14="http://schemas.microsoft.com/office/powerpoint/2010/main" val="2292304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14</a:t>
            </a:fld>
            <a:endParaRPr lang="en-US" dirty="0"/>
          </a:p>
        </p:txBody>
      </p:sp>
    </p:spTree>
    <p:extLst>
      <p:ext uri="{BB962C8B-B14F-4D97-AF65-F5344CB8AC3E}">
        <p14:creationId xmlns:p14="http://schemas.microsoft.com/office/powerpoint/2010/main" val="1079973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15</a:t>
            </a:fld>
            <a:endParaRPr lang="en-US" dirty="0"/>
          </a:p>
        </p:txBody>
      </p:sp>
    </p:spTree>
    <p:extLst>
      <p:ext uri="{BB962C8B-B14F-4D97-AF65-F5344CB8AC3E}">
        <p14:creationId xmlns:p14="http://schemas.microsoft.com/office/powerpoint/2010/main" val="9199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16</a:t>
            </a:fld>
            <a:endParaRPr lang="en-US" dirty="0"/>
          </a:p>
        </p:txBody>
      </p:sp>
    </p:spTree>
    <p:extLst>
      <p:ext uri="{BB962C8B-B14F-4D97-AF65-F5344CB8AC3E}">
        <p14:creationId xmlns:p14="http://schemas.microsoft.com/office/powerpoint/2010/main" val="11332875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17</a:t>
            </a:fld>
            <a:endParaRPr lang="en-US" dirty="0"/>
          </a:p>
        </p:txBody>
      </p:sp>
    </p:spTree>
    <p:extLst>
      <p:ext uri="{BB962C8B-B14F-4D97-AF65-F5344CB8AC3E}">
        <p14:creationId xmlns:p14="http://schemas.microsoft.com/office/powerpoint/2010/main" val="3022095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18</a:t>
            </a:fld>
            <a:endParaRPr lang="en-US" dirty="0"/>
          </a:p>
        </p:txBody>
      </p:sp>
    </p:spTree>
    <p:extLst>
      <p:ext uri="{BB962C8B-B14F-4D97-AF65-F5344CB8AC3E}">
        <p14:creationId xmlns:p14="http://schemas.microsoft.com/office/powerpoint/2010/main" val="1945687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19</a:t>
            </a:fld>
            <a:endParaRPr lang="en-US" dirty="0"/>
          </a:p>
        </p:txBody>
      </p:sp>
    </p:spTree>
    <p:extLst>
      <p:ext uri="{BB962C8B-B14F-4D97-AF65-F5344CB8AC3E}">
        <p14:creationId xmlns:p14="http://schemas.microsoft.com/office/powerpoint/2010/main" val="80652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a:t>
            </a:fld>
            <a:endParaRPr lang="en-US" dirty="0"/>
          </a:p>
        </p:txBody>
      </p:sp>
    </p:spTree>
    <p:extLst>
      <p:ext uri="{BB962C8B-B14F-4D97-AF65-F5344CB8AC3E}">
        <p14:creationId xmlns:p14="http://schemas.microsoft.com/office/powerpoint/2010/main" val="3745156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20</a:t>
            </a:fld>
            <a:endParaRPr lang="en-US" dirty="0"/>
          </a:p>
        </p:txBody>
      </p:sp>
    </p:spTree>
    <p:extLst>
      <p:ext uri="{BB962C8B-B14F-4D97-AF65-F5344CB8AC3E}">
        <p14:creationId xmlns:p14="http://schemas.microsoft.com/office/powerpoint/2010/main" val="2197258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21</a:t>
            </a:fld>
            <a:endParaRPr lang="en-US" dirty="0"/>
          </a:p>
        </p:txBody>
      </p:sp>
    </p:spTree>
    <p:extLst>
      <p:ext uri="{BB962C8B-B14F-4D97-AF65-F5344CB8AC3E}">
        <p14:creationId xmlns:p14="http://schemas.microsoft.com/office/powerpoint/2010/main" val="3353711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E97F907-9F70-49BA-9CBC-E01C87FF12CD}" type="slidenum">
              <a:rPr lang="en-US" smtClean="0"/>
              <a:t>22</a:t>
            </a:fld>
            <a:endParaRPr lang="en-US" dirty="0"/>
          </a:p>
        </p:txBody>
      </p:sp>
    </p:spTree>
    <p:extLst>
      <p:ext uri="{BB962C8B-B14F-4D97-AF65-F5344CB8AC3E}">
        <p14:creationId xmlns:p14="http://schemas.microsoft.com/office/powerpoint/2010/main" val="4068216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23</a:t>
            </a:fld>
            <a:endParaRPr lang="en-US" dirty="0"/>
          </a:p>
        </p:txBody>
      </p:sp>
    </p:spTree>
    <p:extLst>
      <p:ext uri="{BB962C8B-B14F-4D97-AF65-F5344CB8AC3E}">
        <p14:creationId xmlns:p14="http://schemas.microsoft.com/office/powerpoint/2010/main" val="693627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24</a:t>
            </a:fld>
            <a:endParaRPr lang="en-US" dirty="0"/>
          </a:p>
        </p:txBody>
      </p:sp>
    </p:spTree>
    <p:extLst>
      <p:ext uri="{BB962C8B-B14F-4D97-AF65-F5344CB8AC3E}">
        <p14:creationId xmlns:p14="http://schemas.microsoft.com/office/powerpoint/2010/main" val="911272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25</a:t>
            </a:fld>
            <a:endParaRPr lang="en-US" dirty="0"/>
          </a:p>
        </p:txBody>
      </p:sp>
    </p:spTree>
    <p:extLst>
      <p:ext uri="{BB962C8B-B14F-4D97-AF65-F5344CB8AC3E}">
        <p14:creationId xmlns:p14="http://schemas.microsoft.com/office/powerpoint/2010/main" val="182362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26</a:t>
            </a:fld>
            <a:endParaRPr lang="en-US" dirty="0"/>
          </a:p>
        </p:txBody>
      </p:sp>
    </p:spTree>
    <p:extLst>
      <p:ext uri="{BB962C8B-B14F-4D97-AF65-F5344CB8AC3E}">
        <p14:creationId xmlns:p14="http://schemas.microsoft.com/office/powerpoint/2010/main" val="3998157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27</a:t>
            </a:fld>
            <a:endParaRPr lang="en-US" dirty="0"/>
          </a:p>
        </p:txBody>
      </p:sp>
    </p:spTree>
    <p:extLst>
      <p:ext uri="{BB962C8B-B14F-4D97-AF65-F5344CB8AC3E}">
        <p14:creationId xmlns:p14="http://schemas.microsoft.com/office/powerpoint/2010/main" val="4206537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28</a:t>
            </a:fld>
            <a:endParaRPr lang="en-US" dirty="0"/>
          </a:p>
        </p:txBody>
      </p:sp>
    </p:spTree>
    <p:extLst>
      <p:ext uri="{BB962C8B-B14F-4D97-AF65-F5344CB8AC3E}">
        <p14:creationId xmlns:p14="http://schemas.microsoft.com/office/powerpoint/2010/main" val="155459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7E97F907-9F70-49BA-9CBC-E01C87FF12CD}" type="slidenum">
              <a:rPr lang="en-US" smtClean="0"/>
              <a:t>3</a:t>
            </a:fld>
            <a:endParaRPr lang="en-US" dirty="0"/>
          </a:p>
        </p:txBody>
      </p:sp>
    </p:spTree>
    <p:extLst>
      <p:ext uri="{BB962C8B-B14F-4D97-AF65-F5344CB8AC3E}">
        <p14:creationId xmlns:p14="http://schemas.microsoft.com/office/powerpoint/2010/main" val="66768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4</a:t>
            </a:fld>
            <a:endParaRPr lang="en-US" dirty="0"/>
          </a:p>
        </p:txBody>
      </p:sp>
    </p:spTree>
    <p:extLst>
      <p:ext uri="{BB962C8B-B14F-4D97-AF65-F5344CB8AC3E}">
        <p14:creationId xmlns:p14="http://schemas.microsoft.com/office/powerpoint/2010/main" val="3767921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5</a:t>
            </a:fld>
            <a:endParaRPr lang="en-US" dirty="0"/>
          </a:p>
        </p:txBody>
      </p:sp>
    </p:spTree>
    <p:extLst>
      <p:ext uri="{BB962C8B-B14F-4D97-AF65-F5344CB8AC3E}">
        <p14:creationId xmlns:p14="http://schemas.microsoft.com/office/powerpoint/2010/main" val="2008159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6</a:t>
            </a:fld>
            <a:endParaRPr lang="en-US" dirty="0"/>
          </a:p>
        </p:txBody>
      </p:sp>
    </p:spTree>
    <p:extLst>
      <p:ext uri="{BB962C8B-B14F-4D97-AF65-F5344CB8AC3E}">
        <p14:creationId xmlns:p14="http://schemas.microsoft.com/office/powerpoint/2010/main" val="127828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7</a:t>
            </a:fld>
            <a:endParaRPr lang="en-US" dirty="0"/>
          </a:p>
        </p:txBody>
      </p:sp>
    </p:spTree>
    <p:extLst>
      <p:ext uri="{BB962C8B-B14F-4D97-AF65-F5344CB8AC3E}">
        <p14:creationId xmlns:p14="http://schemas.microsoft.com/office/powerpoint/2010/main" val="377182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7E97F907-9F70-49BA-9CBC-E01C87FF12CD}" type="slidenum">
              <a:rPr lang="en-US" smtClean="0"/>
              <a:t>8</a:t>
            </a:fld>
            <a:endParaRPr lang="en-US" dirty="0"/>
          </a:p>
        </p:txBody>
      </p:sp>
    </p:spTree>
    <p:extLst>
      <p:ext uri="{BB962C8B-B14F-4D97-AF65-F5344CB8AC3E}">
        <p14:creationId xmlns:p14="http://schemas.microsoft.com/office/powerpoint/2010/main" val="968960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7E97F907-9F70-49BA-9CBC-E01C87FF12CD}" type="slidenum">
              <a:rPr lang="en-US" smtClean="0"/>
              <a:t>9</a:t>
            </a:fld>
            <a:endParaRPr lang="en-US" dirty="0"/>
          </a:p>
        </p:txBody>
      </p:sp>
    </p:spTree>
    <p:extLst>
      <p:ext uri="{BB962C8B-B14F-4D97-AF65-F5344CB8AC3E}">
        <p14:creationId xmlns:p14="http://schemas.microsoft.com/office/powerpoint/2010/main" val="524620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9315" name="Rectangle 3"/>
          <p:cNvSpPr>
            <a:spLocks noGrp="1" noChangeArrowheads="1"/>
          </p:cNvSpPr>
          <p:nvPr>
            <p:ph type="ctrTitle"/>
          </p:nvPr>
        </p:nvSpPr>
        <p:spPr>
          <a:xfrm>
            <a:off x="323850" y="5445125"/>
            <a:ext cx="7162800" cy="647700"/>
          </a:xfrm>
        </p:spPr>
        <p:txBody>
          <a:bodyPr/>
          <a:lstStyle>
            <a:lvl1pPr>
              <a:defRPr sz="3200"/>
            </a:lvl1pPr>
          </a:lstStyle>
          <a:p>
            <a:pPr lvl="0"/>
            <a:r>
              <a:rPr lang="en-US" noProof="0" smtClean="0"/>
              <a:t>Click to edit Master title style</a:t>
            </a:r>
            <a:endParaRPr lang="ru-RU" noProof="0" smtClean="0"/>
          </a:p>
        </p:txBody>
      </p:sp>
      <p:sp>
        <p:nvSpPr>
          <p:cNvPr id="269316" name="Rectangle 4"/>
          <p:cNvSpPr>
            <a:spLocks noGrp="1" noChangeArrowheads="1"/>
          </p:cNvSpPr>
          <p:nvPr>
            <p:ph type="subTitle" idx="1"/>
          </p:nvPr>
        </p:nvSpPr>
        <p:spPr>
          <a:xfrm>
            <a:off x="323850" y="6115050"/>
            <a:ext cx="7162800" cy="338138"/>
          </a:xfrm>
        </p:spPr>
        <p:txBody>
          <a:bodyPr/>
          <a:lstStyle>
            <a:lvl1pPr marL="0" indent="0">
              <a:buFontTx/>
              <a:buNone/>
              <a:defRPr sz="2400" b="1">
                <a:solidFill>
                  <a:schemeClr val="bg1"/>
                </a:solidFill>
              </a:defRPr>
            </a:lvl1pPr>
          </a:lstStyle>
          <a:p>
            <a:pPr lvl="0"/>
            <a:r>
              <a:rPr lang="en-US" noProof="0" smtClean="0"/>
              <a:t>Click to edit Master subtitle style</a:t>
            </a:r>
            <a:endParaRPr lang="ru-RU"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9706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0413" y="333375"/>
            <a:ext cx="1854200" cy="6264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47813" y="333375"/>
            <a:ext cx="5410200" cy="6264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782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47813" y="333375"/>
            <a:ext cx="7416800" cy="6264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9613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4846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22303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47813" y="1341438"/>
            <a:ext cx="36322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2413" y="1341438"/>
            <a:ext cx="3632200" cy="5256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23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043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4923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887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4101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888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bwMode="auto">
          <a:xfrm>
            <a:off x="1598613" y="333375"/>
            <a:ext cx="7294562"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ru-RU" smtClean="0"/>
          </a:p>
        </p:txBody>
      </p:sp>
      <p:sp>
        <p:nvSpPr>
          <p:cNvPr id="268291" name="Rectangle 3"/>
          <p:cNvSpPr>
            <a:spLocks noGrp="1" noChangeArrowheads="1"/>
          </p:cNvSpPr>
          <p:nvPr>
            <p:ph type="body" idx="1"/>
          </p:nvPr>
        </p:nvSpPr>
        <p:spPr bwMode="auto">
          <a:xfrm>
            <a:off x="1547813" y="1341438"/>
            <a:ext cx="7416800"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u-RU" smtClean="0"/>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a:solidFill>
            <a:schemeClr val="tx2"/>
          </a:solidFill>
          <a:latin typeface="+mn-lt"/>
        </a:defRPr>
      </a:lvl2pPr>
      <a:lvl3pPr marL="1143000" indent="-228600" algn="l" rtl="0" eaLnBrk="1" fontAlgn="base" hangingPunct="1">
        <a:spcBef>
          <a:spcPct val="20000"/>
        </a:spcBef>
        <a:spcAft>
          <a:spcPct val="0"/>
        </a:spcAft>
        <a:buChar char="•"/>
        <a:defRPr sz="2400">
          <a:solidFill>
            <a:schemeClr val="tx2"/>
          </a:solidFill>
          <a:latin typeface="+mn-lt"/>
        </a:defRPr>
      </a:lvl3pPr>
      <a:lvl4pPr marL="1600200" indent="-228600" algn="l" rtl="0" eaLnBrk="1" fontAlgn="base" hangingPunct="1">
        <a:spcBef>
          <a:spcPct val="20000"/>
        </a:spcBef>
        <a:spcAft>
          <a:spcPct val="0"/>
        </a:spcAft>
        <a:buChar char="–"/>
        <a:defRPr sz="2000">
          <a:solidFill>
            <a:schemeClr val="tx2"/>
          </a:solidFill>
          <a:latin typeface="+mn-lt"/>
        </a:defRPr>
      </a:lvl4pPr>
      <a:lvl5pPr marL="2057400" indent="-228600" algn="l" rtl="0" eaLnBrk="1" fontAlgn="base" hangingPunct="1">
        <a:spcBef>
          <a:spcPct val="20000"/>
        </a:spcBef>
        <a:spcAft>
          <a:spcPct val="0"/>
        </a:spcAft>
        <a:buChar char="»"/>
        <a:defRPr sz="2000">
          <a:solidFill>
            <a:schemeClr val="tx2"/>
          </a:solidFill>
          <a:latin typeface="+mn-lt"/>
        </a:defRPr>
      </a:lvl5pPr>
      <a:lvl6pPr marL="2514600" indent="-228600" algn="l" rtl="0" eaLnBrk="1" fontAlgn="base" hangingPunct="1">
        <a:spcBef>
          <a:spcPct val="20000"/>
        </a:spcBef>
        <a:spcAft>
          <a:spcPct val="0"/>
        </a:spcAft>
        <a:buChar char="»"/>
        <a:defRPr sz="2000">
          <a:solidFill>
            <a:schemeClr val="tx2"/>
          </a:solidFill>
          <a:latin typeface="+mn-lt"/>
        </a:defRPr>
      </a:lvl6pPr>
      <a:lvl7pPr marL="2971800" indent="-228600" algn="l" rtl="0" eaLnBrk="1" fontAlgn="base" hangingPunct="1">
        <a:spcBef>
          <a:spcPct val="20000"/>
        </a:spcBef>
        <a:spcAft>
          <a:spcPct val="0"/>
        </a:spcAft>
        <a:buChar char="»"/>
        <a:defRPr sz="2000">
          <a:solidFill>
            <a:schemeClr val="tx2"/>
          </a:solidFill>
          <a:latin typeface="+mn-lt"/>
        </a:defRPr>
      </a:lvl7pPr>
      <a:lvl8pPr marL="3429000" indent="-228600" algn="l" rtl="0" eaLnBrk="1" fontAlgn="base" hangingPunct="1">
        <a:spcBef>
          <a:spcPct val="20000"/>
        </a:spcBef>
        <a:spcAft>
          <a:spcPct val="0"/>
        </a:spcAft>
        <a:buChar char="»"/>
        <a:defRPr sz="2000">
          <a:solidFill>
            <a:schemeClr val="tx2"/>
          </a:solidFill>
          <a:latin typeface="+mn-lt"/>
        </a:defRPr>
      </a:lvl8pPr>
      <a:lvl9pPr marL="3886200" indent="-228600" algn="l" rtl="0" eaLnBrk="1" fontAlgn="base" hangingPunct="1">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7.xml"/><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5.wav"/><Relationship Id="rId1" Type="http://schemas.microsoft.com/office/2007/relationships/media" Target="../media/media25.wav"/><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6.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228600" y="4114800"/>
            <a:ext cx="6919912" cy="746125"/>
          </a:xfrm>
        </p:spPr>
        <p:txBody>
          <a:bodyPr/>
          <a:lstStyle/>
          <a:p>
            <a:r>
              <a:rPr lang="en-US" dirty="0" smtClean="0"/>
              <a:t>Keystones to Opportunity</a:t>
            </a:r>
            <a:endParaRPr lang="uk-UA" dirty="0"/>
          </a:p>
        </p:txBody>
      </p:sp>
      <p:sp>
        <p:nvSpPr>
          <p:cNvPr id="297987" name="Rectangle 3"/>
          <p:cNvSpPr>
            <a:spLocks noGrp="1" noChangeArrowheads="1"/>
          </p:cNvSpPr>
          <p:nvPr>
            <p:ph type="subTitle" idx="1"/>
          </p:nvPr>
        </p:nvSpPr>
        <p:spPr>
          <a:xfrm>
            <a:off x="304801" y="4876800"/>
            <a:ext cx="5410200" cy="603250"/>
          </a:xfrm>
        </p:spPr>
        <p:txBody>
          <a:bodyPr/>
          <a:lstStyle/>
          <a:p>
            <a:r>
              <a:rPr lang="en-US" b="0" dirty="0" smtClean="0">
                <a:latin typeface="Verdana" pitchFamily="34" charset="0"/>
              </a:rPr>
              <a:t>Pennsylvania’s Vision for Sustainable Growth in Reading Achievement</a:t>
            </a:r>
            <a:endParaRPr lang="uk-UA" b="0" dirty="0">
              <a:latin typeface="Verdana" pitchFamily="34" charset="0"/>
            </a:endParaRPr>
          </a:p>
        </p:txBody>
      </p:sp>
      <p:pic>
        <p:nvPicPr>
          <p:cNvPr id="4" name="Picture 3"/>
          <p:cNvPicPr/>
          <p:nvPr/>
        </p:nvPicPr>
        <p:blipFill>
          <a:blip r:embed="rId5"/>
          <a:srcRect/>
          <a:stretch>
            <a:fillRect/>
          </a:stretch>
        </p:blipFill>
        <p:spPr bwMode="auto">
          <a:xfrm>
            <a:off x="330459" y="3557847"/>
            <a:ext cx="660141" cy="609600"/>
          </a:xfrm>
          <a:prstGeom prst="rect">
            <a:avLst/>
          </a:prstGeom>
          <a:noFill/>
          <a:ln w="9525">
            <a:noFill/>
            <a:miter lim="800000"/>
            <a:headEnd/>
            <a:tailEnd/>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597"/>
    </mc:Choice>
    <mc:Fallback>
      <p:transition spd="slow" advTm="38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7294562" cy="508000"/>
          </a:xfrm>
        </p:spPr>
        <p:txBody>
          <a:bodyPr/>
          <a:lstStyle/>
          <a:p>
            <a:r>
              <a:rPr lang="en-US" dirty="0" smtClean="0"/>
              <a:t>Strategies for Demystifying the Language and Elements of Literacy</a:t>
            </a:r>
            <a:endParaRPr lang="en-US" dirty="0"/>
          </a:p>
        </p:txBody>
      </p:sp>
      <p:sp>
        <p:nvSpPr>
          <p:cNvPr id="3" name="Content Placeholder 2"/>
          <p:cNvSpPr>
            <a:spLocks noGrp="1"/>
          </p:cNvSpPr>
          <p:nvPr>
            <p:ph idx="1"/>
          </p:nvPr>
        </p:nvSpPr>
        <p:spPr>
          <a:xfrm>
            <a:off x="1547813" y="2362200"/>
            <a:ext cx="7416800" cy="4235450"/>
          </a:xfrm>
        </p:spPr>
        <p:txBody>
          <a:bodyPr/>
          <a:lstStyle/>
          <a:p>
            <a:r>
              <a:rPr lang="en-US" dirty="0" smtClean="0"/>
              <a:t>Creating a glossary of literacy terms </a:t>
            </a:r>
          </a:p>
          <a:p>
            <a:r>
              <a:rPr lang="en-US" dirty="0" smtClean="0"/>
              <a:t>Convening a Guiding Coalition </a:t>
            </a:r>
          </a:p>
          <a:p>
            <a:r>
              <a:rPr lang="en-US" dirty="0" smtClean="0"/>
              <a:t>Launching a statewide media campaign </a:t>
            </a:r>
          </a:p>
          <a:p>
            <a:r>
              <a:rPr lang="en-US" dirty="0" smtClean="0"/>
              <a:t>Providing core training in key areas of literacy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5598229"/>
      </p:ext>
    </p:extLst>
  </p:cSld>
  <p:clrMapOvr>
    <a:masterClrMapping/>
  </p:clrMapOvr>
  <mc:AlternateContent xmlns:mc="http://schemas.openxmlformats.org/markup-compatibility/2006">
    <mc:Choice xmlns:p14="http://schemas.microsoft.com/office/powerpoint/2010/main" Requires="p14">
      <p:transition spd="slow" p14:dur="2000" advTm="75507"/>
    </mc:Choice>
    <mc:Fallback>
      <p:transition spd="slow" advTm="7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7294562" cy="508000"/>
          </a:xfrm>
        </p:spPr>
        <p:txBody>
          <a:bodyPr/>
          <a:lstStyle/>
          <a:p>
            <a:r>
              <a:rPr lang="en-US" dirty="0" smtClean="0"/>
              <a:t>Strategies for Data Driven Decision-making in Literacy</a:t>
            </a:r>
            <a:endParaRPr lang="en-US" dirty="0"/>
          </a:p>
        </p:txBody>
      </p:sp>
      <p:sp>
        <p:nvSpPr>
          <p:cNvPr id="3" name="Content Placeholder 2"/>
          <p:cNvSpPr>
            <a:spLocks noGrp="1"/>
          </p:cNvSpPr>
          <p:nvPr>
            <p:ph idx="1"/>
          </p:nvPr>
        </p:nvSpPr>
        <p:spPr>
          <a:xfrm>
            <a:off x="1524000" y="1981200"/>
            <a:ext cx="7416800" cy="4159250"/>
          </a:xfrm>
        </p:spPr>
        <p:txBody>
          <a:bodyPr/>
          <a:lstStyle/>
          <a:p>
            <a:r>
              <a:rPr lang="en-US" dirty="0" smtClean="0"/>
              <a:t>Implementing routine data protocols </a:t>
            </a:r>
          </a:p>
          <a:p>
            <a:r>
              <a:rPr lang="en-US" dirty="0" smtClean="0"/>
              <a:t>Holding annual data retreats </a:t>
            </a:r>
          </a:p>
          <a:p>
            <a:r>
              <a:rPr lang="en-US" dirty="0" smtClean="0"/>
              <a:t>Creating teacher dashboards </a:t>
            </a:r>
          </a:p>
          <a:p>
            <a:r>
              <a:rPr lang="en-US" dirty="0" smtClean="0"/>
              <a:t>Encouraging teacher reflection through core training </a:t>
            </a:r>
          </a:p>
          <a:p>
            <a:r>
              <a:rPr lang="en-US" dirty="0" smtClean="0"/>
              <a:t>Conducting a robust project evaluation</a:t>
            </a:r>
            <a:endParaRPr lang="en-US" b="1"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0241736"/>
      </p:ext>
    </p:extLst>
  </p:cSld>
  <p:clrMapOvr>
    <a:masterClrMapping/>
  </p:clrMapOvr>
  <mc:AlternateContent xmlns:mc="http://schemas.openxmlformats.org/markup-compatibility/2006">
    <mc:Choice xmlns:p14="http://schemas.microsoft.com/office/powerpoint/2010/main" Requires="p14">
      <p:transition spd="slow" p14:dur="2000" advTm="73009"/>
    </mc:Choice>
    <mc:Fallback>
      <p:transition spd="slow" advTm="7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7294562" cy="508000"/>
          </a:xfrm>
        </p:spPr>
        <p:txBody>
          <a:bodyPr/>
          <a:lstStyle/>
          <a:p>
            <a:r>
              <a:rPr lang="en-US" dirty="0" smtClean="0"/>
              <a:t>Strategies for Creating 21</a:t>
            </a:r>
            <a:r>
              <a:rPr lang="en-US" baseline="30000" dirty="0" smtClean="0"/>
              <a:t>st</a:t>
            </a:r>
            <a:r>
              <a:rPr lang="en-US" dirty="0" smtClean="0"/>
              <a:t> Century Learning Environments</a:t>
            </a:r>
            <a:endParaRPr lang="en-US" dirty="0"/>
          </a:p>
        </p:txBody>
      </p:sp>
      <p:sp>
        <p:nvSpPr>
          <p:cNvPr id="3" name="Content Placeholder 2"/>
          <p:cNvSpPr>
            <a:spLocks noGrp="1"/>
          </p:cNvSpPr>
          <p:nvPr>
            <p:ph idx="1"/>
          </p:nvPr>
        </p:nvSpPr>
        <p:spPr>
          <a:xfrm>
            <a:off x="1524000" y="2133600"/>
            <a:ext cx="7416800" cy="4159250"/>
          </a:xfrm>
        </p:spPr>
        <p:txBody>
          <a:bodyPr/>
          <a:lstStyle/>
          <a:p>
            <a:r>
              <a:rPr lang="en-US" dirty="0" smtClean="0"/>
              <a:t>Assessing classroom environments</a:t>
            </a:r>
          </a:p>
          <a:p>
            <a:r>
              <a:rPr lang="en-US" dirty="0" smtClean="0"/>
              <a:t>Providing core training in Universal Design for Learning (UDL)</a:t>
            </a:r>
          </a:p>
          <a:p>
            <a:r>
              <a:rPr lang="en-US" dirty="0" smtClean="0"/>
              <a:t>Providing core training in meeting the needs of all learners</a:t>
            </a:r>
          </a:p>
          <a:p>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7063525"/>
      </p:ext>
    </p:extLst>
  </p:cSld>
  <p:clrMapOvr>
    <a:masterClrMapping/>
  </p:clrMapOvr>
  <mc:AlternateContent xmlns:mc="http://schemas.openxmlformats.org/markup-compatibility/2006">
    <mc:Choice xmlns:p14="http://schemas.microsoft.com/office/powerpoint/2010/main" Requires="p14">
      <p:transition spd="slow" p14:dur="2000" advTm="69679"/>
    </mc:Choice>
    <mc:Fallback>
      <p:transition spd="slow" advTm="6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914400"/>
            <a:ext cx="7294562" cy="508000"/>
          </a:xfrm>
        </p:spPr>
        <p:txBody>
          <a:bodyPr/>
          <a:lstStyle/>
          <a:p>
            <a:r>
              <a:rPr lang="en-US" dirty="0" smtClean="0"/>
              <a:t>Strategies for Seeding Innovation Across the Commonwealth</a:t>
            </a:r>
            <a:endParaRPr lang="en-US" dirty="0"/>
          </a:p>
        </p:txBody>
      </p:sp>
      <p:sp>
        <p:nvSpPr>
          <p:cNvPr id="3" name="Content Placeholder 2"/>
          <p:cNvSpPr>
            <a:spLocks noGrp="1"/>
          </p:cNvSpPr>
          <p:nvPr>
            <p:ph idx="1"/>
          </p:nvPr>
        </p:nvSpPr>
        <p:spPr>
          <a:xfrm>
            <a:off x="1524000" y="2286000"/>
            <a:ext cx="7416800" cy="4159250"/>
          </a:xfrm>
        </p:spPr>
        <p:txBody>
          <a:bodyPr/>
          <a:lstStyle/>
          <a:p>
            <a:r>
              <a:rPr lang="en-US" dirty="0" smtClean="0"/>
              <a:t>Rewarding success</a:t>
            </a:r>
          </a:p>
          <a:p>
            <a:r>
              <a:rPr lang="en-US" dirty="0" smtClean="0"/>
              <a:t>Showcasing innovation</a:t>
            </a:r>
          </a:p>
          <a:p>
            <a:r>
              <a:rPr lang="en-US" dirty="0" smtClean="0"/>
              <a:t>Maintaining a laser focus on achieving gains in reading and writing with all age groups</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737824"/>
      </p:ext>
    </p:extLst>
  </p:cSld>
  <p:clrMapOvr>
    <a:masterClrMapping/>
  </p:clrMapOvr>
  <mc:AlternateContent xmlns:mc="http://schemas.openxmlformats.org/markup-compatibility/2006">
    <mc:Choice xmlns:p14="http://schemas.microsoft.com/office/powerpoint/2010/main" Requires="p14">
      <p:transition spd="slow" p14:dur="2000" advTm="24821"/>
    </mc:Choice>
    <mc:Fallback>
      <p:transition spd="slow" advTm="2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905000"/>
            <a:ext cx="7772400" cy="1362075"/>
          </a:xfrm>
        </p:spPr>
        <p:txBody>
          <a:bodyPr/>
          <a:lstStyle/>
          <a:p>
            <a:r>
              <a:rPr lang="en-US" dirty="0" smtClean="0"/>
              <a:t>Sub-grant Process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79297033"/>
      </p:ext>
    </p:extLst>
  </p:cSld>
  <p:clrMapOvr>
    <a:masterClrMapping/>
  </p:clrMapOvr>
  <mc:AlternateContent xmlns:mc="http://schemas.openxmlformats.org/markup-compatibility/2006">
    <mc:Choice xmlns:p14="http://schemas.microsoft.com/office/powerpoint/2010/main" Requires="p14">
      <p:transition spd="slow" p14:dur="2000" advTm="20274"/>
    </mc:Choice>
    <mc:Fallback>
      <p:transition spd="slow" advTm="2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Statutory Requirements</a:t>
            </a:r>
            <a:endParaRPr lang="en-US" dirty="0"/>
          </a:p>
        </p:txBody>
      </p:sp>
      <p:sp>
        <p:nvSpPr>
          <p:cNvPr id="3" name="Content Placeholder 2"/>
          <p:cNvSpPr>
            <a:spLocks noGrp="1"/>
          </p:cNvSpPr>
          <p:nvPr>
            <p:ph idx="1"/>
          </p:nvPr>
        </p:nvSpPr>
        <p:spPr>
          <a:xfrm>
            <a:off x="1524000" y="1143000"/>
            <a:ext cx="7416800" cy="5256212"/>
          </a:xfrm>
        </p:spPr>
        <p:txBody>
          <a:bodyPr/>
          <a:lstStyle/>
          <a:p>
            <a:pPr marL="55563" indent="-55563">
              <a:buFont typeface="Wingdings 2" pitchFamily="18" charset="2"/>
              <a:buNone/>
            </a:pPr>
            <a:r>
              <a:rPr lang="en-US" dirty="0" smtClean="0">
                <a:solidFill>
                  <a:srgbClr val="FFFF00"/>
                </a:solidFill>
              </a:rPr>
              <a:t>95% of funds must go to local educational agencies (LEAs) via competitive grants!</a:t>
            </a:r>
          </a:p>
          <a:p>
            <a:pPr>
              <a:buFont typeface="Wingdings 2" pitchFamily="18" charset="2"/>
              <a:buNone/>
            </a:pPr>
            <a:r>
              <a:rPr lang="en-US" dirty="0" smtClean="0"/>
              <a:t>	</a:t>
            </a:r>
            <a:r>
              <a:rPr lang="en-US" sz="2000" dirty="0" smtClean="0"/>
              <a:t>PDE must ensure that -  </a:t>
            </a:r>
          </a:p>
          <a:p>
            <a:pPr>
              <a:buFont typeface="Wingdings 2" pitchFamily="18" charset="2"/>
              <a:buNone/>
            </a:pPr>
            <a:r>
              <a:rPr lang="en-US" sz="2000" dirty="0" smtClean="0"/>
              <a:t>		(1) 15% of the funds are used to serve children from birth through age 5; </a:t>
            </a:r>
          </a:p>
          <a:p>
            <a:pPr>
              <a:buFont typeface="Wingdings 2" pitchFamily="18" charset="2"/>
              <a:buNone/>
            </a:pPr>
            <a:r>
              <a:rPr lang="en-US" sz="2000" dirty="0" smtClean="0"/>
              <a:t>		(2) 40% are used to serve students in kindergarten through grade 5; 		</a:t>
            </a:r>
          </a:p>
          <a:p>
            <a:pPr>
              <a:buFont typeface="Wingdings 2" pitchFamily="18" charset="2"/>
              <a:buNone/>
            </a:pPr>
            <a:r>
              <a:rPr lang="en-US" sz="2000" dirty="0"/>
              <a:t>	</a:t>
            </a:r>
            <a:r>
              <a:rPr lang="en-US" sz="2000" dirty="0" smtClean="0"/>
              <a:t>	(3) 20% of funds are used to serve students in middle school;</a:t>
            </a:r>
          </a:p>
          <a:p>
            <a:pPr>
              <a:buFont typeface="Wingdings 2" pitchFamily="18" charset="2"/>
              <a:buNone/>
            </a:pPr>
            <a:r>
              <a:rPr lang="en-US" sz="2000" dirty="0"/>
              <a:t>	</a:t>
            </a:r>
            <a:r>
              <a:rPr lang="en-US" sz="2000" dirty="0" smtClean="0"/>
              <a:t>	(4) 20% of funds are used to serve students in high school; and</a:t>
            </a:r>
          </a:p>
          <a:p>
            <a:pPr>
              <a:buFont typeface="Wingdings 2" pitchFamily="18" charset="2"/>
              <a:buNone/>
            </a:pPr>
            <a:r>
              <a:rPr lang="en-US" sz="2000" dirty="0" smtClean="0"/>
              <a:t>		(5) 5% of funds are used for state leadership.</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4888645"/>
      </p:ext>
    </p:extLst>
  </p:cSld>
  <p:clrMapOvr>
    <a:masterClrMapping/>
  </p:clrMapOvr>
  <mc:AlternateContent xmlns:mc="http://schemas.openxmlformats.org/markup-compatibility/2006">
    <mc:Choice xmlns:p14="http://schemas.microsoft.com/office/powerpoint/2010/main" Requires="p14">
      <p:transition spd="slow" p14:dur="2000" advTm="47866"/>
    </mc:Choice>
    <mc:Fallback>
      <p:transition spd="slow" advTm="47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33400"/>
            <a:ext cx="7294562" cy="508000"/>
          </a:xfrm>
        </p:spPr>
        <p:txBody>
          <a:bodyPr/>
          <a:lstStyle/>
          <a:p>
            <a:r>
              <a:rPr lang="en-US" dirty="0" smtClean="0"/>
              <a:t>Guiding Principles for Sub-grant Process</a:t>
            </a:r>
            <a:endParaRPr lang="en-US" dirty="0"/>
          </a:p>
        </p:txBody>
      </p:sp>
      <p:sp>
        <p:nvSpPr>
          <p:cNvPr id="3" name="Content Placeholder 2"/>
          <p:cNvSpPr>
            <a:spLocks noGrp="1"/>
          </p:cNvSpPr>
          <p:nvPr>
            <p:ph idx="1"/>
          </p:nvPr>
        </p:nvSpPr>
        <p:spPr>
          <a:xfrm>
            <a:off x="1524000" y="1601788"/>
            <a:ext cx="7416800" cy="4646612"/>
          </a:xfrm>
        </p:spPr>
        <p:txBody>
          <a:bodyPr/>
          <a:lstStyle/>
          <a:p>
            <a:pPr marL="514350" indent="-514350">
              <a:buFont typeface="+mj-lt"/>
              <a:buAutoNum type="arabicPeriod"/>
            </a:pPr>
            <a:r>
              <a:rPr lang="en-US" dirty="0" smtClean="0"/>
              <a:t>Need plus capacity equals success.</a:t>
            </a:r>
          </a:p>
          <a:p>
            <a:pPr marL="0" indent="0">
              <a:buNone/>
            </a:pPr>
            <a:endParaRPr lang="en-US" dirty="0"/>
          </a:p>
          <a:p>
            <a:pPr marL="514350" indent="-514350">
              <a:buFont typeface="+mj-lt"/>
              <a:buAutoNum type="arabicPeriod" startAt="2"/>
            </a:pPr>
            <a:r>
              <a:rPr lang="en-US" dirty="0" smtClean="0"/>
              <a:t>Competition will be rigorous and no LEA is guaranteed funding.</a:t>
            </a:r>
          </a:p>
          <a:p>
            <a:pPr marL="0" indent="0">
              <a:buNone/>
            </a:pPr>
            <a:endParaRPr lang="en-US" dirty="0"/>
          </a:p>
          <a:p>
            <a:pPr marL="0" indent="0">
              <a:buNone/>
              <a:tabLst>
                <a:tab pos="465138" algn="l"/>
              </a:tabLst>
            </a:pPr>
            <a:r>
              <a:rPr lang="en-US" dirty="0" smtClean="0"/>
              <a:t>3.  Applications must address local need birth     	through grade 12.</a:t>
            </a:r>
          </a:p>
          <a:p>
            <a:pPr marL="514350" indent="-514350">
              <a:buFont typeface="+mj-lt"/>
              <a:buAutoNum type="arabicPeriod" startAt="2"/>
            </a:pPr>
            <a:endParaRPr lang="en-US" dirty="0" smtClean="0"/>
          </a:p>
          <a:p>
            <a:pPr marL="0" indent="0">
              <a:buNone/>
            </a:pPr>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98372372"/>
      </p:ext>
    </p:extLst>
  </p:cSld>
  <p:clrMapOvr>
    <a:masterClrMapping/>
  </p:clrMapOvr>
  <mc:AlternateContent xmlns:mc="http://schemas.openxmlformats.org/markup-compatibility/2006">
    <mc:Choice xmlns:p14="http://schemas.microsoft.com/office/powerpoint/2010/main" Requires="p14">
      <p:transition spd="slow" p14:dur="2000" advTm="52103"/>
    </mc:Choice>
    <mc:Fallback>
      <p:transition spd="slow" advTm="52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381000"/>
            <a:ext cx="7294562" cy="508000"/>
          </a:xfrm>
        </p:spPr>
        <p:txBody>
          <a:bodyPr/>
          <a:lstStyle/>
          <a:p>
            <a:r>
              <a:rPr lang="en-US" dirty="0" smtClean="0"/>
              <a:t>Criteria for Sub-grantee Funding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5251656"/>
              </p:ext>
            </p:extLst>
          </p:nvPr>
        </p:nvGraphicFramePr>
        <p:xfrm>
          <a:off x="1676400" y="1447800"/>
          <a:ext cx="6910387" cy="47545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5699921"/>
      </p:ext>
    </p:extLst>
  </p:cSld>
  <p:clrMapOvr>
    <a:masterClrMapping/>
  </p:clrMapOvr>
  <mc:AlternateContent xmlns:mc="http://schemas.openxmlformats.org/markup-compatibility/2006">
    <mc:Choice xmlns:p14="http://schemas.microsoft.com/office/powerpoint/2010/main" Requires="p14">
      <p:transition spd="slow" p14:dur="2000" advTm="15421"/>
    </mc:Choice>
    <mc:Fallback>
      <p:transition spd="slow" advTm="15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Disadvantaged</a:t>
            </a:r>
            <a:endParaRPr lang="en-US" dirty="0"/>
          </a:p>
        </p:txBody>
      </p:sp>
      <p:sp>
        <p:nvSpPr>
          <p:cNvPr id="3" name="Content Placeholder 2"/>
          <p:cNvSpPr>
            <a:spLocks noGrp="1"/>
          </p:cNvSpPr>
          <p:nvPr>
            <p:ph idx="1"/>
          </p:nvPr>
        </p:nvSpPr>
        <p:spPr/>
        <p:txBody>
          <a:bodyPr/>
          <a:lstStyle/>
          <a:p>
            <a:r>
              <a:rPr lang="en-US" dirty="0" smtClean="0"/>
              <a:t>The term “disadvantaged students” means children and students at risk of educational failure, such as children and students who are living in poverty, who are limited-English-proficient, who are far below grade level or who are not on track to becoming college- or career-ready by graduation.</a:t>
            </a:r>
          </a:p>
          <a:p>
            <a:endParaRPr lang="en-US" dirty="0"/>
          </a:p>
          <a:p>
            <a:r>
              <a:rPr lang="en-US" dirty="0" smtClean="0"/>
              <a:t>Who is at risk and how do you know?</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38600117"/>
      </p:ext>
    </p:extLst>
  </p:cSld>
  <p:clrMapOvr>
    <a:masterClrMapping/>
  </p:clrMapOvr>
  <mc:AlternateContent xmlns:mc="http://schemas.openxmlformats.org/markup-compatibility/2006">
    <mc:Choice xmlns:p14="http://schemas.microsoft.com/office/powerpoint/2010/main" Requires="p14">
      <p:transition spd="slow" p14:dur="2000" advTm="29488"/>
    </mc:Choice>
    <mc:Fallback>
      <p:transition spd="slow" advTm="29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Successful Applications</a:t>
            </a:r>
            <a:endParaRPr lang="en-US" dirty="0"/>
          </a:p>
        </p:txBody>
      </p:sp>
      <p:sp>
        <p:nvSpPr>
          <p:cNvPr id="3" name="Content Placeholder 2"/>
          <p:cNvSpPr>
            <a:spLocks noGrp="1"/>
          </p:cNvSpPr>
          <p:nvPr>
            <p:ph idx="1"/>
          </p:nvPr>
        </p:nvSpPr>
        <p:spPr/>
        <p:txBody>
          <a:bodyPr/>
          <a:lstStyle/>
          <a:p>
            <a:pPr lvl="0"/>
            <a:r>
              <a:rPr lang="en-US" dirty="0" smtClean="0">
                <a:solidFill>
                  <a:schemeClr val="tx2"/>
                </a:solidFill>
                <a:latin typeface="+mn-lt"/>
                <a:ea typeface="+mn-ea"/>
                <a:cs typeface="+mn-cs"/>
              </a:rPr>
              <a:t>Will be aligned with the PA Comprehensive Literacy Plan;</a:t>
            </a:r>
          </a:p>
          <a:p>
            <a:pPr marL="0" lvl="0" indent="0">
              <a:buNone/>
            </a:pPr>
            <a:endParaRPr lang="en-US" dirty="0" smtClean="0">
              <a:solidFill>
                <a:schemeClr val="tx2"/>
              </a:solidFill>
              <a:latin typeface="+mn-lt"/>
              <a:ea typeface="+mn-ea"/>
              <a:cs typeface="+mn-cs"/>
            </a:endParaRPr>
          </a:p>
          <a:p>
            <a:pPr lvl="0"/>
            <a:r>
              <a:rPr lang="en-US" dirty="0" smtClean="0"/>
              <a:t>Will be based on student outcome data;</a:t>
            </a:r>
          </a:p>
          <a:p>
            <a:pPr marL="0" lvl="0" indent="0">
              <a:buNone/>
            </a:pPr>
            <a:endParaRPr lang="en-US" dirty="0" smtClean="0"/>
          </a:p>
          <a:p>
            <a:pPr lvl="0"/>
            <a:r>
              <a:rPr lang="en-US" dirty="0" smtClean="0">
                <a:solidFill>
                  <a:schemeClr val="tx2"/>
                </a:solidFill>
                <a:latin typeface="+mn-lt"/>
                <a:ea typeface="+mn-ea"/>
                <a:cs typeface="+mn-cs"/>
              </a:rPr>
              <a:t>Will be based on a needs assessment birth through grade 12; and</a:t>
            </a:r>
          </a:p>
          <a:p>
            <a:pPr marL="0" lvl="0" indent="0">
              <a:buNone/>
            </a:pPr>
            <a:endParaRPr lang="en-US" dirty="0" smtClean="0">
              <a:solidFill>
                <a:schemeClr val="tx2"/>
              </a:solidFill>
              <a:latin typeface="+mn-lt"/>
              <a:ea typeface="+mn-ea"/>
              <a:cs typeface="+mn-cs"/>
            </a:endParaRPr>
          </a:p>
          <a:p>
            <a:pPr lvl="0"/>
            <a:r>
              <a:rPr lang="en-US" dirty="0" smtClean="0"/>
              <a:t>Will contain a strong evidence base.</a:t>
            </a:r>
            <a:endParaRPr lang="en-US" dirty="0" smtClean="0">
              <a:solidFill>
                <a:schemeClr val="tx2"/>
              </a:solidFill>
              <a:latin typeface="+mn-lt"/>
              <a:ea typeface="+mn-ea"/>
              <a:cs typeface="+mn-cs"/>
            </a:endParaRPr>
          </a:p>
          <a:p>
            <a:pPr lvl="0"/>
            <a:endParaRPr lang="en-US" dirty="0" smtClean="0">
              <a:solidFill>
                <a:schemeClr val="tx2"/>
              </a:solidFill>
              <a:latin typeface="+mn-lt"/>
              <a:ea typeface="+mn-ea"/>
              <a:cs typeface="+mn-cs"/>
            </a:endParaRPr>
          </a:p>
          <a:p>
            <a:pPr marL="0" lvl="0" indent="0">
              <a:buNone/>
            </a:pPr>
            <a:endParaRPr lang="en-US" dirty="0">
              <a:solidFill>
                <a:schemeClr val="tx2"/>
              </a:solidFill>
              <a:latin typeface="+mn-lt"/>
              <a:ea typeface="+mn-ea"/>
              <a:cs typeface="+mn-cs"/>
            </a:endParaRP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3018701"/>
      </p:ext>
    </p:extLst>
  </p:cSld>
  <p:clrMapOvr>
    <a:masterClrMapping/>
  </p:clrMapOvr>
  <mc:AlternateContent xmlns:mc="http://schemas.openxmlformats.org/markup-compatibility/2006">
    <mc:Choice xmlns:p14="http://schemas.microsoft.com/office/powerpoint/2010/main" Requires="p14">
      <p:transition spd="slow" p14:dur="2000" advTm="42133"/>
    </mc:Choice>
    <mc:Fallback>
      <p:transition spd="slow" advTm="4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0034" name="Group 2"/>
          <p:cNvGrpSpPr>
            <a:grpSpLocks/>
          </p:cNvGrpSpPr>
          <p:nvPr/>
        </p:nvGrpSpPr>
        <p:grpSpPr bwMode="auto">
          <a:xfrm>
            <a:off x="2387600" y="1901825"/>
            <a:ext cx="5280025" cy="463550"/>
            <a:chOff x="1375" y="1469"/>
            <a:chExt cx="3326" cy="292"/>
          </a:xfrm>
        </p:grpSpPr>
        <p:sp>
          <p:nvSpPr>
            <p:cNvPr id="300035" name="AutoShape 3"/>
            <p:cNvSpPr>
              <a:spLocks noChangeArrowheads="1"/>
            </p:cNvSpPr>
            <p:nvPr/>
          </p:nvSpPr>
          <p:spPr bwMode="auto">
            <a:xfrm>
              <a:off x="1525" y="1507"/>
              <a:ext cx="3176" cy="230"/>
            </a:xfrm>
            <a:prstGeom prst="roundRect">
              <a:avLst>
                <a:gd name="adj" fmla="val 50000"/>
              </a:avLst>
            </a:prstGeom>
            <a:gradFill rotWithShape="1">
              <a:gsLst>
                <a:gs pos="0">
                  <a:schemeClr val="bg2">
                    <a:gamma/>
                    <a:shade val="75686"/>
                    <a:invGamma/>
                  </a:schemeClr>
                </a:gs>
                <a:gs pos="50000">
                  <a:schemeClr val="bg2"/>
                </a:gs>
                <a:gs pos="100000">
                  <a:schemeClr val="bg2">
                    <a:gamma/>
                    <a:shade val="75686"/>
                    <a:invGamma/>
                  </a:schemeClr>
                </a:gs>
              </a:gsLst>
              <a:lin ang="2700000" scaled="1"/>
            </a:gra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36" name="AutoShape 4"/>
            <p:cNvSpPr>
              <a:spLocks noChangeArrowheads="1"/>
            </p:cNvSpPr>
            <p:nvPr/>
          </p:nvSpPr>
          <p:spPr bwMode="auto">
            <a:xfrm>
              <a:off x="1375" y="1469"/>
              <a:ext cx="288" cy="292"/>
            </a:xfrm>
            <a:prstGeom prst="homePlate">
              <a:avLst>
                <a:gd name="adj" fmla="val 25000"/>
              </a:avLst>
            </a:prstGeom>
            <a:gradFill rotWithShape="1">
              <a:gsLst>
                <a:gs pos="0">
                  <a:schemeClr val="bg2">
                    <a:gamma/>
                    <a:shade val="46275"/>
                    <a:invGamma/>
                  </a:schemeClr>
                </a:gs>
                <a:gs pos="100000">
                  <a:schemeClr val="bg2"/>
                </a:gs>
              </a:gsLst>
              <a:lin ang="2700000" scaled="1"/>
            </a:gra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aseline="-25000" dirty="0"/>
            </a:p>
          </p:txBody>
        </p:sp>
      </p:grpSp>
      <p:grpSp>
        <p:nvGrpSpPr>
          <p:cNvPr id="300037" name="Group 5"/>
          <p:cNvGrpSpPr>
            <a:grpSpLocks/>
          </p:cNvGrpSpPr>
          <p:nvPr/>
        </p:nvGrpSpPr>
        <p:grpSpPr bwMode="auto">
          <a:xfrm>
            <a:off x="2387600" y="2838450"/>
            <a:ext cx="5251450" cy="463550"/>
            <a:chOff x="1375" y="2059"/>
            <a:chExt cx="3308" cy="292"/>
          </a:xfrm>
        </p:grpSpPr>
        <p:sp>
          <p:nvSpPr>
            <p:cNvPr id="300038" name="AutoShape 6"/>
            <p:cNvSpPr>
              <a:spLocks noChangeArrowheads="1"/>
            </p:cNvSpPr>
            <p:nvPr/>
          </p:nvSpPr>
          <p:spPr bwMode="auto">
            <a:xfrm>
              <a:off x="1507" y="2093"/>
              <a:ext cx="3176" cy="230"/>
            </a:xfrm>
            <a:prstGeom prst="roundRect">
              <a:avLst>
                <a:gd name="adj" fmla="val 50000"/>
              </a:avLst>
            </a:prstGeom>
            <a:gradFill rotWithShape="1">
              <a:gsLst>
                <a:gs pos="0">
                  <a:schemeClr val="accent1">
                    <a:gamma/>
                    <a:shade val="75686"/>
                    <a:invGamma/>
                  </a:schemeClr>
                </a:gs>
                <a:gs pos="50000">
                  <a:schemeClr val="accent1"/>
                </a:gs>
                <a:gs pos="100000">
                  <a:schemeClr val="accent1">
                    <a:gamma/>
                    <a:shade val="75686"/>
                    <a:invGamma/>
                  </a:schemeClr>
                </a:gs>
              </a:gsLst>
              <a:lin ang="2700000" scaled="1"/>
            </a:gra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39" name="AutoShape 7"/>
            <p:cNvSpPr>
              <a:spLocks noChangeArrowheads="1"/>
            </p:cNvSpPr>
            <p:nvPr/>
          </p:nvSpPr>
          <p:spPr bwMode="auto">
            <a:xfrm>
              <a:off x="1375" y="2059"/>
              <a:ext cx="288" cy="292"/>
            </a:xfrm>
            <a:prstGeom prst="homePlate">
              <a:avLst>
                <a:gd name="adj" fmla="val 25000"/>
              </a:avLst>
            </a:prstGeom>
            <a:gradFill rotWithShape="1">
              <a:gsLst>
                <a:gs pos="0">
                  <a:schemeClr val="accent1">
                    <a:gamma/>
                    <a:shade val="46275"/>
                    <a:invGamma/>
                  </a:schemeClr>
                </a:gs>
                <a:gs pos="100000">
                  <a:schemeClr val="accent1"/>
                </a:gs>
              </a:gsLst>
              <a:lin ang="2700000" scaled="1"/>
            </a:gra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aseline="-25000" dirty="0"/>
            </a:p>
          </p:txBody>
        </p:sp>
      </p:grpSp>
      <p:grpSp>
        <p:nvGrpSpPr>
          <p:cNvPr id="300040" name="Group 8"/>
          <p:cNvGrpSpPr>
            <a:grpSpLocks/>
          </p:cNvGrpSpPr>
          <p:nvPr/>
        </p:nvGrpSpPr>
        <p:grpSpPr bwMode="auto">
          <a:xfrm>
            <a:off x="2387600" y="3846513"/>
            <a:ext cx="5280025" cy="463550"/>
            <a:chOff x="1375" y="2694"/>
            <a:chExt cx="3326" cy="292"/>
          </a:xfrm>
        </p:grpSpPr>
        <p:sp>
          <p:nvSpPr>
            <p:cNvPr id="300041" name="AutoShape 9"/>
            <p:cNvSpPr>
              <a:spLocks noChangeArrowheads="1"/>
            </p:cNvSpPr>
            <p:nvPr/>
          </p:nvSpPr>
          <p:spPr bwMode="auto">
            <a:xfrm>
              <a:off x="1525" y="2731"/>
              <a:ext cx="3176" cy="230"/>
            </a:xfrm>
            <a:prstGeom prst="roundRect">
              <a:avLst>
                <a:gd name="adj" fmla="val 50000"/>
              </a:avLst>
            </a:prstGeom>
            <a:gradFill rotWithShape="1">
              <a:gsLst>
                <a:gs pos="0">
                  <a:schemeClr val="accent2">
                    <a:gamma/>
                    <a:shade val="80000"/>
                    <a:invGamma/>
                  </a:schemeClr>
                </a:gs>
                <a:gs pos="50000">
                  <a:schemeClr val="accent2"/>
                </a:gs>
                <a:gs pos="100000">
                  <a:schemeClr val="accent2">
                    <a:gamma/>
                    <a:shade val="80000"/>
                    <a:invGamma/>
                  </a:schemeClr>
                </a:gs>
              </a:gsLst>
              <a:lin ang="2700000" scaled="1"/>
            </a:gra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42" name="AutoShape 10"/>
            <p:cNvSpPr>
              <a:spLocks noChangeArrowheads="1"/>
            </p:cNvSpPr>
            <p:nvPr/>
          </p:nvSpPr>
          <p:spPr bwMode="auto">
            <a:xfrm>
              <a:off x="1375" y="2694"/>
              <a:ext cx="288" cy="292"/>
            </a:xfrm>
            <a:prstGeom prst="homePlate">
              <a:avLst>
                <a:gd name="adj" fmla="val 25000"/>
              </a:avLst>
            </a:prstGeom>
            <a:gradFill rotWithShape="1">
              <a:gsLst>
                <a:gs pos="0">
                  <a:schemeClr val="accent2">
                    <a:gamma/>
                    <a:shade val="46275"/>
                    <a:invGamma/>
                  </a:schemeClr>
                </a:gs>
                <a:gs pos="100000">
                  <a:schemeClr val="accent2"/>
                </a:gs>
              </a:gsLst>
              <a:lin ang="2700000" scaled="1"/>
            </a:gra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aseline="-25000" dirty="0"/>
            </a:p>
          </p:txBody>
        </p:sp>
      </p:grpSp>
      <p:grpSp>
        <p:nvGrpSpPr>
          <p:cNvPr id="300043" name="Group 11"/>
          <p:cNvGrpSpPr>
            <a:grpSpLocks/>
          </p:cNvGrpSpPr>
          <p:nvPr/>
        </p:nvGrpSpPr>
        <p:grpSpPr bwMode="auto">
          <a:xfrm>
            <a:off x="2387600" y="4783138"/>
            <a:ext cx="5241925" cy="463550"/>
            <a:chOff x="1375" y="3284"/>
            <a:chExt cx="3302" cy="292"/>
          </a:xfrm>
        </p:grpSpPr>
        <p:sp>
          <p:nvSpPr>
            <p:cNvPr id="300044" name="AutoShape 12"/>
            <p:cNvSpPr>
              <a:spLocks noChangeArrowheads="1"/>
            </p:cNvSpPr>
            <p:nvPr/>
          </p:nvSpPr>
          <p:spPr bwMode="auto">
            <a:xfrm>
              <a:off x="1501" y="3319"/>
              <a:ext cx="3176" cy="230"/>
            </a:xfrm>
            <a:prstGeom prst="roundRect">
              <a:avLst>
                <a:gd name="adj" fmla="val 50000"/>
              </a:avLst>
            </a:prstGeom>
            <a:gradFill rotWithShape="1">
              <a:gsLst>
                <a:gs pos="0">
                  <a:schemeClr val="hlink">
                    <a:gamma/>
                    <a:shade val="75686"/>
                    <a:invGamma/>
                  </a:schemeClr>
                </a:gs>
                <a:gs pos="50000">
                  <a:schemeClr val="hlink"/>
                </a:gs>
                <a:gs pos="100000">
                  <a:schemeClr val="hlink">
                    <a:gamma/>
                    <a:shade val="75686"/>
                    <a:invGamma/>
                  </a:schemeClr>
                </a:gs>
              </a:gsLst>
              <a:lin ang="2700000" scaled="1"/>
            </a:gradFill>
            <a:ln>
              <a:noFill/>
            </a:ln>
            <a:effectLst/>
            <a:extLst>
              <a:ext uri="{91240B29-F687-4F45-9708-019B960494DF}">
                <a14:hiddenLine xmlns:a14="http://schemas.microsoft.com/office/drawing/2010/main" w="25400">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45" name="AutoShape 13"/>
            <p:cNvSpPr>
              <a:spLocks noChangeArrowheads="1"/>
            </p:cNvSpPr>
            <p:nvPr/>
          </p:nvSpPr>
          <p:spPr bwMode="auto">
            <a:xfrm>
              <a:off x="1375" y="3284"/>
              <a:ext cx="288" cy="292"/>
            </a:xfrm>
            <a:prstGeom prst="homePlate">
              <a:avLst>
                <a:gd name="adj" fmla="val 25000"/>
              </a:avLst>
            </a:prstGeom>
            <a:gradFill rotWithShape="1">
              <a:gsLst>
                <a:gs pos="0">
                  <a:schemeClr val="hlink">
                    <a:gamma/>
                    <a:shade val="46275"/>
                    <a:invGamma/>
                  </a:schemeClr>
                </a:gs>
                <a:gs pos="100000">
                  <a:schemeClr val="hlink"/>
                </a:gs>
              </a:gsLst>
              <a:lin ang="2700000" scaled="1"/>
            </a:gradFill>
            <a:ln w="381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baseline="-25000" dirty="0"/>
            </a:p>
          </p:txBody>
        </p:sp>
      </p:grpSp>
      <p:sp>
        <p:nvSpPr>
          <p:cNvPr id="300046" name="AutoShape 14"/>
          <p:cNvSpPr>
            <a:spLocks noChangeArrowheads="1"/>
          </p:cNvSpPr>
          <p:nvPr/>
        </p:nvSpPr>
        <p:spPr bwMode="gray">
          <a:xfrm>
            <a:off x="2914650" y="1893888"/>
            <a:ext cx="3240088" cy="466725"/>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r>
              <a:rPr kumimoji="1" lang="en-US" altLang="ko-KR" b="1" dirty="0" smtClean="0">
                <a:solidFill>
                  <a:schemeClr val="bg1"/>
                </a:solidFill>
                <a:ea typeface="굴림" charset="-127"/>
              </a:rPr>
              <a:t>Grant Overview</a:t>
            </a:r>
            <a:endParaRPr kumimoji="1" lang="en-US" altLang="ko-KR" b="1" dirty="0">
              <a:solidFill>
                <a:schemeClr val="bg1"/>
              </a:solidFill>
              <a:ea typeface="굴림" charset="-127"/>
            </a:endParaRPr>
          </a:p>
        </p:txBody>
      </p:sp>
      <p:sp>
        <p:nvSpPr>
          <p:cNvPr id="300047" name="AutoShape 15"/>
          <p:cNvSpPr>
            <a:spLocks noChangeArrowheads="1"/>
          </p:cNvSpPr>
          <p:nvPr/>
        </p:nvSpPr>
        <p:spPr bwMode="gray">
          <a:xfrm>
            <a:off x="2924175" y="2836863"/>
            <a:ext cx="3240088" cy="466725"/>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accent1">
                        <a:gamma/>
                        <a:shade val="46275"/>
                        <a:invGamma/>
                      </a:schemeClr>
                    </a:gs>
                    <a:gs pos="50000">
                      <a:schemeClr val="accent1"/>
                    </a:gs>
                    <a:gs pos="100000">
                      <a:schemeClr val="accent1">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r>
              <a:rPr kumimoji="1" lang="en-US" altLang="ko-KR" b="1" dirty="0" smtClean="0">
                <a:solidFill>
                  <a:schemeClr val="bg1"/>
                </a:solidFill>
                <a:ea typeface="굴림" charset="-127"/>
              </a:rPr>
              <a:t>Goals and Strategies</a:t>
            </a:r>
            <a:endParaRPr kumimoji="1" lang="en-US" altLang="ko-KR" b="1" dirty="0">
              <a:solidFill>
                <a:schemeClr val="bg1"/>
              </a:solidFill>
              <a:ea typeface="굴림" charset="-127"/>
            </a:endParaRPr>
          </a:p>
        </p:txBody>
      </p:sp>
      <p:sp>
        <p:nvSpPr>
          <p:cNvPr id="300048" name="AutoShape 16"/>
          <p:cNvSpPr>
            <a:spLocks noChangeArrowheads="1"/>
          </p:cNvSpPr>
          <p:nvPr/>
        </p:nvSpPr>
        <p:spPr bwMode="gray">
          <a:xfrm>
            <a:off x="2905125" y="3862388"/>
            <a:ext cx="3095625" cy="466725"/>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accent2">
                        <a:gamma/>
                        <a:shade val="46275"/>
                        <a:invGamma/>
                      </a:schemeClr>
                    </a:gs>
                    <a:gs pos="50000">
                      <a:schemeClr val="accent2"/>
                    </a:gs>
                    <a:gs pos="100000">
                      <a:schemeClr val="accent2">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r>
              <a:rPr kumimoji="1" lang="en-US" altLang="ko-KR" b="1" dirty="0" smtClean="0">
                <a:solidFill>
                  <a:schemeClr val="bg1"/>
                </a:solidFill>
                <a:ea typeface="굴림" charset="-127"/>
              </a:rPr>
              <a:t>Sub-grant Process</a:t>
            </a:r>
            <a:endParaRPr kumimoji="1" lang="en-US" altLang="ko-KR" b="1" dirty="0">
              <a:solidFill>
                <a:schemeClr val="bg1"/>
              </a:solidFill>
              <a:ea typeface="굴림" charset="-127"/>
            </a:endParaRPr>
          </a:p>
        </p:txBody>
      </p:sp>
      <p:sp>
        <p:nvSpPr>
          <p:cNvPr id="300049" name="AutoShape 17"/>
          <p:cNvSpPr>
            <a:spLocks noChangeArrowheads="1"/>
          </p:cNvSpPr>
          <p:nvPr/>
        </p:nvSpPr>
        <p:spPr bwMode="gray">
          <a:xfrm>
            <a:off x="2922588" y="4768850"/>
            <a:ext cx="3095625" cy="466725"/>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accent2">
                        <a:gamma/>
                        <a:shade val="46275"/>
                        <a:invGamma/>
                      </a:schemeClr>
                    </a:gs>
                    <a:gs pos="50000">
                      <a:schemeClr val="accent2"/>
                    </a:gs>
                    <a:gs pos="100000">
                      <a:schemeClr val="accent2">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latinLnBrk="1"/>
            <a:r>
              <a:rPr kumimoji="1" lang="en-US" altLang="ko-KR" b="1" dirty="0" smtClean="0">
                <a:solidFill>
                  <a:schemeClr val="bg1"/>
                </a:solidFill>
                <a:ea typeface="굴림" charset="-127"/>
              </a:rPr>
              <a:t>State Level Activities</a:t>
            </a:r>
            <a:endParaRPr kumimoji="1" lang="en-US" altLang="ko-KR" b="1" dirty="0">
              <a:solidFill>
                <a:schemeClr val="bg1"/>
              </a:solidFill>
              <a:ea typeface="굴림" charset="-127"/>
            </a:endParaRPr>
          </a:p>
        </p:txBody>
      </p:sp>
      <p:sp>
        <p:nvSpPr>
          <p:cNvPr id="300050" name="AutoShape 18"/>
          <p:cNvSpPr>
            <a:spLocks noChangeArrowheads="1"/>
          </p:cNvSpPr>
          <p:nvPr/>
        </p:nvSpPr>
        <p:spPr bwMode="auto">
          <a:xfrm>
            <a:off x="1897063" y="1844675"/>
            <a:ext cx="574675" cy="577850"/>
          </a:xfrm>
          <a:prstGeom prst="roundRect">
            <a:avLst>
              <a:gd name="adj" fmla="val 14222"/>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p>
        </p:txBody>
      </p:sp>
      <p:grpSp>
        <p:nvGrpSpPr>
          <p:cNvPr id="300051" name="Group 19"/>
          <p:cNvGrpSpPr>
            <a:grpSpLocks/>
          </p:cNvGrpSpPr>
          <p:nvPr/>
        </p:nvGrpSpPr>
        <p:grpSpPr bwMode="auto">
          <a:xfrm>
            <a:off x="1897063" y="1844675"/>
            <a:ext cx="574675" cy="577850"/>
            <a:chOff x="868" y="1477"/>
            <a:chExt cx="4251" cy="2141"/>
          </a:xfrm>
        </p:grpSpPr>
        <p:sp>
          <p:nvSpPr>
            <p:cNvPr id="300052" name="Oval 20"/>
            <p:cNvSpPr>
              <a:spLocks noChangeArrowheads="1"/>
            </p:cNvSpPr>
            <p:nvPr/>
          </p:nvSpPr>
          <p:spPr bwMode="auto">
            <a:xfrm>
              <a:off x="868" y="1477"/>
              <a:ext cx="4251" cy="214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53" name="Oval 21"/>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00054" name="Oval 22"/>
          <p:cNvSpPr>
            <a:spLocks noChangeArrowheads="1"/>
          </p:cNvSpPr>
          <p:nvPr/>
        </p:nvSpPr>
        <p:spPr bwMode="auto">
          <a:xfrm flipH="1">
            <a:off x="1943100" y="1897063"/>
            <a:ext cx="482600" cy="460375"/>
          </a:xfrm>
          <a:prstGeom prst="ellipse">
            <a:avLst/>
          </a:pr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55" name="Oval 23"/>
          <p:cNvSpPr>
            <a:spLocks noChangeArrowheads="1"/>
          </p:cNvSpPr>
          <p:nvPr/>
        </p:nvSpPr>
        <p:spPr bwMode="auto">
          <a:xfrm flipH="1">
            <a:off x="1990725" y="1906588"/>
            <a:ext cx="377825" cy="304800"/>
          </a:xfrm>
          <a:prstGeom prst="ellipse">
            <a:avLst/>
          </a:prstGeom>
          <a:gradFill rotWithShape="1">
            <a:gsLst>
              <a:gs pos="0">
                <a:schemeClr val="bg2">
                  <a:gamma/>
                  <a:tint val="14510"/>
                  <a:invGamma/>
                </a:schemeClr>
              </a:gs>
              <a:gs pos="100000">
                <a:schemeClr val="bg2">
                  <a:alpha val="3800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56" name="AutoShape 24"/>
          <p:cNvSpPr>
            <a:spLocks noChangeArrowheads="1"/>
          </p:cNvSpPr>
          <p:nvPr/>
        </p:nvSpPr>
        <p:spPr bwMode="gray">
          <a:xfrm>
            <a:off x="1897063" y="1846263"/>
            <a:ext cx="576262" cy="539750"/>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r>
              <a:rPr kumimoji="1" lang="uk-UA" altLang="ko-KR" b="1">
                <a:solidFill>
                  <a:schemeClr val="bg1"/>
                </a:solidFill>
              </a:rPr>
              <a:t>1</a:t>
            </a:r>
            <a:endParaRPr kumimoji="1" lang="en-US" altLang="ko-KR" b="1" dirty="0">
              <a:solidFill>
                <a:schemeClr val="bg1"/>
              </a:solidFill>
              <a:ea typeface="굴림" charset="-127"/>
            </a:endParaRPr>
          </a:p>
        </p:txBody>
      </p:sp>
      <p:grpSp>
        <p:nvGrpSpPr>
          <p:cNvPr id="300057" name="Group 25"/>
          <p:cNvGrpSpPr>
            <a:grpSpLocks/>
          </p:cNvGrpSpPr>
          <p:nvPr/>
        </p:nvGrpSpPr>
        <p:grpSpPr bwMode="auto">
          <a:xfrm>
            <a:off x="1897063" y="2781300"/>
            <a:ext cx="576262" cy="577850"/>
            <a:chOff x="1066" y="2023"/>
            <a:chExt cx="363" cy="364"/>
          </a:xfrm>
        </p:grpSpPr>
        <p:sp>
          <p:nvSpPr>
            <p:cNvPr id="300058" name="AutoShape 26"/>
            <p:cNvSpPr>
              <a:spLocks noChangeArrowheads="1"/>
            </p:cNvSpPr>
            <p:nvPr/>
          </p:nvSpPr>
          <p:spPr bwMode="auto">
            <a:xfrm>
              <a:off x="1068" y="2024"/>
              <a:ext cx="360" cy="363"/>
            </a:xfrm>
            <a:prstGeom prst="roundRect">
              <a:avLst>
                <a:gd name="adj" fmla="val 14222"/>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dirty="0"/>
            </a:p>
          </p:txBody>
        </p:sp>
        <p:grpSp>
          <p:nvGrpSpPr>
            <p:cNvPr id="300059" name="Group 27"/>
            <p:cNvGrpSpPr>
              <a:grpSpLocks/>
            </p:cNvGrpSpPr>
            <p:nvPr/>
          </p:nvGrpSpPr>
          <p:grpSpPr bwMode="auto">
            <a:xfrm>
              <a:off x="1068" y="2023"/>
              <a:ext cx="359" cy="364"/>
              <a:chOff x="868" y="1477"/>
              <a:chExt cx="4251" cy="2141"/>
            </a:xfrm>
          </p:grpSpPr>
          <p:sp>
            <p:nvSpPr>
              <p:cNvPr id="300060" name="Oval 28"/>
              <p:cNvSpPr>
                <a:spLocks noChangeArrowheads="1"/>
              </p:cNvSpPr>
              <p:nvPr/>
            </p:nvSpPr>
            <p:spPr bwMode="auto">
              <a:xfrm>
                <a:off x="868" y="1477"/>
                <a:ext cx="4251" cy="214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61" name="Oval 29"/>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00062" name="Oval 30"/>
            <p:cNvSpPr>
              <a:spLocks noChangeArrowheads="1"/>
            </p:cNvSpPr>
            <p:nvPr/>
          </p:nvSpPr>
          <p:spPr bwMode="auto">
            <a:xfrm flipH="1">
              <a:off x="1097" y="2056"/>
              <a:ext cx="302" cy="292"/>
            </a:xfrm>
            <a:prstGeom prst="ellipse">
              <a:avLst/>
            </a:pr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63" name="Oval 31"/>
            <p:cNvSpPr>
              <a:spLocks noChangeArrowheads="1"/>
            </p:cNvSpPr>
            <p:nvPr/>
          </p:nvSpPr>
          <p:spPr bwMode="auto">
            <a:xfrm flipH="1">
              <a:off x="1125" y="2064"/>
              <a:ext cx="244" cy="191"/>
            </a:xfrm>
            <a:prstGeom prst="ellipse">
              <a:avLst/>
            </a:prstGeom>
            <a:gradFill rotWithShape="1">
              <a:gsLst>
                <a:gs pos="0">
                  <a:schemeClr val="accent1">
                    <a:gamma/>
                    <a:tint val="20000"/>
                    <a:invGamma/>
                  </a:schemeClr>
                </a:gs>
                <a:gs pos="100000">
                  <a:schemeClr val="accent1">
                    <a:alpha val="3700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64" name="AutoShape 32"/>
            <p:cNvSpPr>
              <a:spLocks noChangeArrowheads="1"/>
            </p:cNvSpPr>
            <p:nvPr/>
          </p:nvSpPr>
          <p:spPr bwMode="gray">
            <a:xfrm>
              <a:off x="1066" y="2024"/>
              <a:ext cx="363" cy="340"/>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r>
                <a:rPr kumimoji="1" lang="uk-UA" altLang="ko-KR" b="1">
                  <a:solidFill>
                    <a:schemeClr val="bg1"/>
                  </a:solidFill>
                </a:rPr>
                <a:t>2</a:t>
              </a:r>
              <a:endParaRPr kumimoji="1" lang="en-US" altLang="ko-KR" b="1" dirty="0">
                <a:solidFill>
                  <a:schemeClr val="bg1"/>
                </a:solidFill>
                <a:ea typeface="굴림" charset="-127"/>
              </a:endParaRPr>
            </a:p>
          </p:txBody>
        </p:sp>
      </p:grpSp>
      <p:grpSp>
        <p:nvGrpSpPr>
          <p:cNvPr id="300065" name="Group 33"/>
          <p:cNvGrpSpPr>
            <a:grpSpLocks/>
          </p:cNvGrpSpPr>
          <p:nvPr/>
        </p:nvGrpSpPr>
        <p:grpSpPr bwMode="auto">
          <a:xfrm>
            <a:off x="1897063" y="3790950"/>
            <a:ext cx="576262" cy="577850"/>
            <a:chOff x="1066" y="2659"/>
            <a:chExt cx="363" cy="364"/>
          </a:xfrm>
        </p:grpSpPr>
        <p:sp>
          <p:nvSpPr>
            <p:cNvPr id="300066" name="AutoShape 34"/>
            <p:cNvSpPr>
              <a:spLocks noChangeArrowheads="1"/>
            </p:cNvSpPr>
            <p:nvPr/>
          </p:nvSpPr>
          <p:spPr bwMode="auto">
            <a:xfrm>
              <a:off x="1067" y="2659"/>
              <a:ext cx="361" cy="363"/>
            </a:xfrm>
            <a:prstGeom prst="roundRect">
              <a:avLst>
                <a:gd name="adj" fmla="val 14222"/>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dirty="0"/>
            </a:p>
          </p:txBody>
        </p:sp>
        <p:grpSp>
          <p:nvGrpSpPr>
            <p:cNvPr id="300067" name="Group 35"/>
            <p:cNvGrpSpPr>
              <a:grpSpLocks/>
            </p:cNvGrpSpPr>
            <p:nvPr/>
          </p:nvGrpSpPr>
          <p:grpSpPr bwMode="auto">
            <a:xfrm>
              <a:off x="1066" y="2659"/>
              <a:ext cx="361" cy="364"/>
              <a:chOff x="868" y="1477"/>
              <a:chExt cx="4251" cy="2141"/>
            </a:xfrm>
          </p:grpSpPr>
          <p:sp>
            <p:nvSpPr>
              <p:cNvPr id="300068" name="Oval 36"/>
              <p:cNvSpPr>
                <a:spLocks noChangeArrowheads="1"/>
              </p:cNvSpPr>
              <p:nvPr/>
            </p:nvSpPr>
            <p:spPr bwMode="auto">
              <a:xfrm>
                <a:off x="868" y="1477"/>
                <a:ext cx="4251" cy="214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69" name="Oval 37"/>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00070" name="Oval 38"/>
            <p:cNvSpPr>
              <a:spLocks noChangeArrowheads="1"/>
            </p:cNvSpPr>
            <p:nvPr/>
          </p:nvSpPr>
          <p:spPr bwMode="auto">
            <a:xfrm flipH="1">
              <a:off x="1095" y="2692"/>
              <a:ext cx="303" cy="293"/>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71" name="Oval 39"/>
            <p:cNvSpPr>
              <a:spLocks noChangeArrowheads="1"/>
            </p:cNvSpPr>
            <p:nvPr/>
          </p:nvSpPr>
          <p:spPr bwMode="auto">
            <a:xfrm flipH="1">
              <a:off x="1123" y="2700"/>
              <a:ext cx="246" cy="191"/>
            </a:xfrm>
            <a:prstGeom prst="ellipse">
              <a:avLst/>
            </a:prstGeom>
            <a:gradFill rotWithShape="1">
              <a:gsLst>
                <a:gs pos="0">
                  <a:schemeClr val="accent2">
                    <a:gamma/>
                    <a:tint val="33333"/>
                    <a:invGamma/>
                  </a:schemeClr>
                </a:gs>
                <a:gs pos="100000">
                  <a:schemeClr val="accent2">
                    <a:alpha val="3700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72" name="AutoShape 40"/>
            <p:cNvSpPr>
              <a:spLocks noChangeArrowheads="1"/>
            </p:cNvSpPr>
            <p:nvPr/>
          </p:nvSpPr>
          <p:spPr bwMode="gray">
            <a:xfrm>
              <a:off x="1066" y="2659"/>
              <a:ext cx="363" cy="340"/>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r>
                <a:rPr kumimoji="1" lang="uk-UA" altLang="ko-KR" b="1">
                  <a:solidFill>
                    <a:schemeClr val="bg1"/>
                  </a:solidFill>
                </a:rPr>
                <a:t>3</a:t>
              </a:r>
              <a:endParaRPr kumimoji="1" lang="en-US" altLang="ko-KR" b="1" dirty="0">
                <a:solidFill>
                  <a:schemeClr val="bg1"/>
                </a:solidFill>
                <a:ea typeface="굴림" charset="-127"/>
              </a:endParaRPr>
            </a:p>
          </p:txBody>
        </p:sp>
      </p:grpSp>
      <p:grpSp>
        <p:nvGrpSpPr>
          <p:cNvPr id="300073" name="Group 41"/>
          <p:cNvGrpSpPr>
            <a:grpSpLocks/>
          </p:cNvGrpSpPr>
          <p:nvPr/>
        </p:nvGrpSpPr>
        <p:grpSpPr bwMode="auto">
          <a:xfrm>
            <a:off x="1897063" y="4725988"/>
            <a:ext cx="576262" cy="577850"/>
            <a:chOff x="1066" y="3248"/>
            <a:chExt cx="363" cy="364"/>
          </a:xfrm>
        </p:grpSpPr>
        <p:sp>
          <p:nvSpPr>
            <p:cNvPr id="300074" name="AutoShape 42"/>
            <p:cNvSpPr>
              <a:spLocks noChangeArrowheads="1"/>
            </p:cNvSpPr>
            <p:nvPr/>
          </p:nvSpPr>
          <p:spPr bwMode="auto">
            <a:xfrm>
              <a:off x="1067" y="3249"/>
              <a:ext cx="361" cy="363"/>
            </a:xfrm>
            <a:prstGeom prst="roundRect">
              <a:avLst>
                <a:gd name="adj" fmla="val 14222"/>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400" dirty="0"/>
            </a:p>
          </p:txBody>
        </p:sp>
        <p:grpSp>
          <p:nvGrpSpPr>
            <p:cNvPr id="300075" name="Group 43"/>
            <p:cNvGrpSpPr>
              <a:grpSpLocks/>
            </p:cNvGrpSpPr>
            <p:nvPr/>
          </p:nvGrpSpPr>
          <p:grpSpPr bwMode="auto">
            <a:xfrm>
              <a:off x="1066" y="3248"/>
              <a:ext cx="360" cy="364"/>
              <a:chOff x="4195" y="1525"/>
              <a:chExt cx="1134" cy="993"/>
            </a:xfrm>
          </p:grpSpPr>
          <p:grpSp>
            <p:nvGrpSpPr>
              <p:cNvPr id="300076" name="Group 44"/>
              <p:cNvGrpSpPr>
                <a:grpSpLocks/>
              </p:cNvGrpSpPr>
              <p:nvPr/>
            </p:nvGrpSpPr>
            <p:grpSpPr bwMode="auto">
              <a:xfrm>
                <a:off x="4195" y="1525"/>
                <a:ext cx="1134" cy="993"/>
                <a:chOff x="868" y="1477"/>
                <a:chExt cx="4251" cy="2141"/>
              </a:xfrm>
            </p:grpSpPr>
            <p:sp>
              <p:nvSpPr>
                <p:cNvPr id="300077" name="Oval 45"/>
                <p:cNvSpPr>
                  <a:spLocks noChangeArrowheads="1"/>
                </p:cNvSpPr>
                <p:nvPr/>
              </p:nvSpPr>
              <p:spPr bwMode="auto">
                <a:xfrm>
                  <a:off x="868" y="1477"/>
                  <a:ext cx="4251" cy="2141"/>
                </a:xfrm>
                <a:prstGeom prst="ellipse">
                  <a:avLst/>
                </a:pr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0078" name="Oval 46"/>
                <p:cNvSpPr>
                  <a:spLocks noChangeArrowheads="1"/>
                </p:cNvSpPr>
                <p:nvPr/>
              </p:nvSpPr>
              <p:spPr bwMode="auto">
                <a:xfrm>
                  <a:off x="930" y="1480"/>
                  <a:ext cx="4143" cy="2085"/>
                </a:xfrm>
                <a:prstGeom prst="ellipse">
                  <a:avLst/>
                </a:prstGeom>
                <a:gradFill rotWithShape="1">
                  <a:gsLst>
                    <a:gs pos="0">
                      <a:schemeClr val="folHlink"/>
                    </a:gs>
                    <a:gs pos="100000">
                      <a:schemeClr val="bg1"/>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300079" name="Oval 47"/>
              <p:cNvSpPr>
                <a:spLocks noChangeArrowheads="1"/>
              </p:cNvSpPr>
              <p:nvPr/>
            </p:nvSpPr>
            <p:spPr bwMode="auto">
              <a:xfrm flipH="1">
                <a:off x="4286" y="1616"/>
                <a:ext cx="953" cy="795"/>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grpSp>
        <p:sp>
          <p:nvSpPr>
            <p:cNvPr id="300080" name="Oval 48"/>
            <p:cNvSpPr>
              <a:spLocks noChangeArrowheads="1"/>
            </p:cNvSpPr>
            <p:nvPr/>
          </p:nvSpPr>
          <p:spPr bwMode="auto">
            <a:xfrm flipH="1">
              <a:off x="1123" y="3290"/>
              <a:ext cx="244" cy="191"/>
            </a:xfrm>
            <a:prstGeom prst="ellipse">
              <a:avLst/>
            </a:prstGeom>
            <a:gradFill rotWithShape="1">
              <a:gsLst>
                <a:gs pos="0">
                  <a:schemeClr val="hlink">
                    <a:gamma/>
                    <a:tint val="26667"/>
                    <a:invGamma/>
                  </a:schemeClr>
                </a:gs>
                <a:gs pos="100000">
                  <a:schemeClr val="hlink">
                    <a:alpha val="37000"/>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000" b="1" dirty="0">
                <a:solidFill>
                  <a:schemeClr val="bg1"/>
                </a:solidFill>
              </a:endParaRPr>
            </a:p>
          </p:txBody>
        </p:sp>
        <p:sp>
          <p:nvSpPr>
            <p:cNvPr id="300081" name="AutoShape 49"/>
            <p:cNvSpPr>
              <a:spLocks noChangeArrowheads="1"/>
            </p:cNvSpPr>
            <p:nvPr/>
          </p:nvSpPr>
          <p:spPr bwMode="gray">
            <a:xfrm>
              <a:off x="1066" y="3249"/>
              <a:ext cx="363" cy="340"/>
            </a:xfrm>
            <a:prstGeom prst="roundRect">
              <a:avLst>
                <a:gd name="adj" fmla="val 16667"/>
              </a:avLst>
            </a:prstGeom>
            <a:noFill/>
            <a:ln>
              <a:noFill/>
            </a:ln>
            <a:effectLst/>
            <a:extLst>
              <a:ext uri="{909E8E84-426E-40DD-AFC4-6F175D3DCCD1}">
                <a14:hiddenFill xmlns:a14="http://schemas.microsoft.com/office/drawing/2010/main">
                  <a:gradFill rotWithShape="1">
                    <a:gsLst>
                      <a:gs pos="0">
                        <a:schemeClr val="hlink">
                          <a:gamma/>
                          <a:shade val="46275"/>
                          <a:invGamma/>
                        </a:schemeClr>
                      </a:gs>
                      <a:gs pos="50000">
                        <a:schemeClr val="hlink"/>
                      </a:gs>
                      <a:gs pos="100000">
                        <a:schemeClr val="hlink">
                          <a:gamma/>
                          <a:shade val="46275"/>
                          <a:invGamma/>
                        </a:schemeClr>
                      </a:gs>
                    </a:gsLst>
                    <a:lin ang="5400000" scaled="1"/>
                  </a:gradFill>
                </a14:hiddenFill>
              </a:ext>
              <a:ext uri="{91240B29-F687-4F45-9708-019B960494DF}">
                <a14:hiddenLine xmlns:a14="http://schemas.microsoft.com/office/drawing/2010/main" w="38100">
                  <a:solidFill>
                    <a:schemeClr val="bg1"/>
                  </a:solidFill>
                  <a:round/>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p>
              <a:pPr algn="ctr" latinLnBrk="1"/>
              <a:r>
                <a:rPr kumimoji="1" lang="uk-UA" altLang="ko-KR" b="1">
                  <a:solidFill>
                    <a:schemeClr val="bg1"/>
                  </a:solidFill>
                </a:rPr>
                <a:t>4</a:t>
              </a:r>
              <a:endParaRPr kumimoji="1" lang="en-US" altLang="ko-KR" b="1" dirty="0">
                <a:solidFill>
                  <a:schemeClr val="bg1"/>
                </a:solidFill>
                <a:ea typeface="굴림" charset="-127"/>
              </a:endParaRPr>
            </a:p>
          </p:txBody>
        </p:sp>
      </p:gr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520"/>
    </mc:Choice>
    <mc:Fallback>
      <p:transition spd="slow" advTm="23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a:t>
            </a:r>
            <a:endParaRPr lang="en-US" dirty="0"/>
          </a:p>
        </p:txBody>
      </p:sp>
      <p:sp>
        <p:nvSpPr>
          <p:cNvPr id="3" name="Content Placeholder 2"/>
          <p:cNvSpPr>
            <a:spLocks noGrp="1"/>
          </p:cNvSpPr>
          <p:nvPr>
            <p:ph idx="1"/>
          </p:nvPr>
        </p:nvSpPr>
        <p:spPr>
          <a:xfrm>
            <a:off x="1524000" y="914400"/>
            <a:ext cx="7416800" cy="5256212"/>
          </a:xfrm>
        </p:spPr>
        <p:txBody>
          <a:bodyPr/>
          <a:lstStyle/>
          <a:p>
            <a:pPr marL="0" marR="0">
              <a:spcBef>
                <a:spcPts val="0"/>
              </a:spcBef>
              <a:spcAft>
                <a:spcPts val="0"/>
              </a:spcAft>
            </a:pPr>
            <a:r>
              <a:rPr lang="en-US" dirty="0">
                <a:latin typeface="Times New Roman"/>
                <a:ea typeface="Times New Roman"/>
              </a:rPr>
              <a:t>Pre-application released:			December 2011</a:t>
            </a:r>
          </a:p>
          <a:p>
            <a:pPr marL="0" marR="0">
              <a:spcBef>
                <a:spcPts val="0"/>
              </a:spcBef>
              <a:spcAft>
                <a:spcPts val="0"/>
              </a:spcAft>
            </a:pPr>
            <a:r>
              <a:rPr lang="en-US" dirty="0">
                <a:latin typeface="Times New Roman"/>
                <a:ea typeface="Times New Roman"/>
              </a:rPr>
              <a:t>Letter of Intent to Apply due:			December 2011</a:t>
            </a:r>
          </a:p>
          <a:p>
            <a:pPr marL="0" marR="0">
              <a:spcBef>
                <a:spcPts val="0"/>
              </a:spcBef>
              <a:spcAft>
                <a:spcPts val="0"/>
              </a:spcAft>
            </a:pPr>
            <a:r>
              <a:rPr lang="en-US" dirty="0">
                <a:latin typeface="Times New Roman"/>
                <a:ea typeface="Times New Roman"/>
              </a:rPr>
              <a:t>Pre-application due:				January 2012</a:t>
            </a:r>
          </a:p>
          <a:p>
            <a:pPr marL="0" marR="0">
              <a:spcBef>
                <a:spcPts val="0"/>
              </a:spcBef>
              <a:spcAft>
                <a:spcPts val="0"/>
              </a:spcAft>
            </a:pPr>
            <a:r>
              <a:rPr lang="en-US" dirty="0">
                <a:latin typeface="Times New Roman"/>
                <a:ea typeface="Times New Roman"/>
              </a:rPr>
              <a:t>Invitations for full applications to districts:	February 2012</a:t>
            </a:r>
          </a:p>
          <a:p>
            <a:pPr marL="0" marR="0">
              <a:spcBef>
                <a:spcPts val="0"/>
              </a:spcBef>
              <a:spcAft>
                <a:spcPts val="0"/>
              </a:spcAft>
            </a:pPr>
            <a:r>
              <a:rPr lang="en-US" dirty="0">
                <a:latin typeface="Times New Roman"/>
                <a:ea typeface="Times New Roman"/>
              </a:rPr>
              <a:t>Full applications due:				March 2012</a:t>
            </a:r>
          </a:p>
          <a:p>
            <a:pPr marL="0" marR="0">
              <a:spcBef>
                <a:spcPts val="0"/>
              </a:spcBef>
              <a:spcAft>
                <a:spcPts val="0"/>
              </a:spcAft>
            </a:pPr>
            <a:r>
              <a:rPr lang="en-US" dirty="0">
                <a:latin typeface="Times New Roman"/>
                <a:ea typeface="Times New Roman"/>
              </a:rPr>
              <a:t>Awards for Cohort 1 Announced:		March 2012  </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34162018"/>
      </p:ext>
    </p:extLst>
  </p:cSld>
  <p:clrMapOvr>
    <a:masterClrMapping/>
  </p:clrMapOvr>
  <mc:AlternateContent xmlns:mc="http://schemas.openxmlformats.org/markup-compatibility/2006">
    <mc:Choice xmlns:p14="http://schemas.microsoft.com/office/powerpoint/2010/main" Requires="p14">
      <p:transition spd="slow" p14:dur="2000" advTm="22553"/>
    </mc:Choice>
    <mc:Fallback>
      <p:transition spd="slow" advTm="22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3-Step Application Review</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Level 1 review screens applications based on alignment with the PA Comprehensive Literacy Plan and project needs assessment.</a:t>
            </a:r>
          </a:p>
          <a:p>
            <a:pPr marL="0" indent="0">
              <a:buNone/>
            </a:pPr>
            <a:endParaRPr lang="en-US" dirty="0" smtClean="0"/>
          </a:p>
          <a:p>
            <a:pPr marL="514350" indent="-514350">
              <a:buFont typeface="+mj-lt"/>
              <a:buAutoNum type="arabicPeriod" startAt="2"/>
            </a:pPr>
            <a:r>
              <a:rPr lang="en-US" dirty="0" smtClean="0"/>
              <a:t>Level 2 review evaluates the strength of the evidence base and the capacity of the applicant to achieve project outcomes.</a:t>
            </a:r>
          </a:p>
          <a:p>
            <a:pPr marL="0" indent="0">
              <a:buNone/>
            </a:pPr>
            <a:endParaRPr lang="en-US" dirty="0" smtClean="0"/>
          </a:p>
          <a:p>
            <a:pPr marL="514350" indent="-514350">
              <a:buFont typeface="+mj-lt"/>
              <a:buAutoNum type="arabicPeriod" startAt="3"/>
            </a:pPr>
            <a:r>
              <a:rPr lang="en-US" dirty="0" smtClean="0"/>
              <a:t>Level 3 review determines funding based on statutory requirements.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7534628"/>
      </p:ext>
    </p:extLst>
  </p:cSld>
  <p:clrMapOvr>
    <a:masterClrMapping/>
  </p:clrMapOvr>
  <mc:AlternateContent xmlns:mc="http://schemas.openxmlformats.org/markup-compatibility/2006">
    <mc:Choice xmlns:p14="http://schemas.microsoft.com/office/powerpoint/2010/main" Requires="p14">
      <p:transition spd="slow" p14:dur="2000" advTm="29442"/>
    </mc:Choice>
    <mc:Fallback>
      <p:transition spd="slow" advTm="29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 Provided Assurance That…</a:t>
            </a:r>
            <a:endParaRPr lang="en-US" dirty="0"/>
          </a:p>
        </p:txBody>
      </p:sp>
      <p:sp>
        <p:nvSpPr>
          <p:cNvPr id="3" name="Content Placeholder 2"/>
          <p:cNvSpPr>
            <a:spLocks noGrp="1"/>
          </p:cNvSpPr>
          <p:nvPr>
            <p:ph idx="1"/>
          </p:nvPr>
        </p:nvSpPr>
        <p:spPr/>
        <p:txBody>
          <a:bodyPr/>
          <a:lstStyle/>
          <a:p>
            <a:pPr marL="0" indent="0">
              <a:buNone/>
            </a:pPr>
            <a:r>
              <a:rPr lang="en-US" b="1" dirty="0">
                <a:solidFill>
                  <a:schemeClr val="tx2"/>
                </a:solidFill>
                <a:latin typeface="+mn-lt"/>
                <a:ea typeface="+mn-ea"/>
                <a:cs typeface="+mn-cs"/>
              </a:rPr>
              <a:t>Applications that lack a comprehensive and coherent literacy plan, alignment with state standards, or a strong evidence base will not be funded regardless of the level of need or the available dollars</a:t>
            </a:r>
            <a:r>
              <a:rPr lang="en-US" dirty="0">
                <a:solidFill>
                  <a:schemeClr val="tx2"/>
                </a:solidFill>
                <a:latin typeface="+mn-lt"/>
                <a:ea typeface="+mn-ea"/>
                <a:cs typeface="+mn-cs"/>
              </a:rPr>
              <a:t>.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3353044"/>
      </p:ext>
    </p:extLst>
  </p:cSld>
  <p:clrMapOvr>
    <a:masterClrMapping/>
  </p:clrMapOvr>
  <mc:AlternateContent xmlns:mc="http://schemas.openxmlformats.org/markup-compatibility/2006">
    <mc:Choice xmlns:p14="http://schemas.microsoft.com/office/powerpoint/2010/main" Requires="p14">
      <p:transition spd="slow" p14:dur="2000" advTm="27454"/>
    </mc:Choice>
    <mc:Fallback>
      <p:transition spd="slow" advTm="2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981200"/>
            <a:ext cx="7772400" cy="1362075"/>
          </a:xfrm>
        </p:spPr>
        <p:txBody>
          <a:bodyPr/>
          <a:lstStyle/>
          <a:p>
            <a:r>
              <a:rPr lang="en-US" dirty="0" smtClean="0"/>
              <a:t>State level activities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17642667"/>
      </p:ext>
    </p:extLst>
  </p:cSld>
  <p:clrMapOvr>
    <a:masterClrMapping/>
  </p:clrMapOvr>
  <mc:AlternateContent xmlns:mc="http://schemas.openxmlformats.org/markup-compatibility/2006">
    <mc:Choice xmlns:p14="http://schemas.microsoft.com/office/powerpoint/2010/main" Requires="p14">
      <p:transition spd="slow" p14:dur="2000" advTm="23387"/>
    </mc:Choice>
    <mc:Fallback>
      <p:transition spd="slow" advTm="23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a:grpSpLocks/>
          </p:cNvGrpSpPr>
          <p:nvPr/>
        </p:nvGrpSpPr>
        <p:grpSpPr bwMode="auto">
          <a:xfrm>
            <a:off x="1431028" y="1905000"/>
            <a:ext cx="7088061" cy="4484054"/>
            <a:chOff x="660" y="5580"/>
            <a:chExt cx="7444" cy="3936"/>
          </a:xfrm>
        </p:grpSpPr>
        <p:sp>
          <p:nvSpPr>
            <p:cNvPr id="61" name="AutoShape 235"/>
            <p:cNvSpPr>
              <a:spLocks noChangeArrowheads="1"/>
            </p:cNvSpPr>
            <p:nvPr/>
          </p:nvSpPr>
          <p:spPr bwMode="auto">
            <a:xfrm>
              <a:off x="660" y="5760"/>
              <a:ext cx="2196" cy="1032"/>
            </a:xfrm>
            <a:prstGeom prst="flowChartPreparation">
              <a:avLst/>
            </a:prstGeom>
            <a:gradFill rotWithShape="0">
              <a:gsLst>
                <a:gs pos="0">
                  <a:schemeClr val="accent1">
                    <a:lumMod val="60000"/>
                    <a:lumOff val="40000"/>
                  </a:schemeClr>
                </a:gs>
                <a:gs pos="50000">
                  <a:schemeClr val="accent1">
                    <a:lumMod val="20000"/>
                    <a:lumOff val="80000"/>
                  </a:schemeClr>
                </a:gs>
                <a:gs pos="100000">
                  <a:schemeClr val="accent1">
                    <a:lumMod val="60000"/>
                    <a:lumOff val="40000"/>
                  </a:schemeClr>
                </a:gs>
              </a:gsLst>
              <a:lin ang="18900000" scaled="1"/>
            </a:gradFill>
            <a:ln w="12700">
              <a:solidFill>
                <a:schemeClr val="accent1">
                  <a:lumMod val="60000"/>
                  <a:lumOff val="40000"/>
                </a:schemeClr>
              </a:solid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600" b="1" dirty="0">
                  <a:effectLst/>
                  <a:latin typeface="+mn-lt"/>
                  <a:ea typeface="Calibri"/>
                  <a:cs typeface="Times New Roman"/>
                </a:rPr>
                <a:t>Western</a:t>
              </a:r>
            </a:p>
            <a:p>
              <a:pPr marL="0" marR="0" algn="ctr">
                <a:spcBef>
                  <a:spcPts val="0"/>
                </a:spcBef>
                <a:spcAft>
                  <a:spcPts val="0"/>
                </a:spcAft>
              </a:pPr>
              <a:r>
                <a:rPr lang="en-US" sz="1600" b="1" dirty="0">
                  <a:effectLst/>
                  <a:latin typeface="+mn-lt"/>
                  <a:ea typeface="Calibri"/>
                  <a:cs typeface="Times New Roman"/>
                </a:rPr>
                <a:t>Regional</a:t>
              </a:r>
            </a:p>
            <a:p>
              <a:pPr marL="0" marR="0" algn="ctr">
                <a:spcBef>
                  <a:spcPts val="0"/>
                </a:spcBef>
                <a:spcAft>
                  <a:spcPts val="0"/>
                </a:spcAft>
              </a:pPr>
              <a:r>
                <a:rPr lang="en-US" sz="1600" b="1" dirty="0">
                  <a:effectLst/>
                  <a:latin typeface="+mn-lt"/>
                  <a:ea typeface="Calibri"/>
                  <a:cs typeface="Times New Roman"/>
                </a:rPr>
                <a:t>Manager</a:t>
              </a:r>
            </a:p>
            <a:p>
              <a:pPr marL="0" marR="0" algn="ctr">
                <a:spcBef>
                  <a:spcPts val="0"/>
                </a:spcBef>
                <a:spcAft>
                  <a:spcPts val="0"/>
                </a:spcAft>
              </a:pPr>
              <a:r>
                <a:rPr lang="en-US" sz="1600" b="1" dirty="0">
                  <a:effectLst/>
                  <a:latin typeface="+mn-lt"/>
                  <a:ea typeface="Calibri"/>
                  <a:cs typeface="Times New Roman"/>
                </a:rPr>
                <a:t>IU 3</a:t>
              </a:r>
            </a:p>
          </p:txBody>
        </p:sp>
        <p:sp>
          <p:nvSpPr>
            <p:cNvPr id="62" name="AutoShape 236"/>
            <p:cNvSpPr>
              <a:spLocks noChangeArrowheads="1"/>
            </p:cNvSpPr>
            <p:nvPr/>
          </p:nvSpPr>
          <p:spPr bwMode="auto">
            <a:xfrm>
              <a:off x="3108" y="5832"/>
              <a:ext cx="2196" cy="1032"/>
            </a:xfrm>
            <a:prstGeom prst="flowChartPreparation">
              <a:avLst/>
            </a:prstGeom>
            <a:gradFill rotWithShape="0">
              <a:gsLst>
                <a:gs pos="0">
                  <a:schemeClr val="accent1">
                    <a:lumMod val="60000"/>
                    <a:lumOff val="40000"/>
                  </a:schemeClr>
                </a:gs>
                <a:gs pos="50000">
                  <a:schemeClr val="accent1">
                    <a:lumMod val="20000"/>
                    <a:lumOff val="80000"/>
                  </a:schemeClr>
                </a:gs>
                <a:gs pos="100000">
                  <a:schemeClr val="accent1">
                    <a:lumMod val="60000"/>
                    <a:lumOff val="40000"/>
                  </a:schemeClr>
                </a:gs>
              </a:gsLst>
              <a:lin ang="18900000" scaled="1"/>
            </a:gradFill>
            <a:ln w="12700">
              <a:solidFill>
                <a:schemeClr val="accent1">
                  <a:lumMod val="60000"/>
                  <a:lumOff val="40000"/>
                </a:schemeClr>
              </a:solid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600" b="1" dirty="0">
                  <a:effectLst/>
                  <a:latin typeface="+mj-lt"/>
                  <a:ea typeface="Calibri"/>
                  <a:cs typeface="Times New Roman"/>
                </a:rPr>
                <a:t>Central</a:t>
              </a:r>
            </a:p>
            <a:p>
              <a:pPr marL="0" marR="0" algn="ctr">
                <a:spcBef>
                  <a:spcPts val="0"/>
                </a:spcBef>
                <a:spcAft>
                  <a:spcPts val="0"/>
                </a:spcAft>
              </a:pPr>
              <a:r>
                <a:rPr lang="en-US" sz="1600" b="1" dirty="0">
                  <a:effectLst/>
                  <a:latin typeface="+mj-lt"/>
                  <a:ea typeface="Calibri"/>
                  <a:cs typeface="Times New Roman"/>
                </a:rPr>
                <a:t>Regional</a:t>
              </a:r>
            </a:p>
            <a:p>
              <a:pPr marL="0" marR="0" algn="ctr">
                <a:spcBef>
                  <a:spcPts val="0"/>
                </a:spcBef>
                <a:spcAft>
                  <a:spcPts val="0"/>
                </a:spcAft>
              </a:pPr>
              <a:r>
                <a:rPr lang="en-US" sz="1600" b="1" dirty="0">
                  <a:effectLst/>
                  <a:latin typeface="+mj-lt"/>
                  <a:ea typeface="Calibri"/>
                  <a:cs typeface="Times New Roman"/>
                </a:rPr>
                <a:t>Manager</a:t>
              </a:r>
            </a:p>
            <a:p>
              <a:pPr marL="0" marR="0" algn="ctr">
                <a:spcBef>
                  <a:spcPts val="0"/>
                </a:spcBef>
                <a:spcAft>
                  <a:spcPts val="0"/>
                </a:spcAft>
              </a:pPr>
              <a:r>
                <a:rPr lang="en-US" sz="1600" b="1" dirty="0">
                  <a:effectLst/>
                  <a:latin typeface="+mj-lt"/>
                  <a:ea typeface="Calibri"/>
                  <a:cs typeface="Times New Roman"/>
                </a:rPr>
                <a:t>IU 13</a:t>
              </a:r>
            </a:p>
          </p:txBody>
        </p:sp>
        <p:sp>
          <p:nvSpPr>
            <p:cNvPr id="64" name="AutoShape 237"/>
            <p:cNvSpPr>
              <a:spLocks noChangeArrowheads="1"/>
            </p:cNvSpPr>
            <p:nvPr/>
          </p:nvSpPr>
          <p:spPr bwMode="auto">
            <a:xfrm>
              <a:off x="5508" y="5832"/>
              <a:ext cx="2196" cy="1032"/>
            </a:xfrm>
            <a:prstGeom prst="flowChartPreparation">
              <a:avLst/>
            </a:prstGeom>
            <a:gradFill rotWithShape="0">
              <a:gsLst>
                <a:gs pos="0">
                  <a:schemeClr val="accent1">
                    <a:lumMod val="60000"/>
                    <a:lumOff val="40000"/>
                  </a:schemeClr>
                </a:gs>
                <a:gs pos="50000">
                  <a:schemeClr val="accent1">
                    <a:lumMod val="20000"/>
                    <a:lumOff val="80000"/>
                  </a:schemeClr>
                </a:gs>
                <a:gs pos="100000">
                  <a:schemeClr val="accent1">
                    <a:lumMod val="60000"/>
                    <a:lumOff val="40000"/>
                  </a:schemeClr>
                </a:gs>
              </a:gsLst>
              <a:lin ang="18900000" scaled="1"/>
            </a:gradFill>
            <a:ln w="12700">
              <a:solidFill>
                <a:schemeClr val="accent1">
                  <a:lumMod val="60000"/>
                  <a:lumOff val="40000"/>
                </a:schemeClr>
              </a:solid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600" b="1" dirty="0">
                  <a:effectLst/>
                  <a:latin typeface="+mj-lt"/>
                  <a:ea typeface="Calibri"/>
                  <a:cs typeface="Times New Roman"/>
                </a:rPr>
                <a:t>Eastern</a:t>
              </a:r>
            </a:p>
            <a:p>
              <a:pPr marL="0" marR="0" algn="ctr">
                <a:spcBef>
                  <a:spcPts val="0"/>
                </a:spcBef>
                <a:spcAft>
                  <a:spcPts val="0"/>
                </a:spcAft>
              </a:pPr>
              <a:r>
                <a:rPr lang="en-US" sz="1600" b="1" dirty="0">
                  <a:effectLst/>
                  <a:latin typeface="+mj-lt"/>
                  <a:ea typeface="Calibri"/>
                  <a:cs typeface="Times New Roman"/>
                </a:rPr>
                <a:t>Regional</a:t>
              </a:r>
            </a:p>
            <a:p>
              <a:pPr marL="0" marR="0" algn="ctr">
                <a:spcBef>
                  <a:spcPts val="0"/>
                </a:spcBef>
                <a:spcAft>
                  <a:spcPts val="0"/>
                </a:spcAft>
              </a:pPr>
              <a:r>
                <a:rPr lang="en-US" sz="1600" b="1" dirty="0">
                  <a:effectLst/>
                  <a:latin typeface="+mj-lt"/>
                  <a:ea typeface="Calibri"/>
                  <a:cs typeface="Times New Roman"/>
                </a:rPr>
                <a:t>Manager</a:t>
              </a:r>
            </a:p>
            <a:p>
              <a:pPr marL="0" marR="0" algn="ctr">
                <a:spcBef>
                  <a:spcPts val="0"/>
                </a:spcBef>
                <a:spcAft>
                  <a:spcPts val="0"/>
                </a:spcAft>
              </a:pPr>
              <a:r>
                <a:rPr lang="en-US" sz="1600" b="1" dirty="0">
                  <a:effectLst/>
                  <a:latin typeface="+mj-lt"/>
                  <a:ea typeface="Calibri"/>
                  <a:cs typeface="Times New Roman"/>
                </a:rPr>
                <a:t>IU 20</a:t>
              </a:r>
            </a:p>
          </p:txBody>
        </p:sp>
        <p:cxnSp>
          <p:nvCxnSpPr>
            <p:cNvPr id="65" name="AutoShape 238"/>
            <p:cNvCxnSpPr>
              <a:cxnSpLocks noChangeShapeType="1"/>
            </p:cNvCxnSpPr>
            <p:nvPr/>
          </p:nvCxnSpPr>
          <p:spPr bwMode="auto">
            <a:xfrm>
              <a:off x="1584" y="5580"/>
              <a:ext cx="5004" cy="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66" name="AutoShape 239"/>
            <p:cNvCxnSpPr>
              <a:cxnSpLocks noChangeShapeType="1"/>
            </p:cNvCxnSpPr>
            <p:nvPr/>
          </p:nvCxnSpPr>
          <p:spPr bwMode="auto">
            <a:xfrm>
              <a:off x="1584" y="5580"/>
              <a:ext cx="0" cy="180"/>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67" name="AutoShape 240"/>
            <p:cNvCxnSpPr>
              <a:cxnSpLocks noChangeShapeType="1"/>
            </p:cNvCxnSpPr>
            <p:nvPr/>
          </p:nvCxnSpPr>
          <p:spPr bwMode="auto">
            <a:xfrm>
              <a:off x="4140" y="5580"/>
              <a:ext cx="0" cy="252"/>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68" name="AutoShape 241"/>
            <p:cNvCxnSpPr>
              <a:cxnSpLocks noChangeShapeType="1"/>
            </p:cNvCxnSpPr>
            <p:nvPr/>
          </p:nvCxnSpPr>
          <p:spPr bwMode="auto">
            <a:xfrm>
              <a:off x="6588" y="5580"/>
              <a:ext cx="0" cy="252"/>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sp>
          <p:nvSpPr>
            <p:cNvPr id="69" name="Rectangle 68"/>
            <p:cNvSpPr>
              <a:spLocks noChangeArrowheads="1"/>
            </p:cNvSpPr>
            <p:nvPr/>
          </p:nvSpPr>
          <p:spPr bwMode="auto">
            <a:xfrm>
              <a:off x="744" y="7008"/>
              <a:ext cx="2112" cy="2508"/>
            </a:xfrm>
            <a:prstGeom prst="rect">
              <a:avLst/>
            </a:prstGeom>
            <a:gradFill rotWithShape="0">
              <a:gsLst>
                <a:gs pos="0">
                  <a:schemeClr val="lt1">
                    <a:lumMod val="100000"/>
                    <a:lumOff val="0"/>
                  </a:schemeClr>
                </a:gs>
                <a:gs pos="100000">
                  <a:schemeClr val="accent1">
                    <a:lumMod val="40000"/>
                    <a:lumOff val="60000"/>
                  </a:schemeClr>
                </a:gs>
              </a:gsLst>
              <a:lin ang="5400000" scaled="1"/>
            </a:gradFill>
            <a:ln w="12700">
              <a:solidFill>
                <a:schemeClr val="accent1">
                  <a:lumMod val="60000"/>
                  <a:lumOff val="40000"/>
                </a:schemeClr>
              </a:solid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600" dirty="0">
                  <a:effectLst/>
                  <a:latin typeface="+mj-lt"/>
                  <a:ea typeface="Calibri"/>
                  <a:cs typeface="Times New Roman"/>
                </a:rPr>
                <a:t>Intermediate Unit 1</a:t>
              </a:r>
            </a:p>
            <a:p>
              <a:pPr marL="0" marR="0" algn="ctr">
                <a:spcBef>
                  <a:spcPts val="0"/>
                </a:spcBef>
                <a:spcAft>
                  <a:spcPts val="0"/>
                </a:spcAft>
              </a:pPr>
              <a:r>
                <a:rPr lang="en-US" sz="1600" dirty="0">
                  <a:effectLst/>
                  <a:latin typeface="+mj-lt"/>
                  <a:ea typeface="Calibri"/>
                  <a:cs typeface="Times New Roman"/>
                </a:rPr>
                <a:t>Mt. Oliver IU 2</a:t>
              </a:r>
            </a:p>
            <a:p>
              <a:pPr marL="0" marR="0" algn="ctr">
                <a:spcBef>
                  <a:spcPts val="0"/>
                </a:spcBef>
                <a:spcAft>
                  <a:spcPts val="0"/>
                </a:spcAft>
              </a:pPr>
              <a:r>
                <a:rPr lang="en-US" sz="1600" dirty="0">
                  <a:effectLst/>
                  <a:latin typeface="+mj-lt"/>
                  <a:ea typeface="Calibri"/>
                  <a:cs typeface="Times New Roman"/>
                </a:rPr>
                <a:t>Allegheny IU 3</a:t>
              </a:r>
            </a:p>
            <a:p>
              <a:pPr marL="0" marR="0" algn="ctr">
                <a:spcBef>
                  <a:spcPts val="0"/>
                </a:spcBef>
                <a:spcAft>
                  <a:spcPts val="0"/>
                </a:spcAft>
              </a:pPr>
              <a:r>
                <a:rPr lang="en-US" sz="1600" dirty="0">
                  <a:effectLst/>
                  <a:latin typeface="+mj-lt"/>
                  <a:ea typeface="Calibri"/>
                  <a:cs typeface="Times New Roman"/>
                </a:rPr>
                <a:t>Midwestern IU 4</a:t>
              </a:r>
            </a:p>
            <a:p>
              <a:pPr marL="0" marR="0" algn="ctr">
                <a:spcBef>
                  <a:spcPts val="0"/>
                </a:spcBef>
                <a:spcAft>
                  <a:spcPts val="0"/>
                </a:spcAft>
              </a:pPr>
              <a:r>
                <a:rPr lang="en-US" sz="1600" dirty="0">
                  <a:effectLst/>
                  <a:latin typeface="+mj-lt"/>
                  <a:ea typeface="Calibri"/>
                  <a:cs typeface="Times New Roman"/>
                </a:rPr>
                <a:t>NW Tri-County IU 5</a:t>
              </a:r>
            </a:p>
            <a:p>
              <a:pPr marL="0" marR="0" algn="ctr">
                <a:spcBef>
                  <a:spcPts val="0"/>
                </a:spcBef>
                <a:spcAft>
                  <a:spcPts val="0"/>
                </a:spcAft>
              </a:pPr>
              <a:r>
                <a:rPr lang="en-US" sz="1600" dirty="0">
                  <a:effectLst/>
                  <a:latin typeface="+mj-lt"/>
                  <a:ea typeface="Calibri"/>
                  <a:cs typeface="Times New Roman"/>
                </a:rPr>
                <a:t>Riverview IU 6</a:t>
              </a:r>
            </a:p>
            <a:p>
              <a:pPr marL="0" marR="0" algn="ctr">
                <a:spcBef>
                  <a:spcPts val="0"/>
                </a:spcBef>
                <a:spcAft>
                  <a:spcPts val="0"/>
                </a:spcAft>
              </a:pPr>
              <a:r>
                <a:rPr lang="en-US" sz="1600" dirty="0">
                  <a:effectLst/>
                  <a:latin typeface="+mj-lt"/>
                  <a:ea typeface="Calibri"/>
                  <a:cs typeface="Times New Roman"/>
                </a:rPr>
                <a:t>Westmoreland IU 7</a:t>
              </a:r>
            </a:p>
            <a:p>
              <a:pPr marL="0" marR="0" algn="ctr">
                <a:spcBef>
                  <a:spcPts val="0"/>
                </a:spcBef>
                <a:spcAft>
                  <a:spcPts val="0"/>
                </a:spcAft>
              </a:pPr>
              <a:r>
                <a:rPr lang="en-US" sz="1600" dirty="0">
                  <a:effectLst/>
                  <a:latin typeface="+mj-lt"/>
                  <a:ea typeface="Calibri"/>
                  <a:cs typeface="Times New Roman"/>
                </a:rPr>
                <a:t>Beaver Valley IU 27</a:t>
              </a:r>
            </a:p>
            <a:p>
              <a:pPr marL="0" marR="0" algn="ctr">
                <a:spcBef>
                  <a:spcPts val="0"/>
                </a:spcBef>
                <a:spcAft>
                  <a:spcPts val="0"/>
                </a:spcAft>
              </a:pPr>
              <a:r>
                <a:rPr lang="en-US" sz="1600" dirty="0">
                  <a:effectLst/>
                  <a:latin typeface="+mj-lt"/>
                  <a:ea typeface="Calibri"/>
                  <a:cs typeface="Times New Roman"/>
                </a:rPr>
                <a:t>ARIN IU 28</a:t>
              </a:r>
            </a:p>
          </p:txBody>
        </p:sp>
        <p:sp>
          <p:nvSpPr>
            <p:cNvPr id="70" name="Rectangle 69"/>
            <p:cNvSpPr>
              <a:spLocks noChangeArrowheads="1"/>
            </p:cNvSpPr>
            <p:nvPr/>
          </p:nvSpPr>
          <p:spPr bwMode="auto">
            <a:xfrm>
              <a:off x="3108" y="7008"/>
              <a:ext cx="2400" cy="2508"/>
            </a:xfrm>
            <a:prstGeom prst="rect">
              <a:avLst/>
            </a:prstGeom>
            <a:gradFill rotWithShape="0">
              <a:gsLst>
                <a:gs pos="0">
                  <a:schemeClr val="lt1">
                    <a:lumMod val="100000"/>
                    <a:lumOff val="0"/>
                  </a:schemeClr>
                </a:gs>
                <a:gs pos="100000">
                  <a:schemeClr val="accent1">
                    <a:lumMod val="40000"/>
                    <a:lumOff val="60000"/>
                  </a:schemeClr>
                </a:gs>
              </a:gsLst>
              <a:lin ang="5400000" scaled="1"/>
            </a:gradFill>
            <a:ln w="12700">
              <a:solidFill>
                <a:schemeClr val="accent1">
                  <a:lumMod val="60000"/>
                  <a:lumOff val="40000"/>
                </a:schemeClr>
              </a:solid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600" dirty="0">
                  <a:effectLst/>
                  <a:latin typeface="+mn-lt"/>
                  <a:ea typeface="Calibri"/>
                  <a:cs typeface="Times New Roman"/>
                </a:rPr>
                <a:t>Appalachia IU 8</a:t>
              </a:r>
            </a:p>
            <a:p>
              <a:pPr marL="0" marR="0" algn="ctr">
                <a:spcBef>
                  <a:spcPts val="0"/>
                </a:spcBef>
                <a:spcAft>
                  <a:spcPts val="0"/>
                </a:spcAft>
              </a:pPr>
              <a:r>
                <a:rPr lang="en-US" sz="1600" dirty="0">
                  <a:effectLst/>
                  <a:latin typeface="+mn-lt"/>
                  <a:ea typeface="Calibri"/>
                  <a:cs typeface="Times New Roman"/>
                </a:rPr>
                <a:t>Seneca Highland IU 9</a:t>
              </a:r>
            </a:p>
            <a:p>
              <a:pPr marL="0" marR="0" algn="ctr">
                <a:spcBef>
                  <a:spcPts val="0"/>
                </a:spcBef>
                <a:spcAft>
                  <a:spcPts val="0"/>
                </a:spcAft>
              </a:pPr>
              <a:r>
                <a:rPr lang="en-US" sz="1600" dirty="0">
                  <a:effectLst/>
                  <a:latin typeface="+mn-lt"/>
                  <a:ea typeface="Calibri"/>
                  <a:cs typeface="Times New Roman"/>
                </a:rPr>
                <a:t>Central IU 10</a:t>
              </a:r>
            </a:p>
            <a:p>
              <a:pPr marL="0" marR="0" algn="ctr">
                <a:spcBef>
                  <a:spcPts val="0"/>
                </a:spcBef>
                <a:spcAft>
                  <a:spcPts val="0"/>
                </a:spcAft>
              </a:pPr>
              <a:r>
                <a:rPr lang="en-US" sz="1600" dirty="0">
                  <a:effectLst/>
                  <a:latin typeface="+mn-lt"/>
                  <a:ea typeface="Calibri"/>
                  <a:cs typeface="Times New Roman"/>
                </a:rPr>
                <a:t>Tuscarora IU 11</a:t>
              </a:r>
            </a:p>
            <a:p>
              <a:pPr marL="0" marR="0" algn="ctr">
                <a:spcBef>
                  <a:spcPts val="0"/>
                </a:spcBef>
                <a:spcAft>
                  <a:spcPts val="0"/>
                </a:spcAft>
              </a:pPr>
              <a:r>
                <a:rPr lang="en-US" sz="1600" dirty="0">
                  <a:effectLst/>
                  <a:latin typeface="+mn-lt"/>
                  <a:ea typeface="Calibri"/>
                  <a:cs typeface="Times New Roman"/>
                </a:rPr>
                <a:t>Lincoln IU 12</a:t>
              </a:r>
            </a:p>
            <a:p>
              <a:pPr marL="0" marR="0" algn="ctr">
                <a:spcBef>
                  <a:spcPts val="0"/>
                </a:spcBef>
                <a:spcAft>
                  <a:spcPts val="0"/>
                </a:spcAft>
              </a:pPr>
              <a:r>
                <a:rPr lang="en-US" sz="1600" dirty="0">
                  <a:effectLst/>
                  <a:latin typeface="+mn-lt"/>
                  <a:ea typeface="Calibri"/>
                  <a:cs typeface="Times New Roman"/>
                </a:rPr>
                <a:t>Lancaster-Leb IU 13</a:t>
              </a:r>
            </a:p>
            <a:p>
              <a:pPr marL="0" marR="0" algn="ctr">
                <a:spcBef>
                  <a:spcPts val="0"/>
                </a:spcBef>
                <a:spcAft>
                  <a:spcPts val="0"/>
                </a:spcAft>
              </a:pPr>
              <a:r>
                <a:rPr lang="en-US" sz="1600" dirty="0">
                  <a:effectLst/>
                  <a:latin typeface="+mn-lt"/>
                  <a:ea typeface="Calibri"/>
                  <a:cs typeface="Times New Roman"/>
                </a:rPr>
                <a:t>Capital IU 15</a:t>
              </a:r>
            </a:p>
            <a:p>
              <a:pPr marL="0" marR="0" algn="ctr">
                <a:spcBef>
                  <a:spcPts val="0"/>
                </a:spcBef>
                <a:spcAft>
                  <a:spcPts val="0"/>
                </a:spcAft>
              </a:pPr>
              <a:r>
                <a:rPr lang="en-US" sz="1600" dirty="0">
                  <a:effectLst/>
                  <a:latin typeface="+mn-lt"/>
                  <a:ea typeface="Calibri"/>
                  <a:cs typeface="Times New Roman"/>
                </a:rPr>
                <a:t>C Susquehanna IU 16</a:t>
              </a:r>
            </a:p>
            <a:p>
              <a:pPr marL="0" marR="0" algn="ctr">
                <a:spcBef>
                  <a:spcPts val="0"/>
                </a:spcBef>
                <a:spcAft>
                  <a:spcPts val="0"/>
                </a:spcAft>
              </a:pPr>
              <a:r>
                <a:rPr lang="en-US" sz="1600" dirty="0">
                  <a:effectLst/>
                  <a:latin typeface="+mn-lt"/>
                  <a:ea typeface="Calibri"/>
                  <a:cs typeface="Times New Roman"/>
                </a:rPr>
                <a:t>Blast IU 17</a:t>
              </a:r>
            </a:p>
            <a:p>
              <a:pPr marL="0" marR="0" algn="ctr">
                <a:spcBef>
                  <a:spcPts val="0"/>
                </a:spcBef>
                <a:spcAft>
                  <a:spcPts val="0"/>
                </a:spcAft>
              </a:pPr>
              <a:r>
                <a:rPr lang="en-US" sz="1600" dirty="0">
                  <a:effectLst/>
                  <a:latin typeface="+mn-lt"/>
                  <a:ea typeface="Calibri"/>
                  <a:cs typeface="Times New Roman"/>
                </a:rPr>
                <a:t>Schuylkill IU 29</a:t>
              </a:r>
            </a:p>
          </p:txBody>
        </p:sp>
        <p:sp>
          <p:nvSpPr>
            <p:cNvPr id="71" name="Rectangle 70"/>
            <p:cNvSpPr>
              <a:spLocks noChangeArrowheads="1"/>
            </p:cNvSpPr>
            <p:nvPr/>
          </p:nvSpPr>
          <p:spPr bwMode="auto">
            <a:xfrm>
              <a:off x="5610" y="7008"/>
              <a:ext cx="2494" cy="2508"/>
            </a:xfrm>
            <a:prstGeom prst="rect">
              <a:avLst/>
            </a:prstGeom>
            <a:gradFill rotWithShape="0">
              <a:gsLst>
                <a:gs pos="0">
                  <a:schemeClr val="lt1">
                    <a:lumMod val="100000"/>
                    <a:lumOff val="0"/>
                  </a:schemeClr>
                </a:gs>
                <a:gs pos="100000">
                  <a:schemeClr val="accent1">
                    <a:lumMod val="40000"/>
                    <a:lumOff val="60000"/>
                  </a:schemeClr>
                </a:gs>
              </a:gsLst>
              <a:lin ang="5400000" scaled="1"/>
            </a:gradFill>
            <a:ln w="12700">
              <a:solidFill>
                <a:schemeClr val="accent1">
                  <a:lumMod val="60000"/>
                  <a:lumOff val="40000"/>
                </a:schemeClr>
              </a:solidFill>
              <a:miter lim="800000"/>
              <a:headEnd/>
              <a:tailEnd/>
            </a:ln>
            <a:effectLst>
              <a:outerShdw dist="28398" dir="3806097" algn="ctr" rotWithShape="0">
                <a:schemeClr val="accent1">
                  <a:lumMod val="50000"/>
                  <a:lumOff val="0"/>
                  <a:alpha val="50000"/>
                </a:schemeClr>
              </a:outerShdw>
            </a:effectLst>
          </p:spPr>
          <p:txBody>
            <a:bodyPr rot="0" vert="horz" wrap="square" lIns="91440" tIns="45720" rIns="91440" bIns="45720" anchor="t" anchorCtr="0" upright="1">
              <a:noAutofit/>
            </a:bodyPr>
            <a:lstStyle/>
            <a:p>
              <a:pPr marL="0" marR="0" algn="ctr">
                <a:spcBef>
                  <a:spcPts val="0"/>
                </a:spcBef>
                <a:spcAft>
                  <a:spcPts val="0"/>
                </a:spcAft>
              </a:pPr>
              <a:r>
                <a:rPr lang="en-US" sz="1600" dirty="0">
                  <a:effectLst/>
                  <a:latin typeface="+mj-lt"/>
                  <a:ea typeface="Calibri"/>
                  <a:cs typeface="Times New Roman"/>
                </a:rPr>
                <a:t>Berks County IU 14</a:t>
              </a:r>
            </a:p>
            <a:p>
              <a:pPr marL="0" marR="0" algn="ctr">
                <a:spcBef>
                  <a:spcPts val="0"/>
                </a:spcBef>
                <a:spcAft>
                  <a:spcPts val="0"/>
                </a:spcAft>
              </a:pPr>
              <a:r>
                <a:rPr lang="en-US" sz="1600" dirty="0">
                  <a:effectLst/>
                  <a:latin typeface="+mj-lt"/>
                  <a:ea typeface="Calibri"/>
                  <a:cs typeface="Times New Roman"/>
                </a:rPr>
                <a:t>Luzerne IU 18</a:t>
              </a:r>
            </a:p>
            <a:p>
              <a:pPr marL="0" marR="0" algn="ctr">
                <a:spcBef>
                  <a:spcPts val="0"/>
                </a:spcBef>
                <a:spcAft>
                  <a:spcPts val="0"/>
                </a:spcAft>
              </a:pPr>
              <a:r>
                <a:rPr lang="en-US" sz="1600" dirty="0">
                  <a:effectLst/>
                  <a:latin typeface="+mj-lt"/>
                  <a:ea typeface="Calibri"/>
                  <a:cs typeface="Times New Roman"/>
                </a:rPr>
                <a:t>NE IU 19</a:t>
              </a:r>
            </a:p>
            <a:p>
              <a:pPr marL="0" marR="0" algn="ctr">
                <a:spcBef>
                  <a:spcPts val="0"/>
                </a:spcBef>
                <a:spcAft>
                  <a:spcPts val="0"/>
                </a:spcAft>
              </a:pPr>
              <a:r>
                <a:rPr lang="en-US" sz="1600" dirty="0">
                  <a:effectLst/>
                  <a:latin typeface="+mj-lt"/>
                  <a:ea typeface="Calibri"/>
                  <a:cs typeface="Times New Roman"/>
                </a:rPr>
                <a:t>Colonial IU 20</a:t>
              </a:r>
            </a:p>
            <a:p>
              <a:pPr marL="0" marR="0" algn="ctr">
                <a:spcBef>
                  <a:spcPts val="0"/>
                </a:spcBef>
                <a:spcAft>
                  <a:spcPts val="0"/>
                </a:spcAft>
              </a:pPr>
              <a:r>
                <a:rPr lang="en-US" sz="1600" dirty="0">
                  <a:effectLst/>
                  <a:latin typeface="+mj-lt"/>
                  <a:ea typeface="Calibri"/>
                  <a:cs typeface="Times New Roman"/>
                </a:rPr>
                <a:t>Carbon Lehigh IU 21</a:t>
              </a:r>
            </a:p>
            <a:p>
              <a:pPr marL="0" marR="0" algn="ctr">
                <a:spcBef>
                  <a:spcPts val="0"/>
                </a:spcBef>
                <a:spcAft>
                  <a:spcPts val="0"/>
                </a:spcAft>
              </a:pPr>
              <a:r>
                <a:rPr lang="en-US" sz="1600" dirty="0">
                  <a:effectLst/>
                  <a:latin typeface="+mj-lt"/>
                  <a:ea typeface="Calibri"/>
                  <a:cs typeface="Times New Roman"/>
                </a:rPr>
                <a:t>Bucks County IU 22</a:t>
              </a:r>
            </a:p>
            <a:p>
              <a:pPr marL="0" marR="0" algn="ctr">
                <a:spcBef>
                  <a:spcPts val="0"/>
                </a:spcBef>
                <a:spcAft>
                  <a:spcPts val="0"/>
                </a:spcAft>
              </a:pPr>
              <a:r>
                <a:rPr lang="en-US" sz="1600" dirty="0">
                  <a:effectLst/>
                  <a:latin typeface="+mj-lt"/>
                  <a:ea typeface="Calibri"/>
                  <a:cs typeface="Times New Roman"/>
                </a:rPr>
                <a:t>Montgomery Cty IU 23</a:t>
              </a:r>
            </a:p>
            <a:p>
              <a:pPr marL="0" marR="0" algn="ctr">
                <a:spcBef>
                  <a:spcPts val="0"/>
                </a:spcBef>
                <a:spcAft>
                  <a:spcPts val="0"/>
                </a:spcAft>
              </a:pPr>
              <a:r>
                <a:rPr lang="en-US" sz="1600" dirty="0">
                  <a:effectLst/>
                  <a:latin typeface="+mj-lt"/>
                  <a:ea typeface="Calibri"/>
                  <a:cs typeface="Times New Roman"/>
                </a:rPr>
                <a:t>Chester County IU 24</a:t>
              </a:r>
            </a:p>
            <a:p>
              <a:pPr marL="0" marR="0" algn="ctr">
                <a:spcBef>
                  <a:spcPts val="0"/>
                </a:spcBef>
                <a:spcAft>
                  <a:spcPts val="0"/>
                </a:spcAft>
              </a:pPr>
              <a:r>
                <a:rPr lang="en-US" sz="1600" dirty="0">
                  <a:effectLst/>
                  <a:latin typeface="+mj-lt"/>
                  <a:ea typeface="Calibri"/>
                  <a:cs typeface="Times New Roman"/>
                </a:rPr>
                <a:t>Delaware County 25</a:t>
              </a:r>
            </a:p>
            <a:p>
              <a:pPr marL="0" marR="0" algn="ctr">
                <a:spcBef>
                  <a:spcPts val="0"/>
                </a:spcBef>
                <a:spcAft>
                  <a:spcPts val="0"/>
                </a:spcAft>
              </a:pPr>
              <a:r>
                <a:rPr lang="en-US" sz="1600" dirty="0">
                  <a:effectLst/>
                  <a:latin typeface="+mj-lt"/>
                  <a:ea typeface="Calibri"/>
                  <a:cs typeface="Times New Roman"/>
                </a:rPr>
                <a:t>Philadelphia IU 26</a:t>
              </a:r>
            </a:p>
          </p:txBody>
        </p:sp>
        <p:cxnSp>
          <p:nvCxnSpPr>
            <p:cNvPr id="72" name="AutoShape 247"/>
            <p:cNvCxnSpPr>
              <a:cxnSpLocks noChangeShapeType="1"/>
            </p:cNvCxnSpPr>
            <p:nvPr/>
          </p:nvCxnSpPr>
          <p:spPr bwMode="auto">
            <a:xfrm>
              <a:off x="1692" y="6792"/>
              <a:ext cx="0" cy="216"/>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73" name="AutoShape 248"/>
            <p:cNvCxnSpPr>
              <a:cxnSpLocks noChangeShapeType="1"/>
            </p:cNvCxnSpPr>
            <p:nvPr/>
          </p:nvCxnSpPr>
          <p:spPr bwMode="auto">
            <a:xfrm>
              <a:off x="4248" y="6864"/>
              <a:ext cx="0" cy="144"/>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cxnSp>
          <p:nvCxnSpPr>
            <p:cNvPr id="74" name="AutoShape 249"/>
            <p:cNvCxnSpPr>
              <a:cxnSpLocks noChangeShapeType="1"/>
            </p:cNvCxnSpPr>
            <p:nvPr/>
          </p:nvCxnSpPr>
          <p:spPr bwMode="auto">
            <a:xfrm>
              <a:off x="6696" y="6864"/>
              <a:ext cx="0" cy="144"/>
            </a:xfrm>
            <a:prstGeom prst="straightConnector1">
              <a:avLst/>
            </a:prstGeom>
            <a:noFill/>
            <a:ln w="28575">
              <a:solidFill>
                <a:srgbClr val="000000"/>
              </a:solidFill>
              <a:round/>
              <a:headEnd/>
              <a:tailEnd/>
            </a:ln>
            <a:extLst>
              <a:ext uri="{909E8E84-426E-40DD-AFC4-6F175D3DCCD1}">
                <a14:hiddenFill xmlns:a14="http://schemas.microsoft.com/office/drawing/2010/main">
                  <a:noFill/>
                </a14:hiddenFill>
              </a:ext>
            </a:extLst>
          </p:spPr>
        </p:cxnSp>
      </p:grpSp>
      <p:sp>
        <p:nvSpPr>
          <p:cNvPr id="89" name="Title 1"/>
          <p:cNvSpPr txBox="1">
            <a:spLocks/>
          </p:cNvSpPr>
          <p:nvPr/>
        </p:nvSpPr>
        <p:spPr>
          <a:xfrm>
            <a:off x="1598613" y="333375"/>
            <a:ext cx="7294562" cy="508000"/>
          </a:xfrm>
          <a:prstGeom prst="rect">
            <a:avLst/>
          </a:prstGeom>
        </p:spPr>
        <p:txBody>
          <a:bodyPr/>
          <a:lst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defRPr>
            </a:lvl2pPr>
            <a:lvl3pPr algn="l" rtl="0" eaLnBrk="1" fontAlgn="base" hangingPunct="1">
              <a:spcBef>
                <a:spcPct val="0"/>
              </a:spcBef>
              <a:spcAft>
                <a:spcPct val="0"/>
              </a:spcAft>
              <a:defRPr sz="3600" b="1">
                <a:solidFill>
                  <a:schemeClr val="bg1"/>
                </a:solidFill>
                <a:latin typeface="Arial" charset="0"/>
              </a:defRPr>
            </a:lvl3pPr>
            <a:lvl4pPr algn="l" rtl="0" eaLnBrk="1" fontAlgn="base" hangingPunct="1">
              <a:spcBef>
                <a:spcPct val="0"/>
              </a:spcBef>
              <a:spcAft>
                <a:spcPct val="0"/>
              </a:spcAft>
              <a:defRPr sz="3600" b="1">
                <a:solidFill>
                  <a:schemeClr val="bg1"/>
                </a:solidFill>
                <a:latin typeface="Arial" charset="0"/>
              </a:defRPr>
            </a:lvl4pPr>
            <a:lvl5pPr algn="l" rtl="0" eaLnBrk="1" fontAlgn="base" hangingPunct="1">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a:lstStyle>
          <a:p>
            <a:r>
              <a:rPr lang="en-US" dirty="0" smtClean="0"/>
              <a:t>Intermediate Units Working Together in 3 Regions</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37607693"/>
      </p:ext>
    </p:extLst>
  </p:cSld>
  <p:clrMapOvr>
    <a:masterClrMapping/>
  </p:clrMapOvr>
  <mc:AlternateContent xmlns:mc="http://schemas.openxmlformats.org/markup-compatibility/2006">
    <mc:Choice xmlns:p14="http://schemas.microsoft.com/office/powerpoint/2010/main" Requires="p14">
      <p:transition spd="slow" p14:dur="2000" advTm="31180"/>
    </mc:Choice>
    <mc:Fallback>
      <p:transition spd="slow" advTm="31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719" y="838200"/>
            <a:ext cx="7294562" cy="508000"/>
          </a:xfrm>
        </p:spPr>
        <p:txBody>
          <a:bodyPr/>
          <a:lstStyle/>
          <a:p>
            <a:r>
              <a:rPr lang="en-US" dirty="0" smtClean="0"/>
              <a:t>Technical Assistance Leaders Across the State</a:t>
            </a:r>
            <a:endParaRPr lang="en-US" dirty="0"/>
          </a:p>
        </p:txBody>
      </p:sp>
      <p:pic>
        <p:nvPicPr>
          <p:cNvPr id="4" name="Content Placeholder 3" descr="http://www.digital-topo-maps.com/county-map/pennsylvania-county-map.gif"/>
          <p:cNvPicPr>
            <a:picLocks noGrp="1"/>
          </p:cNvPicPr>
          <p:nvPr>
            <p:ph idx="1"/>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828800" y="1790700"/>
            <a:ext cx="6019800" cy="3352800"/>
          </a:xfrm>
          <a:prstGeom prst="rect">
            <a:avLst/>
          </a:prstGeom>
          <a:noFill/>
          <a:ln>
            <a:noFill/>
          </a:ln>
        </p:spPr>
      </p:pic>
      <p:sp>
        <p:nvSpPr>
          <p:cNvPr id="16" name="5-Point Star 15"/>
          <p:cNvSpPr/>
          <p:nvPr/>
        </p:nvSpPr>
        <p:spPr>
          <a:xfrm>
            <a:off x="6096000" y="4541520"/>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9" name="5-Point Star 18"/>
          <p:cNvSpPr/>
          <p:nvPr/>
        </p:nvSpPr>
        <p:spPr>
          <a:xfrm>
            <a:off x="7010400" y="3657600"/>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1" name="5-Point Star 20"/>
          <p:cNvSpPr/>
          <p:nvPr/>
        </p:nvSpPr>
        <p:spPr>
          <a:xfrm>
            <a:off x="4724400" y="3730868"/>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3" name="5-Point Star 22"/>
          <p:cNvSpPr/>
          <p:nvPr/>
        </p:nvSpPr>
        <p:spPr>
          <a:xfrm>
            <a:off x="3779520" y="3276600"/>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4" name="5-Point Star 23"/>
          <p:cNvSpPr/>
          <p:nvPr/>
        </p:nvSpPr>
        <p:spPr>
          <a:xfrm>
            <a:off x="5105400" y="4762500"/>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5" name="5-Point Star 24"/>
          <p:cNvSpPr/>
          <p:nvPr/>
        </p:nvSpPr>
        <p:spPr>
          <a:xfrm>
            <a:off x="2324100" y="3868028"/>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6" name="5-Point Star 25"/>
          <p:cNvSpPr/>
          <p:nvPr/>
        </p:nvSpPr>
        <p:spPr>
          <a:xfrm>
            <a:off x="6705600" y="3832860"/>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5" name="TextBox 4"/>
          <p:cNvSpPr txBox="1"/>
          <p:nvPr/>
        </p:nvSpPr>
        <p:spPr>
          <a:xfrm>
            <a:off x="2324100" y="5570220"/>
            <a:ext cx="6553200" cy="1200329"/>
          </a:xfrm>
          <a:prstGeom prst="rect">
            <a:avLst/>
          </a:prstGeom>
          <a:noFill/>
        </p:spPr>
        <p:txBody>
          <a:bodyPr wrap="square" rtlCol="0">
            <a:spAutoFit/>
          </a:bodyPr>
          <a:lstStyle/>
          <a:p>
            <a:r>
              <a:rPr lang="en-US" b="1" dirty="0" smtClean="0"/>
              <a:t>Regional Coordinators </a:t>
            </a:r>
            <a:r>
              <a:rPr lang="en-US" dirty="0" smtClean="0"/>
              <a:t>– IU 3, IU 13, IU 20</a:t>
            </a:r>
          </a:p>
          <a:p>
            <a:endParaRPr lang="en-US" dirty="0"/>
          </a:p>
          <a:p>
            <a:r>
              <a:rPr lang="en-US" b="1" dirty="0" smtClean="0"/>
              <a:t>Content Leads </a:t>
            </a:r>
            <a:r>
              <a:rPr lang="en-US" dirty="0" smtClean="0"/>
              <a:t>-  IU 10, IU 11, IU 12, IU 13, IU 20, IU 21, </a:t>
            </a:r>
            <a:r>
              <a:rPr lang="en-US" dirty="0" err="1" smtClean="0"/>
              <a:t>PaTTAN</a:t>
            </a:r>
            <a:r>
              <a:rPr lang="en-US" dirty="0" smtClean="0"/>
              <a:t> Harrisburg</a:t>
            </a:r>
            <a:endParaRPr lang="en-US" dirty="0"/>
          </a:p>
        </p:txBody>
      </p:sp>
      <p:sp>
        <p:nvSpPr>
          <p:cNvPr id="18" name="5-Point Star 17"/>
          <p:cNvSpPr/>
          <p:nvPr/>
        </p:nvSpPr>
        <p:spPr>
          <a:xfrm>
            <a:off x="5448300" y="3967088"/>
            <a:ext cx="304800" cy="274320"/>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0083727"/>
      </p:ext>
    </p:extLst>
  </p:cSld>
  <p:clrMapOvr>
    <a:masterClrMapping/>
  </p:clrMapOvr>
  <mc:AlternateContent xmlns:mc="http://schemas.openxmlformats.org/markup-compatibility/2006">
    <mc:Choice xmlns:p14="http://schemas.microsoft.com/office/powerpoint/2010/main" Requires="p14">
      <p:transition spd="slow" p14:dur="2000" advTm="21088"/>
    </mc:Choice>
    <mc:Fallback>
      <p:transition spd="slow" advTm="21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Matter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0329495"/>
              </p:ext>
            </p:extLst>
          </p:nvPr>
        </p:nvGraphicFramePr>
        <p:xfrm>
          <a:off x="1828800" y="1371601"/>
          <a:ext cx="6467793" cy="4800599"/>
        </p:xfrm>
        <a:graphic>
          <a:graphicData uri="http://schemas.openxmlformats.org/drawingml/2006/table">
            <a:tbl>
              <a:tblPr firstRow="1" firstCol="1" bandRow="1">
                <a:tableStyleId>{5C22544A-7EE6-4342-B048-85BDC9FD1C3A}</a:tableStyleId>
              </a:tblPr>
              <a:tblGrid>
                <a:gridCol w="6467793"/>
              </a:tblGrid>
              <a:tr h="1200149">
                <a:tc>
                  <a:txBody>
                    <a:bodyPr/>
                    <a:lstStyle/>
                    <a:p>
                      <a:pPr marL="342900" marR="0" lvl="0" indent="-342900">
                        <a:spcBef>
                          <a:spcPts val="0"/>
                        </a:spcBef>
                        <a:spcAft>
                          <a:spcPts val="0"/>
                        </a:spcAft>
                        <a:buFont typeface="+mj-lt"/>
                        <a:buAutoNum type="arabicParenR"/>
                      </a:pPr>
                      <a:r>
                        <a:rPr lang="en-US" sz="2000" dirty="0">
                          <a:effectLst/>
                        </a:rPr>
                        <a:t>The percentage of participating 4-year-old children who achieve significant gains in oral language skills.</a:t>
                      </a:r>
                      <a:endParaRPr lang="en-US" sz="2000" dirty="0">
                        <a:effectLst/>
                        <a:latin typeface="Arial"/>
                        <a:ea typeface="Calibri"/>
                      </a:endParaRPr>
                    </a:p>
                  </a:txBody>
                  <a:tcPr marL="68580" marR="68580" marT="0" marB="0"/>
                </a:tc>
              </a:tr>
              <a:tr h="3600450">
                <a:tc>
                  <a:txBody>
                    <a:bodyPr/>
                    <a:lstStyle/>
                    <a:p>
                      <a:pPr marL="349250" marR="0" lvl="0" indent="-349250">
                        <a:spcBef>
                          <a:spcPts val="0"/>
                        </a:spcBef>
                        <a:spcAft>
                          <a:spcPts val="0"/>
                        </a:spcAft>
                        <a:buFont typeface="+mj-lt"/>
                        <a:buNone/>
                        <a:tabLst>
                          <a:tab pos="349250" algn="l"/>
                        </a:tabLst>
                      </a:pPr>
                      <a:r>
                        <a:rPr lang="en-US" sz="2000" dirty="0" smtClean="0">
                          <a:effectLst/>
                        </a:rPr>
                        <a:t>2)    The </a:t>
                      </a:r>
                      <a:r>
                        <a:rPr lang="en-US" sz="2000" dirty="0">
                          <a:effectLst/>
                        </a:rPr>
                        <a:t>percentage of participating 5th grade students who meet or exceed proficiency on State English language arts assessments under section 1111(b)(3) of the ESEA, including those students who demonstrate adequate growth under the State’s Department-approved growth model and are counted as meeting </a:t>
                      </a:r>
                      <a:r>
                        <a:rPr lang="en-US" sz="2000" dirty="0" smtClean="0">
                          <a:effectLst/>
                        </a:rPr>
                        <a:t>or </a:t>
                      </a:r>
                      <a:r>
                        <a:rPr lang="en-US" sz="2000" dirty="0">
                          <a:effectLst/>
                        </a:rPr>
                        <a:t>exceeding proficiency for purposes of accountability determinations.</a:t>
                      </a:r>
                      <a:endParaRPr lang="en-US" sz="2000" dirty="0">
                        <a:effectLst/>
                        <a:latin typeface="Arial"/>
                        <a:ea typeface="Calibri"/>
                      </a:endParaRP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2869511"/>
      </p:ext>
    </p:extLst>
  </p:cSld>
  <p:clrMapOvr>
    <a:masterClrMapping/>
  </p:clrMapOvr>
  <mc:AlternateContent xmlns:mc="http://schemas.openxmlformats.org/markup-compatibility/2006">
    <mc:Choice xmlns:p14="http://schemas.microsoft.com/office/powerpoint/2010/main" Requires="p14">
      <p:transition spd="slow" p14:dur="2000" advTm="61604"/>
    </mc:Choice>
    <mc:Fallback>
      <p:transition spd="slow" advTm="61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Matter</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997687"/>
              </p:ext>
            </p:extLst>
          </p:nvPr>
        </p:nvGraphicFramePr>
        <p:xfrm>
          <a:off x="1828800" y="1371599"/>
          <a:ext cx="6467793" cy="5029200"/>
        </p:xfrm>
        <a:graphic>
          <a:graphicData uri="http://schemas.openxmlformats.org/drawingml/2006/table">
            <a:tbl>
              <a:tblPr firstRow="1" firstCol="1" bandRow="1">
                <a:tableStyleId>{5C22544A-7EE6-4342-B048-85BDC9FD1C3A}</a:tableStyleId>
              </a:tblPr>
              <a:tblGrid>
                <a:gridCol w="6467793"/>
              </a:tblGrid>
              <a:tr h="2514600">
                <a:tc>
                  <a:txBody>
                    <a:bodyPr/>
                    <a:lstStyle/>
                    <a:p>
                      <a:pPr marL="349250" marR="0" lvl="0" indent="-349250">
                        <a:spcBef>
                          <a:spcPts val="0"/>
                        </a:spcBef>
                        <a:spcAft>
                          <a:spcPts val="0"/>
                        </a:spcAft>
                        <a:buFont typeface="+mj-lt"/>
                        <a:buNone/>
                      </a:pPr>
                      <a:r>
                        <a:rPr lang="en-US" sz="1800" dirty="0" smtClean="0">
                          <a:effectLst/>
                        </a:rPr>
                        <a:t>3)    The </a:t>
                      </a:r>
                      <a:r>
                        <a:rPr lang="en-US" sz="1800" dirty="0">
                          <a:effectLst/>
                        </a:rPr>
                        <a:t>percentage of participating 8th grade students who meet or exceed proficiency on State English language arts assessments under section 1111(b)(3) of the ESEA, including those students who demonstrate adequate growth under the State’s Department-approved growth model and are counted as meeting </a:t>
                      </a:r>
                      <a:r>
                        <a:rPr lang="en-US" sz="1800" dirty="0" smtClean="0">
                          <a:effectLst/>
                        </a:rPr>
                        <a:t>or </a:t>
                      </a:r>
                      <a:r>
                        <a:rPr lang="en-US" sz="1800" dirty="0">
                          <a:effectLst/>
                        </a:rPr>
                        <a:t>exceeding proficiency for purposes of accountability determinations.</a:t>
                      </a:r>
                      <a:endParaRPr lang="en-US" sz="1800" dirty="0">
                        <a:effectLst/>
                        <a:latin typeface="Arial"/>
                        <a:ea typeface="Calibri"/>
                      </a:endParaRPr>
                    </a:p>
                  </a:txBody>
                  <a:tcPr marL="68580" marR="68580" marT="0" marB="0"/>
                </a:tc>
              </a:tr>
              <a:tr h="2514600">
                <a:tc>
                  <a:txBody>
                    <a:bodyPr/>
                    <a:lstStyle/>
                    <a:p>
                      <a:pPr marL="349250" marR="0" lvl="0" indent="-349250">
                        <a:spcBef>
                          <a:spcPts val="0"/>
                        </a:spcBef>
                        <a:spcAft>
                          <a:spcPts val="0"/>
                        </a:spcAft>
                        <a:buFont typeface="+mj-lt"/>
                        <a:buNone/>
                      </a:pPr>
                      <a:r>
                        <a:rPr lang="en-US" sz="1800" dirty="0" smtClean="0">
                          <a:effectLst/>
                        </a:rPr>
                        <a:t>4)    The </a:t>
                      </a:r>
                      <a:r>
                        <a:rPr lang="en-US" sz="1800" dirty="0">
                          <a:effectLst/>
                        </a:rPr>
                        <a:t>percentage of participating high school students who meet or exceed proficiency on State English language arts assessments under section 1111(b)(3) of the ESEA, including those students who demonstrate adequate growth under the State’s Department-approved growth model and are counted as meeting </a:t>
                      </a:r>
                      <a:r>
                        <a:rPr lang="en-US" sz="1800" dirty="0" smtClean="0">
                          <a:effectLst/>
                        </a:rPr>
                        <a:t>or </a:t>
                      </a:r>
                      <a:r>
                        <a:rPr lang="en-US" sz="1800" dirty="0">
                          <a:effectLst/>
                        </a:rPr>
                        <a:t>exceeding proficiency for purposes of accountability determinations.</a:t>
                      </a:r>
                      <a:endParaRPr lang="en-US" sz="1800" dirty="0">
                        <a:effectLst/>
                        <a:latin typeface="Arial"/>
                        <a:ea typeface="Calibri"/>
                      </a:endParaRPr>
                    </a:p>
                  </a:txBody>
                  <a:tcPr marL="68580" marR="68580" marT="0" marB="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6325111"/>
      </p:ext>
    </p:extLst>
  </p:cSld>
  <p:clrMapOvr>
    <a:masterClrMapping/>
  </p:clrMapOvr>
  <mc:AlternateContent xmlns:mc="http://schemas.openxmlformats.org/markup-compatibility/2006">
    <mc:Choice xmlns:p14="http://schemas.microsoft.com/office/powerpoint/2010/main" Requires="p14">
      <p:transition spd="slow" p14:dur="2000" advTm="46390"/>
    </mc:Choice>
    <mc:Fallback>
      <p:transition spd="slow" advTm="46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886200"/>
            <a:ext cx="6665913" cy="1362075"/>
          </a:xfrm>
        </p:spPr>
        <p:txBody>
          <a:bodyPr/>
          <a:lstStyle/>
          <a:p>
            <a:r>
              <a:rPr lang="en-US" sz="3200" dirty="0" smtClean="0"/>
              <a:t>Pennsylvania</a:t>
            </a:r>
            <a:br>
              <a:rPr lang="en-US" sz="3200" dirty="0" smtClean="0"/>
            </a:br>
            <a:r>
              <a:rPr lang="en-US" sz="3200" dirty="0" smtClean="0"/>
              <a:t>Keystones to Opportunity</a:t>
            </a:r>
            <a:br>
              <a:rPr lang="en-US" sz="3200" dirty="0" smtClean="0"/>
            </a:br>
            <a:endParaRPr lang="en-US" sz="3200" dirty="0"/>
          </a:p>
        </p:txBody>
      </p:sp>
      <p:sp>
        <p:nvSpPr>
          <p:cNvPr id="3" name="Text Placeholder 2"/>
          <p:cNvSpPr>
            <a:spLocks noGrp="1"/>
          </p:cNvSpPr>
          <p:nvPr>
            <p:ph type="body" idx="1"/>
          </p:nvPr>
        </p:nvSpPr>
        <p:spPr>
          <a:xfrm>
            <a:off x="1447800" y="1600200"/>
            <a:ext cx="6858000" cy="1500187"/>
          </a:xfrm>
        </p:spPr>
        <p:txBody>
          <a:bodyPr/>
          <a:lstStyle/>
          <a:p>
            <a:r>
              <a:rPr lang="en-US" sz="3200" i="1" dirty="0" smtClean="0">
                <a:solidFill>
                  <a:schemeClr val="tx1"/>
                </a:solidFill>
              </a:rPr>
              <a:t>There are no secrets to success. It is the result of preparation, hard work and learning from failure.</a:t>
            </a:r>
          </a:p>
          <a:p>
            <a:endParaRPr lang="en-US" sz="2400" dirty="0">
              <a:solidFill>
                <a:schemeClr val="tx1"/>
              </a:solidFill>
            </a:endParaRPr>
          </a:p>
          <a:p>
            <a:r>
              <a:rPr lang="en-US" sz="2400" dirty="0" smtClean="0">
                <a:solidFill>
                  <a:schemeClr val="tx1"/>
                </a:solidFill>
              </a:rPr>
              <a:t>					Colin Powell</a:t>
            </a:r>
            <a:endParaRPr lang="en-US" sz="2400" dirty="0">
              <a:solidFill>
                <a:schemeClr val="tx1"/>
              </a:solidFill>
            </a:endParaRPr>
          </a:p>
        </p:txBody>
      </p:sp>
      <p:pic>
        <p:nvPicPr>
          <p:cNvPr id="4" name="Picture 3"/>
          <p:cNvPicPr/>
          <p:nvPr/>
        </p:nvPicPr>
        <p:blipFill>
          <a:blip r:embed="rId5"/>
          <a:srcRect/>
          <a:stretch>
            <a:fillRect/>
          </a:stretch>
        </p:blipFill>
        <p:spPr bwMode="auto">
          <a:xfrm>
            <a:off x="4114800" y="5219700"/>
            <a:ext cx="1143000" cy="990600"/>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995783"/>
      </p:ext>
    </p:extLst>
  </p:cSld>
  <p:clrMapOvr>
    <a:masterClrMapping/>
  </p:clrMapOvr>
  <mc:AlternateContent xmlns:mc="http://schemas.openxmlformats.org/markup-compatibility/2006">
    <mc:Choice xmlns:p14="http://schemas.microsoft.com/office/powerpoint/2010/main" Requires="p14">
      <p:transition spd="slow" p14:dur="2000" advTm="37411"/>
    </mc:Choice>
    <mc:Fallback>
      <p:transition spd="slow" advTm="3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WordArt 3"/>
          <p:cNvSpPr>
            <a:spLocks noChangeArrowheads="1" noChangeShapeType="1" noTextEdit="1"/>
          </p:cNvSpPr>
          <p:nvPr/>
        </p:nvSpPr>
        <p:spPr bwMode="gray">
          <a:xfrm>
            <a:off x="684213" y="5229225"/>
            <a:ext cx="3744912" cy="508000"/>
          </a:xfrm>
          <a:prstGeom prst="rect">
            <a:avLst/>
          </a:prstGeom>
        </p:spPr>
        <p:txBody>
          <a:bodyPr wrap="none" fromWordArt="1">
            <a:prstTxWarp prst="textDeflate">
              <a:avLst>
                <a:gd name="adj" fmla="val 0"/>
              </a:avLst>
            </a:prstTxWarp>
          </a:bodyPr>
          <a:lstStyle/>
          <a:p>
            <a:pPr algn="ctr"/>
            <a:r>
              <a:rPr lang="en-US" sz="3600" b="1" kern="10" dirty="0">
                <a:ln w="38100">
                  <a:solidFill>
                    <a:srgbClr val="FFFFFF"/>
                  </a:solidFill>
                  <a:round/>
                  <a:headEnd/>
                  <a:tailEnd/>
                </a:ln>
                <a:gradFill rotWithShape="1">
                  <a:gsLst>
                    <a:gs pos="0">
                      <a:schemeClr val="tx2"/>
                    </a:gs>
                    <a:gs pos="100000">
                      <a:schemeClr val="hlink"/>
                    </a:gs>
                  </a:gsLst>
                  <a:lin ang="0" scaled="1"/>
                </a:gradFill>
                <a:effectLst>
                  <a:outerShdw dist="107763" dir="2700000" algn="ctr" rotWithShape="0">
                    <a:srgbClr val="868686">
                      <a:alpha val="50000"/>
                    </a:srgbClr>
                  </a:outerShdw>
                </a:effectLst>
                <a:latin typeface="Arial"/>
                <a:cs typeface="Arial"/>
              </a:rPr>
              <a:t>Thank You!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17443"/>
                                        </p:tgtEl>
                                        <p:attrNameLst>
                                          <p:attrName>style.visibility</p:attrName>
                                        </p:attrNameLst>
                                      </p:cBhvr>
                                      <p:to>
                                        <p:strVal val="visible"/>
                                      </p:to>
                                    </p:set>
                                    <p:anim calcmode="lin" valueType="num">
                                      <p:cBhvr>
                                        <p:cTn id="7" dur="500" fill="hold"/>
                                        <p:tgtEl>
                                          <p:spTgt spid="317443"/>
                                        </p:tgtEl>
                                        <p:attrNameLst>
                                          <p:attrName>ppt_w</p:attrName>
                                        </p:attrNameLst>
                                      </p:cBhvr>
                                      <p:tavLst>
                                        <p:tav tm="0">
                                          <p:val>
                                            <p:fltVal val="0"/>
                                          </p:val>
                                        </p:tav>
                                        <p:tav tm="100000">
                                          <p:val>
                                            <p:strVal val="#ppt_w"/>
                                          </p:val>
                                        </p:tav>
                                      </p:tavLst>
                                    </p:anim>
                                    <p:anim calcmode="lin" valueType="num">
                                      <p:cBhvr>
                                        <p:cTn id="8" dur="500" fill="hold"/>
                                        <p:tgtEl>
                                          <p:spTgt spid="317443"/>
                                        </p:tgtEl>
                                        <p:attrNameLst>
                                          <p:attrName>ppt_h</p:attrName>
                                        </p:attrNameLst>
                                      </p:cBhvr>
                                      <p:tavLst>
                                        <p:tav tm="0">
                                          <p:val>
                                            <p:fltVal val="0"/>
                                          </p:val>
                                        </p:tav>
                                        <p:tav tm="100000">
                                          <p:val>
                                            <p:strVal val="#ppt_h"/>
                                          </p:val>
                                        </p:tav>
                                      </p:tavLst>
                                    </p:anim>
                                    <p:animEffect transition="in" filter="fade">
                                      <p:cBhvr>
                                        <p:cTn id="9" dur="500"/>
                                        <p:tgtEl>
                                          <p:spTgt spid="317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547813" y="188913"/>
            <a:ext cx="7416800" cy="719137"/>
          </a:xfrm>
        </p:spPr>
        <p:txBody>
          <a:bodyPr/>
          <a:lstStyle/>
          <a:p>
            <a:r>
              <a:rPr lang="en-US" b="0" dirty="0" smtClean="0"/>
              <a:t>Grant Overview</a:t>
            </a:r>
            <a:endParaRPr lang="uk-UA" b="0" dirty="0"/>
          </a:p>
        </p:txBody>
      </p:sp>
      <p:sp>
        <p:nvSpPr>
          <p:cNvPr id="299011" name="Rectangle 3"/>
          <p:cNvSpPr>
            <a:spLocks noGrp="1" noChangeArrowheads="1"/>
          </p:cNvSpPr>
          <p:nvPr>
            <p:ph type="body" idx="1"/>
          </p:nvPr>
        </p:nvSpPr>
        <p:spPr>
          <a:xfrm>
            <a:off x="1547813" y="1341438"/>
            <a:ext cx="7416800" cy="5254625"/>
          </a:xfrm>
        </p:spPr>
        <p:txBody>
          <a:bodyPr/>
          <a:lstStyle/>
          <a:p>
            <a:pPr marL="0" indent="0">
              <a:buNone/>
            </a:pPr>
            <a:r>
              <a:rPr lang="en-US" dirty="0" smtClean="0"/>
              <a:t>The goal of Striving Readers Comprehensive Literacy (SRCL) is to advance literacy skills – including preliteracy skills, reading and writing – for students from birth through grade 12.</a:t>
            </a:r>
            <a:endParaRPr lang="en-US" dirty="0"/>
          </a:p>
          <a:p>
            <a:r>
              <a:rPr lang="en-US" dirty="0" smtClean="0"/>
              <a:t>Grants are awarded to State Education Agencies (SEAs) to award sub-grants to local educational agencies (LEAs).</a:t>
            </a:r>
          </a:p>
          <a:p>
            <a:r>
              <a:rPr lang="en-US" dirty="0" smtClean="0"/>
              <a:t>Grants have been awarded to Texas, Pennsylvania, Louisiana, Georgia, Nevada and Montana.</a:t>
            </a:r>
            <a:endParaRPr lang="uk-UA"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209"/>
    </mc:Choice>
    <mc:Fallback>
      <p:transition spd="slow" advTm="34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1547813" y="188913"/>
            <a:ext cx="7416800" cy="719137"/>
          </a:xfrm>
        </p:spPr>
        <p:txBody>
          <a:bodyPr/>
          <a:lstStyle/>
          <a:p>
            <a:r>
              <a:rPr lang="en-US" b="0" dirty="0" smtClean="0"/>
              <a:t>Grant Overview</a:t>
            </a:r>
            <a:endParaRPr lang="uk-UA" b="0" dirty="0"/>
          </a:p>
        </p:txBody>
      </p:sp>
      <p:sp>
        <p:nvSpPr>
          <p:cNvPr id="299011" name="Rectangle 3"/>
          <p:cNvSpPr>
            <a:spLocks noGrp="1" noChangeArrowheads="1"/>
          </p:cNvSpPr>
          <p:nvPr>
            <p:ph type="body" idx="1"/>
          </p:nvPr>
        </p:nvSpPr>
        <p:spPr>
          <a:xfrm>
            <a:off x="1547813" y="1341438"/>
            <a:ext cx="7416800" cy="5254625"/>
          </a:xfrm>
        </p:spPr>
        <p:txBody>
          <a:bodyPr/>
          <a:lstStyle/>
          <a:p>
            <a:r>
              <a:rPr lang="en-US" dirty="0" smtClean="0"/>
              <a:t>Pennsylvania applied for $200,000,000 over 5 years. </a:t>
            </a:r>
          </a:p>
          <a:p>
            <a:r>
              <a:rPr lang="en-US" dirty="0" smtClean="0"/>
              <a:t>The year 1 request was $40,000,000 and PA was awarded $38,601,043.</a:t>
            </a:r>
          </a:p>
          <a:p>
            <a:r>
              <a:rPr lang="en-US" dirty="0" smtClean="0"/>
              <a:t>Guidance from USDE – Implement a 5-year project totaling $193,005,215.00.</a:t>
            </a:r>
          </a:p>
          <a:p>
            <a:r>
              <a:rPr lang="en-US" dirty="0" smtClean="0"/>
              <a:t>There is no requirement for matching funds.</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7049227"/>
      </p:ext>
    </p:extLst>
  </p:cSld>
  <p:clrMapOvr>
    <a:masterClrMapping/>
  </p:clrMapOvr>
  <mc:AlternateContent xmlns:mc="http://schemas.openxmlformats.org/markup-compatibility/2006">
    <mc:Choice xmlns:p14="http://schemas.microsoft.com/office/powerpoint/2010/main" Requires="p14">
      <p:transition spd="slow" p14:dur="2000" advTm="62335"/>
    </mc:Choice>
    <mc:Fallback>
      <p:transition spd="slow" advTm="62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133600"/>
            <a:ext cx="7123113" cy="1362075"/>
          </a:xfrm>
        </p:spPr>
        <p:txBody>
          <a:bodyPr/>
          <a:lstStyle/>
          <a:p>
            <a:r>
              <a:rPr lang="en-US" dirty="0" smtClean="0"/>
              <a:t>Goals and strategies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8983735"/>
      </p:ext>
    </p:extLst>
  </p:cSld>
  <p:clrMapOvr>
    <a:masterClrMapping/>
  </p:clrMapOvr>
  <mc:AlternateContent xmlns:mc="http://schemas.openxmlformats.org/markup-compatibility/2006">
    <mc:Choice xmlns:p14="http://schemas.microsoft.com/office/powerpoint/2010/main" Requires="p14">
      <p:transition spd="slow" p14:dur="2000" advTm="86790"/>
    </mc:Choice>
    <mc:Fallback>
      <p:transition spd="slow" advTm="86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1524000" y="1219200"/>
            <a:ext cx="7416800" cy="5256212"/>
          </a:xfrm>
        </p:spPr>
        <p:txBody>
          <a:bodyPr/>
          <a:lstStyle/>
          <a:p>
            <a:pPr marL="514350" indent="-514350">
              <a:buFont typeface="+mj-lt"/>
              <a:buAutoNum type="arabicPeriod"/>
            </a:pPr>
            <a:r>
              <a:rPr lang="en-US" dirty="0">
                <a:solidFill>
                  <a:schemeClr val="tx2"/>
                </a:solidFill>
                <a:latin typeface="+mn-lt"/>
                <a:ea typeface="+mn-ea"/>
                <a:cs typeface="+mn-cs"/>
              </a:rPr>
              <a:t>Align literacy instruction and state initiatives along the birth to </a:t>
            </a:r>
            <a:r>
              <a:rPr lang="en-US" dirty="0" smtClean="0">
                <a:solidFill>
                  <a:schemeClr val="tx2"/>
                </a:solidFill>
                <a:latin typeface="+mn-lt"/>
                <a:ea typeface="+mn-ea"/>
                <a:cs typeface="+mn-cs"/>
              </a:rPr>
              <a:t>grade </a:t>
            </a:r>
            <a:r>
              <a:rPr lang="en-US" dirty="0">
                <a:solidFill>
                  <a:schemeClr val="tx2"/>
                </a:solidFill>
                <a:latin typeface="+mn-lt"/>
                <a:ea typeface="+mn-ea"/>
                <a:cs typeface="+mn-cs"/>
              </a:rPr>
              <a:t>12 continuum at the state level and provide guidance to sub-grantees in aligning local literacy initiatives</a:t>
            </a:r>
            <a:r>
              <a:rPr lang="en-US" dirty="0" smtClean="0">
                <a:solidFill>
                  <a:schemeClr val="tx2"/>
                </a:solidFill>
                <a:latin typeface="+mn-lt"/>
                <a:ea typeface="+mn-ea"/>
                <a:cs typeface="+mn-cs"/>
              </a:rPr>
              <a:t>.</a:t>
            </a:r>
          </a:p>
          <a:p>
            <a:pPr marL="0" indent="0">
              <a:buNone/>
            </a:pPr>
            <a:endParaRPr lang="en-US" dirty="0" smtClean="0">
              <a:solidFill>
                <a:schemeClr val="tx2"/>
              </a:solidFill>
              <a:latin typeface="+mn-lt"/>
              <a:ea typeface="+mn-ea"/>
              <a:cs typeface="+mn-cs"/>
            </a:endParaRPr>
          </a:p>
          <a:p>
            <a:pPr marL="465138" indent="-465138">
              <a:buNone/>
              <a:tabLst>
                <a:tab pos="465138" algn="l"/>
              </a:tabLst>
            </a:pPr>
            <a:r>
              <a:rPr lang="en-US" dirty="0" smtClean="0">
                <a:solidFill>
                  <a:schemeClr val="tx2"/>
                </a:solidFill>
                <a:latin typeface="+mn-lt"/>
                <a:ea typeface="+mn-ea"/>
                <a:cs typeface="+mn-cs"/>
              </a:rPr>
              <a:t>2.	Demystify </a:t>
            </a:r>
            <a:r>
              <a:rPr lang="en-US" dirty="0">
                <a:solidFill>
                  <a:schemeClr val="tx2"/>
                </a:solidFill>
                <a:latin typeface="+mn-lt"/>
                <a:ea typeface="+mn-ea"/>
                <a:cs typeface="+mn-cs"/>
              </a:rPr>
              <a:t>the language and essential elements of effective literacy instruction, and mobilize all stakeholders in support of improved literacy outcomes</a:t>
            </a:r>
            <a:r>
              <a:rPr lang="en-US" dirty="0" smtClean="0">
                <a:solidFill>
                  <a:schemeClr val="tx2"/>
                </a:solidFill>
                <a:latin typeface="+mn-lt"/>
                <a:ea typeface="+mn-ea"/>
                <a:cs typeface="+mn-cs"/>
              </a:rPr>
              <a: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4745348"/>
      </p:ext>
    </p:extLst>
  </p:cSld>
  <p:clrMapOvr>
    <a:masterClrMapping/>
  </p:clrMapOvr>
  <mc:AlternateContent xmlns:mc="http://schemas.openxmlformats.org/markup-compatibility/2006">
    <mc:Choice xmlns:p14="http://schemas.microsoft.com/office/powerpoint/2010/main" Requires="p14">
      <p:transition spd="slow" p14:dur="2000" advTm="51853"/>
    </mc:Choice>
    <mc:Fallback>
      <p:transition spd="slow" advTm="51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1524000" y="1219200"/>
            <a:ext cx="7416800" cy="5256212"/>
          </a:xfrm>
        </p:spPr>
        <p:txBody>
          <a:bodyPr/>
          <a:lstStyle/>
          <a:p>
            <a:pPr marL="514350" indent="-514350">
              <a:buAutoNum type="arabicPeriod" startAt="3"/>
              <a:tabLst>
                <a:tab pos="465138" algn="l"/>
              </a:tabLst>
            </a:pPr>
            <a:r>
              <a:rPr lang="en-US" dirty="0" smtClean="0">
                <a:solidFill>
                  <a:schemeClr val="tx2"/>
                </a:solidFill>
                <a:latin typeface="+mn-lt"/>
                <a:ea typeface="+mn-ea"/>
                <a:cs typeface="+mn-cs"/>
              </a:rPr>
              <a:t>Provide </a:t>
            </a:r>
            <a:r>
              <a:rPr lang="en-US" dirty="0">
                <a:solidFill>
                  <a:schemeClr val="tx2"/>
                </a:solidFill>
                <a:latin typeface="+mn-lt"/>
                <a:ea typeface="+mn-ea"/>
                <a:cs typeface="+mn-cs"/>
              </a:rPr>
              <a:t>structures, supports, and tools for school leaders and teachers to use valid and reliable data to guide instructional </a:t>
            </a:r>
            <a:r>
              <a:rPr lang="en-US" dirty="0" smtClean="0">
                <a:solidFill>
                  <a:schemeClr val="tx2"/>
                </a:solidFill>
                <a:latin typeface="+mn-lt"/>
                <a:ea typeface="+mn-ea"/>
                <a:cs typeface="+mn-cs"/>
              </a:rPr>
              <a:t>decision-making </a:t>
            </a:r>
            <a:r>
              <a:rPr lang="en-US" dirty="0">
                <a:solidFill>
                  <a:schemeClr val="tx2"/>
                </a:solidFill>
                <a:latin typeface="+mn-lt"/>
                <a:ea typeface="+mn-ea"/>
                <a:cs typeface="+mn-cs"/>
              </a:rPr>
              <a:t>in language and literacy</a:t>
            </a:r>
            <a:r>
              <a:rPr lang="en-US" dirty="0" smtClean="0">
                <a:solidFill>
                  <a:schemeClr val="tx2"/>
                </a:solidFill>
                <a:latin typeface="+mn-lt"/>
                <a:ea typeface="+mn-ea"/>
                <a:cs typeface="+mn-cs"/>
              </a:rPr>
              <a:t>.</a:t>
            </a:r>
          </a:p>
          <a:p>
            <a:pPr marL="0" indent="0">
              <a:buNone/>
              <a:tabLst>
                <a:tab pos="465138" algn="l"/>
              </a:tabLst>
            </a:pPr>
            <a:endParaRPr lang="en-US" dirty="0" smtClean="0">
              <a:solidFill>
                <a:schemeClr val="tx2"/>
              </a:solidFill>
              <a:latin typeface="+mn-lt"/>
              <a:ea typeface="+mn-ea"/>
              <a:cs typeface="+mn-cs"/>
            </a:endParaRPr>
          </a:p>
          <a:p>
            <a:pPr marL="515938" indent="-515938">
              <a:buNone/>
              <a:tabLst>
                <a:tab pos="515938" algn="l"/>
              </a:tabLst>
            </a:pPr>
            <a:r>
              <a:rPr lang="en-US" dirty="0" smtClean="0"/>
              <a:t>4.	</a:t>
            </a:r>
            <a:r>
              <a:rPr lang="en-US" dirty="0">
                <a:solidFill>
                  <a:schemeClr val="tx2"/>
                </a:solidFill>
                <a:latin typeface="+mn-lt"/>
                <a:ea typeface="+mn-ea"/>
                <a:cs typeface="+mn-cs"/>
              </a:rPr>
              <a:t>Create 21</a:t>
            </a:r>
            <a:r>
              <a:rPr lang="en-US" baseline="30000" dirty="0">
                <a:solidFill>
                  <a:schemeClr val="tx2"/>
                </a:solidFill>
                <a:latin typeface="+mn-lt"/>
                <a:ea typeface="+mn-ea"/>
                <a:cs typeface="+mn-cs"/>
              </a:rPr>
              <a:t>st</a:t>
            </a:r>
            <a:r>
              <a:rPr lang="en-US" dirty="0">
                <a:solidFill>
                  <a:schemeClr val="tx2"/>
                </a:solidFill>
                <a:latin typeface="+mn-lt"/>
                <a:ea typeface="+mn-ea"/>
                <a:cs typeface="+mn-cs"/>
              </a:rPr>
              <a:t> </a:t>
            </a:r>
            <a:r>
              <a:rPr lang="en-US" dirty="0" smtClean="0">
                <a:solidFill>
                  <a:schemeClr val="tx2"/>
                </a:solidFill>
                <a:latin typeface="+mn-lt"/>
                <a:ea typeface="+mn-ea"/>
                <a:cs typeface="+mn-cs"/>
              </a:rPr>
              <a:t>Century </a:t>
            </a:r>
            <a:r>
              <a:rPr lang="en-US" dirty="0">
                <a:solidFill>
                  <a:schemeClr val="tx2"/>
                </a:solidFill>
                <a:latin typeface="+mn-lt"/>
                <a:ea typeface="+mn-ea"/>
                <a:cs typeface="+mn-cs"/>
              </a:rPr>
              <a:t>literacy environments where children can acquire the reading, writing, speaking, listening, and language skills they need to succeed academically.</a:t>
            </a:r>
            <a:endParaRPr lang="en-US" dirty="0" smtClean="0">
              <a:solidFill>
                <a:schemeClr val="tx2"/>
              </a:solidFill>
              <a:latin typeface="+mn-lt"/>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94565221"/>
      </p:ext>
    </p:extLst>
  </p:cSld>
  <p:clrMapOvr>
    <a:masterClrMapping/>
  </p:clrMapOvr>
  <mc:AlternateContent xmlns:mc="http://schemas.openxmlformats.org/markup-compatibility/2006">
    <mc:Choice xmlns:p14="http://schemas.microsoft.com/office/powerpoint/2010/main" Requires="p14">
      <p:transition spd="slow" p14:dur="2000" advTm="46316"/>
    </mc:Choice>
    <mc:Fallback>
      <p:transition spd="slow" advTm="46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a:t>
            </a:r>
            <a:endParaRPr lang="en-US" dirty="0"/>
          </a:p>
        </p:txBody>
      </p:sp>
      <p:sp>
        <p:nvSpPr>
          <p:cNvPr id="3" name="Content Placeholder 2"/>
          <p:cNvSpPr>
            <a:spLocks noGrp="1"/>
          </p:cNvSpPr>
          <p:nvPr>
            <p:ph idx="1"/>
          </p:nvPr>
        </p:nvSpPr>
        <p:spPr>
          <a:xfrm>
            <a:off x="1524000" y="1219200"/>
            <a:ext cx="7416800" cy="5256212"/>
          </a:xfrm>
        </p:spPr>
        <p:txBody>
          <a:bodyPr/>
          <a:lstStyle/>
          <a:p>
            <a:pPr marL="514350" indent="-514350">
              <a:buFont typeface="+mj-lt"/>
              <a:buAutoNum type="arabicPeriod" startAt="5"/>
              <a:tabLst>
                <a:tab pos="465138" algn="l"/>
              </a:tabLst>
            </a:pPr>
            <a:r>
              <a:rPr lang="en-US" dirty="0">
                <a:solidFill>
                  <a:schemeClr val="tx2"/>
                </a:solidFill>
                <a:latin typeface="+mn-lt"/>
                <a:ea typeface="+mn-ea"/>
                <a:cs typeface="+mn-cs"/>
              </a:rPr>
              <a:t>Seed innovation by incentivizing and disseminating research-based literacy strategies that result in exceptional reading growth.</a:t>
            </a:r>
            <a:endParaRPr lang="en-US" dirty="0" smtClean="0">
              <a:solidFill>
                <a:schemeClr val="tx2"/>
              </a:solidFill>
              <a:latin typeface="+mn-lt"/>
              <a:ea typeface="+mn-ea"/>
              <a:cs typeface="+mn-cs"/>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80446763"/>
      </p:ext>
    </p:extLst>
  </p:cSld>
  <p:clrMapOvr>
    <a:masterClrMapping/>
  </p:clrMapOvr>
  <mc:AlternateContent xmlns:mc="http://schemas.openxmlformats.org/markup-compatibility/2006">
    <mc:Choice xmlns:p14="http://schemas.microsoft.com/office/powerpoint/2010/main" Requires="p14">
      <p:transition spd="slow" p14:dur="2000" advTm="30840"/>
    </mc:Choice>
    <mc:Fallback>
      <p:transition spd="slow" advTm="3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0"/>
            <a:ext cx="7294562" cy="508000"/>
          </a:xfrm>
        </p:spPr>
        <p:txBody>
          <a:bodyPr/>
          <a:lstStyle/>
          <a:p>
            <a:r>
              <a:rPr lang="en-US" dirty="0" smtClean="0"/>
              <a:t>Strategies for Aligning Literacy Initiatives </a:t>
            </a:r>
            <a:endParaRPr lang="en-US" dirty="0"/>
          </a:p>
        </p:txBody>
      </p:sp>
      <p:sp>
        <p:nvSpPr>
          <p:cNvPr id="3" name="Content Placeholder 2"/>
          <p:cNvSpPr>
            <a:spLocks noGrp="1"/>
          </p:cNvSpPr>
          <p:nvPr>
            <p:ph idx="1"/>
          </p:nvPr>
        </p:nvSpPr>
        <p:spPr>
          <a:xfrm>
            <a:off x="1547813" y="1905000"/>
            <a:ext cx="7416800" cy="4692650"/>
          </a:xfrm>
        </p:spPr>
        <p:txBody>
          <a:bodyPr/>
          <a:lstStyle/>
          <a:p>
            <a:r>
              <a:rPr lang="en-US" dirty="0" smtClean="0"/>
              <a:t>Identifying the SAS Portal as PA’s  “Literacy One-Stop”</a:t>
            </a:r>
          </a:p>
          <a:p>
            <a:r>
              <a:rPr lang="en-US" dirty="0" smtClean="0"/>
              <a:t>Positioning PA Intermediate Units as the tactical delivery system </a:t>
            </a:r>
          </a:p>
          <a:p>
            <a:r>
              <a:rPr lang="en-US" dirty="0" smtClean="0"/>
              <a:t>Creating a birth though grade 12 literacy assessment tool </a:t>
            </a:r>
          </a:p>
          <a:p>
            <a:r>
              <a:rPr lang="en-US" dirty="0" smtClean="0"/>
              <a:t>Supporting the successful transition from one part of the literacy continuum to another</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52545604"/>
      </p:ext>
    </p:extLst>
  </p:cSld>
  <p:clrMapOvr>
    <a:masterClrMapping/>
  </p:clrMapOvr>
  <mc:AlternateContent xmlns:mc="http://schemas.openxmlformats.org/markup-compatibility/2006">
    <mc:Choice xmlns:p14="http://schemas.microsoft.com/office/powerpoint/2010/main" Requires="p14">
      <p:transition spd="slow" p14:dur="2000" advTm="81979"/>
    </mc:Choice>
    <mc:Fallback>
      <p:transition spd="slow" advTm="8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template-17">
  <a:themeElements>
    <a:clrScheme name="template 1">
      <a:dk1>
        <a:srgbClr val="111111"/>
      </a:dk1>
      <a:lt1>
        <a:srgbClr val="FFFFFF"/>
      </a:lt1>
      <a:dk2>
        <a:srgbClr val="000000"/>
      </a:dk2>
      <a:lt2>
        <a:srgbClr val="663300"/>
      </a:lt2>
      <a:accent1>
        <a:srgbClr val="FF9966"/>
      </a:accent1>
      <a:accent2>
        <a:srgbClr val="800000"/>
      </a:accent2>
      <a:accent3>
        <a:srgbClr val="FFFFFF"/>
      </a:accent3>
      <a:accent4>
        <a:srgbClr val="0D0D0D"/>
      </a:accent4>
      <a:accent5>
        <a:srgbClr val="FFCAB8"/>
      </a:accent5>
      <a:accent6>
        <a:srgbClr val="730000"/>
      </a:accent6>
      <a:hlink>
        <a:srgbClr val="FFCC66"/>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111111"/>
        </a:dk1>
        <a:lt1>
          <a:srgbClr val="FFFFFF"/>
        </a:lt1>
        <a:dk2>
          <a:srgbClr val="000000"/>
        </a:dk2>
        <a:lt2>
          <a:srgbClr val="663300"/>
        </a:lt2>
        <a:accent1>
          <a:srgbClr val="FF9966"/>
        </a:accent1>
        <a:accent2>
          <a:srgbClr val="800000"/>
        </a:accent2>
        <a:accent3>
          <a:srgbClr val="FFFFFF"/>
        </a:accent3>
        <a:accent4>
          <a:srgbClr val="0D0D0D"/>
        </a:accent4>
        <a:accent5>
          <a:srgbClr val="FFCAB8"/>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111111"/>
        </a:dk1>
        <a:lt1>
          <a:srgbClr val="FFFFFF"/>
        </a:lt1>
        <a:dk2>
          <a:srgbClr val="000000"/>
        </a:dk2>
        <a:lt2>
          <a:srgbClr val="663300"/>
        </a:lt2>
        <a:accent1>
          <a:srgbClr val="FFCC00"/>
        </a:accent1>
        <a:accent2>
          <a:srgbClr val="800000"/>
        </a:accent2>
        <a:accent3>
          <a:srgbClr val="FFFFFF"/>
        </a:accent3>
        <a:accent4>
          <a:srgbClr val="0D0D0D"/>
        </a:accent4>
        <a:accent5>
          <a:srgbClr val="FFE2AA"/>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111111"/>
        </a:dk1>
        <a:lt1>
          <a:srgbClr val="FFFFFF"/>
        </a:lt1>
        <a:dk2>
          <a:srgbClr val="000000"/>
        </a:dk2>
        <a:lt2>
          <a:srgbClr val="663300"/>
        </a:lt2>
        <a:accent1>
          <a:srgbClr val="FF6600"/>
        </a:accent1>
        <a:accent2>
          <a:srgbClr val="800000"/>
        </a:accent2>
        <a:accent3>
          <a:srgbClr val="FFFFFF"/>
        </a:accent3>
        <a:accent4>
          <a:srgbClr val="0D0D0D"/>
        </a:accent4>
        <a:accent5>
          <a:srgbClr val="FFB8AA"/>
        </a:accent5>
        <a:accent6>
          <a:srgbClr val="730000"/>
        </a:accent6>
        <a:hlink>
          <a:srgbClr val="FFCC66"/>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111111"/>
        </a:dk1>
        <a:lt1>
          <a:srgbClr val="FFFFFF"/>
        </a:lt1>
        <a:dk2>
          <a:srgbClr val="000000"/>
        </a:dk2>
        <a:lt2>
          <a:srgbClr val="990000"/>
        </a:lt2>
        <a:accent1>
          <a:srgbClr val="FF5050"/>
        </a:accent1>
        <a:accent2>
          <a:srgbClr val="CC0000"/>
        </a:accent2>
        <a:accent3>
          <a:srgbClr val="FFFFFF"/>
        </a:accent3>
        <a:accent4>
          <a:srgbClr val="0D0D0D"/>
        </a:accent4>
        <a:accent5>
          <a:srgbClr val="FFB3B3"/>
        </a:accent5>
        <a:accent6>
          <a:srgbClr val="B90000"/>
        </a:accent6>
        <a:hlink>
          <a:srgbClr val="FF00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111111"/>
        </a:dk1>
        <a:lt1>
          <a:srgbClr val="FFFFFF"/>
        </a:lt1>
        <a:dk2>
          <a:srgbClr val="000000"/>
        </a:dk2>
        <a:lt2>
          <a:srgbClr val="990000"/>
        </a:lt2>
        <a:accent1>
          <a:srgbClr val="FF5050"/>
        </a:accent1>
        <a:accent2>
          <a:srgbClr val="CC0000"/>
        </a:accent2>
        <a:accent3>
          <a:srgbClr val="FFFFFF"/>
        </a:accent3>
        <a:accent4>
          <a:srgbClr val="0D0D0D"/>
        </a:accent4>
        <a:accent5>
          <a:srgbClr val="FFB3B3"/>
        </a:accent5>
        <a:accent6>
          <a:srgbClr val="B90000"/>
        </a:accent6>
        <a:hlink>
          <a:srgbClr val="FF3300"/>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990000"/>
        </a:lt2>
        <a:accent1>
          <a:srgbClr val="FF5050"/>
        </a:accent1>
        <a:accent2>
          <a:srgbClr val="CC0000"/>
        </a:accent2>
        <a:accent3>
          <a:srgbClr val="FFFFFF"/>
        </a:accent3>
        <a:accent4>
          <a:srgbClr val="404040"/>
        </a:accent4>
        <a:accent5>
          <a:srgbClr val="FFB3B3"/>
        </a:accent5>
        <a:accent6>
          <a:srgbClr val="B90000"/>
        </a:accent6>
        <a:hlink>
          <a:srgbClr val="FF3300"/>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90000"/>
        </a:lt2>
        <a:accent1>
          <a:srgbClr val="FFBCA7"/>
        </a:accent1>
        <a:accent2>
          <a:srgbClr val="CC0000"/>
        </a:accent2>
        <a:accent3>
          <a:srgbClr val="FFFFFF"/>
        </a:accent3>
        <a:accent4>
          <a:srgbClr val="404040"/>
        </a:accent4>
        <a:accent5>
          <a:srgbClr val="FFDAD0"/>
        </a:accent5>
        <a:accent6>
          <a:srgbClr val="B90000"/>
        </a:accent6>
        <a:hlink>
          <a:srgbClr val="FF8F75"/>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600000"/>
        </a:lt2>
        <a:accent1>
          <a:srgbClr val="B40000"/>
        </a:accent1>
        <a:accent2>
          <a:srgbClr val="CC0000"/>
        </a:accent2>
        <a:accent3>
          <a:srgbClr val="FFFFFF"/>
        </a:accent3>
        <a:accent4>
          <a:srgbClr val="404040"/>
        </a:accent4>
        <a:accent5>
          <a:srgbClr val="D6AAAA"/>
        </a:accent5>
        <a:accent6>
          <a:srgbClr val="B90000"/>
        </a:accent6>
        <a:hlink>
          <a:srgbClr val="821900"/>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710F03"/>
        </a:lt2>
        <a:accent1>
          <a:srgbClr val="F6C100"/>
        </a:accent1>
        <a:accent2>
          <a:srgbClr val="BAD9FA"/>
        </a:accent2>
        <a:accent3>
          <a:srgbClr val="FFFFFF"/>
        </a:accent3>
        <a:accent4>
          <a:srgbClr val="404040"/>
        </a:accent4>
        <a:accent5>
          <a:srgbClr val="FADDAA"/>
        </a:accent5>
        <a:accent6>
          <a:srgbClr val="A8C4E3"/>
        </a:accent6>
        <a:hlink>
          <a:srgbClr val="B16100"/>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932300"/>
        </a:lt2>
        <a:accent1>
          <a:srgbClr val="A72600"/>
        </a:accent1>
        <a:accent2>
          <a:srgbClr val="E36300"/>
        </a:accent2>
        <a:accent3>
          <a:srgbClr val="FFFFFF"/>
        </a:accent3>
        <a:accent4>
          <a:srgbClr val="404040"/>
        </a:accent4>
        <a:accent5>
          <a:srgbClr val="D0ACAA"/>
        </a:accent5>
        <a:accent6>
          <a:srgbClr val="CE5900"/>
        </a:accent6>
        <a:hlink>
          <a:srgbClr val="BBBEBE"/>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310F06"/>
        </a:lt2>
        <a:accent1>
          <a:srgbClr val="B46822"/>
        </a:accent1>
        <a:accent2>
          <a:srgbClr val="EF802B"/>
        </a:accent2>
        <a:accent3>
          <a:srgbClr val="FFFFFF"/>
        </a:accent3>
        <a:accent4>
          <a:srgbClr val="404040"/>
        </a:accent4>
        <a:accent5>
          <a:srgbClr val="D6B9AB"/>
        </a:accent5>
        <a:accent6>
          <a:srgbClr val="D97326"/>
        </a:accent6>
        <a:hlink>
          <a:srgbClr val="DAA23A"/>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template-17</Template>
  <TotalTime>1259</TotalTime>
  <Words>1067</Words>
  <Application>Microsoft Office PowerPoint</Application>
  <PresentationFormat>On-screen Show (4:3)</PresentationFormat>
  <Paragraphs>193</Paragraphs>
  <Slides>29</Slides>
  <Notes>28</Notes>
  <HiddenSlides>0</HiddenSlides>
  <MMClips>28</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template-17</vt:lpstr>
      <vt:lpstr>Keystones to Opportunity</vt:lpstr>
      <vt:lpstr>PowerPoint Presentation</vt:lpstr>
      <vt:lpstr>Grant Overview</vt:lpstr>
      <vt:lpstr>Grant Overview</vt:lpstr>
      <vt:lpstr>Goals and strategies</vt:lpstr>
      <vt:lpstr>Goals</vt:lpstr>
      <vt:lpstr>Goals</vt:lpstr>
      <vt:lpstr>Goals</vt:lpstr>
      <vt:lpstr>Strategies for Aligning Literacy Initiatives </vt:lpstr>
      <vt:lpstr>Strategies for Demystifying the Language and Elements of Literacy</vt:lpstr>
      <vt:lpstr>Strategies for Data Driven Decision-making in Literacy</vt:lpstr>
      <vt:lpstr>Strategies for Creating 21st Century Learning Environments</vt:lpstr>
      <vt:lpstr>Strategies for Seeding Innovation Across the Commonwealth</vt:lpstr>
      <vt:lpstr>Sub-grant Process</vt:lpstr>
      <vt:lpstr>Statutory Requirements</vt:lpstr>
      <vt:lpstr>Guiding Principles for Sub-grant Process</vt:lpstr>
      <vt:lpstr>Criteria for Sub-grantee Funding</vt:lpstr>
      <vt:lpstr>Definition of Disadvantaged</vt:lpstr>
      <vt:lpstr>Successful Applications</vt:lpstr>
      <vt:lpstr>Timeline</vt:lpstr>
      <vt:lpstr>3-Step Application Review</vt:lpstr>
      <vt:lpstr>PA Provided Assurance That…</vt:lpstr>
      <vt:lpstr>State level activities</vt:lpstr>
      <vt:lpstr>PowerPoint Presentation</vt:lpstr>
      <vt:lpstr>Technical Assistance Leaders Across the State</vt:lpstr>
      <vt:lpstr>Results Matter</vt:lpstr>
      <vt:lpstr>Results Matter</vt:lpstr>
      <vt:lpstr>Pennsylvania Keystones to Opportunity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sandy_strunk</dc:creator>
  <cp:lastModifiedBy>McKee, Jo Beth</cp:lastModifiedBy>
  <cp:revision>105</cp:revision>
  <dcterms:created xsi:type="dcterms:W3CDTF">2011-09-11T20:56:36Z</dcterms:created>
  <dcterms:modified xsi:type="dcterms:W3CDTF">2011-10-27T18:21:49Z</dcterms:modified>
</cp:coreProperties>
</file>