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.wav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17"/>
          <p:cNvCxnSpPr/>
          <p:nvPr/>
        </p:nvCxnSpPr>
        <p:spPr>
          <a:xfrm>
            <a:off x="0" y="2925763"/>
            <a:ext cx="9144000" cy="158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2"/>
          <p:cNvSpPr/>
          <p:nvPr/>
        </p:nvSpPr>
        <p:spPr>
          <a:xfrm>
            <a:off x="2514600" y="2362200"/>
            <a:ext cx="4114800" cy="1127125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defRPr/>
            </a:pPr>
            <a:endParaRPr lang="en-US" b="1" cap="all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/>
            </a:lvl1pPr>
          </a:lstStyle>
          <a:p>
            <a:pPr>
              <a:defRPr/>
            </a:pPr>
            <a:fld id="{D1E42D6D-35D6-4AFB-8A48-E4068B40E236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8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EB61F-BFAD-4B26-B536-6A533B7C3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cover/>
    <p:sndAc>
      <p:stSnd>
        <p:snd r:embed="rId1" name="explod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0F291-390D-4276-898C-92CB17C4C301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9692B-9680-47B4-934F-EC382294F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  <p:sndAc>
      <p:stSnd>
        <p:snd r:embed="rId1" name="explod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/>
        </p:nvCxnSpPr>
        <p:spPr>
          <a:xfrm rot="5400000">
            <a:off x="4267201" y="3429000"/>
            <a:ext cx="6858000" cy="3175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6"/>
          <p:cNvSpPr/>
          <p:nvPr/>
        </p:nvSpPr>
        <p:spPr bwMode="hidden">
          <a:xfrm>
            <a:off x="0" y="0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369DC-F851-43B0-A68F-F9DC227FD79E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08767-E1AE-4131-B1F0-9E2F36AEC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  <p:sndAc>
      <p:stSnd>
        <p:snd r:embed="rId1" name="explod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ECC65-2981-45B8-BEC2-E6FD35A6BB73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10CA5-A73C-4376-9862-EF4CDC0DF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  <p:sndAc>
      <p:stSnd>
        <p:snd r:embed="rId1" name="explod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3922713"/>
            <a:ext cx="9144000" cy="2935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10"/>
          <p:cNvCxnSpPr/>
          <p:nvPr/>
        </p:nvCxnSpPr>
        <p:spPr>
          <a:xfrm>
            <a:off x="0" y="3921125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1"/>
          <p:cNvSpPr/>
          <p:nvPr/>
        </p:nvSpPr>
        <p:spPr>
          <a:xfrm>
            <a:off x="2514600" y="3368675"/>
            <a:ext cx="4114800" cy="1127125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defRPr/>
            </a:pPr>
            <a:endParaRPr lang="en-US" b="1" cap="all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bIns="0" anchor="b"/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/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896FE-8719-4B81-BCC9-CBD2769A60B2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8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5B90F-E113-4CA3-B1E2-F42ED817F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  <p:sndAc>
      <p:stSnd>
        <p:snd r:embed="rId2" name="explod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936D-A670-4CFD-BF7B-A9286443AAE4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7EBC-41E4-45BC-8754-B0CA1DF05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  <p:sndAc>
      <p:stSnd>
        <p:snd r:embed="rId1" name="explod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anchor="ctr" anchorCtr="0"/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anchor="ctr" anchorCtr="0"/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B0145-130E-461C-A1F2-C02FE1604709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C9228-9AE8-4674-9E73-C1E2606B8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  <p:sndAc>
      <p:stSnd>
        <p:snd r:embed="rId1" name="explod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1A1E5-7BCE-49C0-9200-30E084BB5987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60F85-A36C-4265-A363-6CADD5DD9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  <p:sndAc>
      <p:stSnd>
        <p:snd r:embed="rId1" name="explod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7652A-959F-45C3-9BB3-E16F4A6CA53B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D51E9-4E60-427D-B668-025B30B11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cover/>
    <p:sndAc>
      <p:stSnd>
        <p:snd r:embed="rId1" name="explod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t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42E2E-C019-47FF-B2C4-F05354C0F44E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E2C5-51E5-4DF7-85E1-AAE8189CF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  <p:sndAc>
      <p:stSnd>
        <p:snd r:embed="rId1" name="explod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anchor="ctr" anchorCtr="0"/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tIns="0" bIns="0" anchor="ctr" anchorCtr="0"/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6ED0-F714-4E62-A431-DD3B69F65652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6849E-FB5D-4F14-8316-D88949A23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  <p:sndAc>
      <p:stSnd>
        <p:snd r:embed="rId1" name="explod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6675"/>
            <a:ext cx="9144000" cy="5521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0"/>
            <a:ext cx="8229600" cy="4117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05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cap="all" spc="30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9B5EB01-789F-4F4D-93DD-C3871C98A392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0" cap="all" spc="30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17DD438-C0D1-4F8B-B80C-18BCB41DD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913"/>
            <a:ext cx="9144000" cy="1587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4725"/>
            <a:ext cx="4114800" cy="701675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66" r:id="rId9"/>
    <p:sldLayoutId id="2147483665" r:id="rId10"/>
    <p:sldLayoutId id="2147483675" r:id="rId11"/>
  </p:sldLayoutIdLst>
  <p:transition spd="slow">
    <p:cover/>
    <p:sndAc>
      <p:stSnd>
        <p:snd r:embed="rId13" name="explode.wav"/>
      </p:stSnd>
    </p:sndAc>
  </p:transition>
  <p:txStyles>
    <p:titleStyle>
      <a:lvl1pPr algn="ctr" rtl="0" eaLnBrk="0" fontAlgn="base" hangingPunct="0">
        <a:spcBef>
          <a:spcPts val="400"/>
        </a:spcBef>
        <a:spcAft>
          <a:spcPct val="0"/>
        </a:spcAft>
        <a:defRPr b="1" kern="1200" cap="all">
          <a:solidFill>
            <a:srgbClr val="404040"/>
          </a:solidFill>
          <a:latin typeface="+mj-lt"/>
          <a:ea typeface="Tunga" pitchFamily="2"/>
          <a:cs typeface="Tunga" pitchFamily="2"/>
        </a:defRPr>
      </a:lvl1pPr>
      <a:lvl2pPr algn="ctr" rtl="0" eaLnBrk="0" fontAlgn="base" hangingPunct="0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 pitchFamily="2"/>
          <a:cs typeface="Tunga" pitchFamily="2"/>
        </a:defRPr>
      </a:lvl2pPr>
      <a:lvl3pPr algn="ctr" rtl="0" eaLnBrk="0" fontAlgn="base" hangingPunct="0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 pitchFamily="2"/>
          <a:cs typeface="Tunga" pitchFamily="2"/>
        </a:defRPr>
      </a:lvl3pPr>
      <a:lvl4pPr algn="ctr" rtl="0" eaLnBrk="0" fontAlgn="base" hangingPunct="0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 pitchFamily="2"/>
          <a:cs typeface="Tunga" pitchFamily="2"/>
        </a:defRPr>
      </a:lvl4pPr>
      <a:lvl5pPr algn="ctr" rtl="0" eaLnBrk="0" fontAlgn="base" hangingPunct="0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 pitchFamily="2"/>
          <a:cs typeface="Tunga" pitchFamily="2"/>
        </a:defRPr>
      </a:lvl5pPr>
      <a:lvl6pPr marL="457200" algn="ctr" rtl="0" fontAlgn="base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 pitchFamily="2"/>
          <a:cs typeface="Tunga" pitchFamily="2"/>
        </a:defRPr>
      </a:lvl6pPr>
      <a:lvl7pPr marL="914400" algn="ctr" rtl="0" fontAlgn="base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 pitchFamily="2"/>
          <a:cs typeface="Tunga" pitchFamily="2"/>
        </a:defRPr>
      </a:lvl7pPr>
      <a:lvl8pPr marL="1371600" algn="ctr" rtl="0" fontAlgn="base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 pitchFamily="2"/>
          <a:cs typeface="Tunga" pitchFamily="2"/>
        </a:defRPr>
      </a:lvl8pPr>
      <a:lvl9pPr marL="1828800" algn="ctr" rtl="0" fontAlgn="base">
        <a:spcBef>
          <a:spcPts val="400"/>
        </a:spcBef>
        <a:spcAft>
          <a:spcPct val="0"/>
        </a:spcAft>
        <a:defRPr b="1">
          <a:solidFill>
            <a:srgbClr val="404040"/>
          </a:solidFill>
          <a:latin typeface="Garamond" pitchFamily="18" charset="0"/>
          <a:ea typeface="Tunga" pitchFamily="2"/>
          <a:cs typeface="Tunga" pitchFamily="2"/>
        </a:defRPr>
      </a:lvl9pPr>
    </p:titleStyle>
    <p:bodyStyle>
      <a:lvl1pPr algn="ctr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defRPr sz="2000" kern="1200" spc="3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algn="ctr" rtl="0" eaLnBrk="0" fontAlgn="base" hangingPunct="0">
        <a:spcBef>
          <a:spcPts val="1200"/>
        </a:spcBef>
        <a:spcAft>
          <a:spcPct val="0"/>
        </a:spcAft>
        <a:buClr>
          <a:schemeClr val="accent1"/>
        </a:buClr>
        <a:defRPr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algn="ctr" rtl="0" eaLnBrk="0" fontAlgn="base" hangingPunct="0">
        <a:spcBef>
          <a:spcPts val="1200"/>
        </a:spcBef>
        <a:spcAft>
          <a:spcPct val="0"/>
        </a:spcAft>
        <a:buClr>
          <a:schemeClr val="accent1"/>
        </a:buClr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algn="ctr" rtl="0" eaLnBrk="0" fontAlgn="base" hangingPunct="0">
        <a:spcBef>
          <a:spcPts val="1200"/>
        </a:spcBef>
        <a:spcAft>
          <a:spcPct val="0"/>
        </a:spcAft>
        <a:buClr>
          <a:schemeClr val="accent1"/>
        </a:buClr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algn="ctr" rtl="0" eaLnBrk="0" fontAlgn="base" hangingPunct="0">
        <a:spcBef>
          <a:spcPts val="1200"/>
        </a:spcBef>
        <a:spcAft>
          <a:spcPct val="0"/>
        </a:spcAft>
        <a:buClr>
          <a:schemeClr val="accent1"/>
        </a:buClr>
        <a:defRPr sz="14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114800" cy="701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  <a:ea typeface="+mj-ea"/>
              </a:rPr>
              <a:t>Measurement</a:t>
            </a:r>
            <a:endParaRPr lang="en-US" sz="3200" dirty="0">
              <a:solidFill>
                <a:schemeClr val="bg1">
                  <a:lumMod val="75000"/>
                  <a:lumOff val="25000"/>
                </a:schemeClr>
              </a:solidFill>
              <a:ea typeface="+mj-ea"/>
            </a:endParaRPr>
          </a:p>
        </p:txBody>
      </p:sp>
      <p:pic>
        <p:nvPicPr>
          <p:cNvPr id="1331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 description is a spoken or written summary of observations.  </a:t>
            </a:r>
            <a:r>
              <a:rPr lang="en-US" sz="2400" dirty="0" smtClean="0"/>
              <a:t>Ex:  The </a:t>
            </a:r>
            <a:r>
              <a:rPr lang="en-US" sz="2400" dirty="0" smtClean="0"/>
              <a:t>measurements you record are the results of your experiment.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An explanation is an interpretation of observations.  As you write your explanation, you make inferences about what just happened and why.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new system of measurement that was adopted in 1960 and is the internationally accepted system of measurement, is known as the International System of Units (SI).  </a:t>
            </a: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114800" cy="701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a typeface="+mj-ea"/>
              </a:rPr>
              <a:t>The SI system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  <a:ea typeface="+mj-ea"/>
            </a:endParaRPr>
          </a:p>
        </p:txBody>
      </p:sp>
    </p:spTree>
  </p:cSld>
  <p:clrMapOvr>
    <a:masterClrMapping/>
  </p:clrMapOvr>
  <p:transition spd="slow">
    <p:cover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88"/>
            <a:ext cx="8229600" cy="4075112"/>
          </a:xfrm>
        </p:spPr>
        <p:txBody>
          <a:bodyPr/>
          <a:lstStyle/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SI system uses standards of measurement, called base units.  (Grams, Meters, Liters)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Other units used in the SI system that are not based units are derived from the base units.  (Kilo, </a:t>
            </a:r>
            <a:r>
              <a:rPr lang="en-US" sz="2400" dirty="0" err="1" smtClean="0"/>
              <a:t>Hecto</a:t>
            </a:r>
            <a:r>
              <a:rPr lang="en-US" sz="2400" dirty="0" smtClean="0"/>
              <a:t>, </a:t>
            </a:r>
            <a:r>
              <a:rPr lang="en-US" sz="2400" dirty="0" err="1" smtClean="0"/>
              <a:t>Deka</a:t>
            </a:r>
            <a:r>
              <a:rPr lang="en-US" sz="2400" dirty="0" smtClean="0"/>
              <a:t>, </a:t>
            </a:r>
            <a:r>
              <a:rPr lang="en-US" sz="2400" dirty="0" err="1" smtClean="0"/>
              <a:t>Deci</a:t>
            </a:r>
            <a:r>
              <a:rPr lang="en-US" sz="2400" dirty="0" smtClean="0"/>
              <a:t>, </a:t>
            </a:r>
            <a:r>
              <a:rPr lang="en-US" sz="2400" dirty="0" err="1" smtClean="0"/>
              <a:t>Centi</a:t>
            </a:r>
            <a:r>
              <a:rPr lang="en-US" sz="2400" dirty="0" smtClean="0"/>
              <a:t>, </a:t>
            </a:r>
            <a:r>
              <a:rPr lang="en-US" sz="2400" dirty="0" err="1" smtClean="0"/>
              <a:t>Milli</a:t>
            </a:r>
            <a:r>
              <a:rPr lang="en-US" sz="2400" dirty="0" smtClean="0"/>
              <a:t>)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Example, the liter, used to measure volume, was derived from the base unit </a:t>
            </a:r>
            <a:r>
              <a:rPr lang="en-US" sz="2400" smtClean="0"/>
              <a:t>for liquids. 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114800" cy="701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a typeface="+mj-ea"/>
              </a:rPr>
              <a:t>Si base units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  <a:ea typeface="+mj-ea"/>
            </a:endParaRPr>
          </a:p>
        </p:txBody>
      </p:sp>
    </p:spTree>
  </p:cSld>
  <p:clrMapOvr>
    <a:masterClrMapping/>
  </p:clrMapOvr>
  <p:transition spd="slow">
    <p:cover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381000" y="1219200"/>
          <a:ext cx="8229600" cy="5618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174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Quantity Measured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</a:t>
                      </a:r>
                      <a:r>
                        <a:rPr lang="en-US" sz="2400" baseline="0" dirty="0" smtClean="0"/>
                        <a:t> (Symbol)</a:t>
                      </a:r>
                      <a:endParaRPr lang="en-US" sz="2400" dirty="0" smtClean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Meter (m)</a:t>
                      </a:r>
                      <a:endParaRPr lang="en-US" sz="24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Kilogram</a:t>
                      </a:r>
                      <a:r>
                        <a:rPr lang="en-US" sz="2400" baseline="0" dirty="0" smtClean="0"/>
                        <a:t> (kg)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Second</a:t>
                      </a:r>
                      <a:r>
                        <a:rPr lang="en-US" sz="2400" baseline="0" dirty="0" smtClean="0"/>
                        <a:t> (s)</a:t>
                      </a:r>
                      <a:endParaRPr lang="en-US" sz="24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Electric current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Ampere</a:t>
                      </a:r>
                      <a:r>
                        <a:rPr lang="en-US" sz="2400" baseline="0" dirty="0" smtClean="0"/>
                        <a:t> (A)</a:t>
                      </a:r>
                      <a:endParaRPr lang="en-US" sz="24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Kelvin (K)</a:t>
                      </a:r>
                      <a:endParaRPr lang="en-US" sz="24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Substance Amount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Mole (</a:t>
                      </a:r>
                      <a:r>
                        <a:rPr lang="en-US" sz="2400" dirty="0" err="1" smtClean="0"/>
                        <a:t>mol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Light Intensity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Candela (cd)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114800" cy="701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a typeface="+mj-ea"/>
              </a:rPr>
              <a:t>SI Unit Bases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  <a:ea typeface="+mj-ea"/>
            </a:endParaRPr>
          </a:p>
        </p:txBody>
      </p:sp>
    </p:spTree>
  </p:cSld>
  <p:clrMapOvr>
    <a:masterClrMapping/>
  </p:clrMapOvr>
  <p:transition spd="slow">
    <p:cover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88"/>
            <a:ext cx="8229600" cy="4075112"/>
          </a:xfrm>
        </p:spPr>
        <p:txBody>
          <a:bodyPr>
            <a:normAutofit fontScale="92500"/>
          </a:bodyPr>
          <a:lstStyle/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SI systems is based on multiples of ten.  </a:t>
            </a:r>
            <a:endParaRPr lang="en-US" sz="2400" dirty="0"/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Any SI unit can be converted to another by multiplying by a power of 10.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Factors of 10 are represented by prefixes as shown on the next slide.  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Ex:  The prefix </a:t>
            </a:r>
            <a:r>
              <a:rPr lang="en-US" sz="2400" i="1" dirty="0" err="1" smtClean="0"/>
              <a:t>milli</a:t>
            </a:r>
            <a:r>
              <a:rPr lang="en-US" sz="2400" dirty="0" smtClean="0"/>
              <a:t> means 0.001 or 10^-3.  So a millimeter is 0.001 L, or 1/,1000L.  Another way to say this is:  1 L is 1,000 times greater than 1mL</a:t>
            </a:r>
            <a:r>
              <a:rPr lang="en-US" dirty="0" smtClean="0"/>
              <a:t>.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228600"/>
            <a:ext cx="4114800" cy="701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a typeface="+mj-ea"/>
              </a:rPr>
              <a:t>Si unit prefixes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  <a:ea typeface="+mj-ea"/>
            </a:endParaRPr>
          </a:p>
        </p:txBody>
      </p:sp>
    </p:spTree>
  </p:cSld>
  <p:clrMapOvr>
    <a:masterClrMapping/>
  </p:clrMapOvr>
  <p:transition spd="slow">
    <p:cover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114800" cy="701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a typeface="+mj-ea"/>
              </a:rPr>
              <a:t>Si unit prefixes cont’d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  <a:ea typeface="+mj-ea"/>
            </a:endParaRPr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371600"/>
            <a:ext cx="6934200" cy="5486400"/>
          </a:xfrm>
        </p:spPr>
      </p:pic>
    </p:spTree>
  </p:cSld>
  <p:clrMapOvr>
    <a:masterClrMapping/>
  </p:clrMapOvr>
  <p:transition spd="slow">
    <p:cover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88"/>
            <a:ext cx="8229600" cy="4075112"/>
          </a:xfrm>
        </p:spPr>
        <p:txBody>
          <a:bodyPr/>
          <a:lstStyle/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When making a measurement you always put a number with a unit.  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Ex.  5 kg 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marL="342900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prefix for the unit is </a:t>
            </a:r>
            <a:r>
              <a:rPr lang="en-US" sz="2400" dirty="0" smtClean="0"/>
              <a:t>always first </a:t>
            </a:r>
            <a:r>
              <a:rPr lang="en-US" sz="2400" dirty="0" smtClean="0"/>
              <a:t>and the base unit symbol is always second.  When there is only one symbol, it is the base unit. 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381000"/>
            <a:ext cx="4114800" cy="701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a typeface="+mj-ea"/>
              </a:rPr>
              <a:t>Side note!!!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  <a:ea typeface="+mj-ea"/>
            </a:endParaRPr>
          </a:p>
        </p:txBody>
      </p:sp>
    </p:spTree>
  </p:cSld>
  <p:clrMapOvr>
    <a:masterClrMapping/>
  </p:clrMapOvr>
  <p:transition spd="slow">
    <p:cover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ckTie">
    <a:dk1>
      <a:srgbClr val="000000"/>
    </a:dk1>
    <a:lt1>
      <a:srgbClr val="FFFFFF"/>
    </a:lt1>
    <a:dk2>
      <a:srgbClr val="46464A"/>
    </a:dk2>
    <a:lt2>
      <a:srgbClr val="E3DCCF"/>
    </a:lt2>
    <a:accent1>
      <a:srgbClr val="6F6F74"/>
    </a:accent1>
    <a:accent2>
      <a:srgbClr val="A7B789"/>
    </a:accent2>
    <a:accent3>
      <a:srgbClr val="BEAE98"/>
    </a:accent3>
    <a:accent4>
      <a:srgbClr val="92A9B9"/>
    </a:accent4>
    <a:accent5>
      <a:srgbClr val="9C8265"/>
    </a:accent5>
    <a:accent6>
      <a:srgbClr val="8D6974"/>
    </a:accent6>
    <a:hlink>
      <a:srgbClr val="67AABF"/>
    </a:hlink>
    <a:folHlink>
      <a:srgbClr val="B1B5A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707</TotalTime>
  <Words>339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BlackTie</vt:lpstr>
      <vt:lpstr>Measurement</vt:lpstr>
      <vt:lpstr>The SI system</vt:lpstr>
      <vt:lpstr>Si base units</vt:lpstr>
      <vt:lpstr>SI Unit Bases</vt:lpstr>
      <vt:lpstr>Si unit prefixes</vt:lpstr>
      <vt:lpstr>Si unit prefixes cont’d</vt:lpstr>
      <vt:lpstr>Side note!!!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</dc:title>
  <dc:creator>Production</dc:creator>
  <cp:lastModifiedBy>keck</cp:lastModifiedBy>
  <cp:revision>23</cp:revision>
  <dcterms:created xsi:type="dcterms:W3CDTF">2011-09-05T23:10:53Z</dcterms:created>
  <dcterms:modified xsi:type="dcterms:W3CDTF">2014-09-11T17:01:58Z</dcterms:modified>
</cp:coreProperties>
</file>