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D0DEE7-AAC2-4967-A31E-31F134FEB304}" type="datetimeFigureOut">
              <a:rPr lang="en-US" smtClean="0"/>
              <a:pPr/>
              <a:t>8/30/2009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41C1E5-9E79-47AF-98CA-EEE31B5939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1C1E5-9E79-47AF-98CA-EEE31B59397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1C1E5-9E79-47AF-98CA-EEE31B59397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1C1E5-9E79-47AF-98CA-EEE31B59397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FD2A8-25FD-468B-8ABD-1ED30AC6EBA6}" type="datetimeFigureOut">
              <a:rPr lang="en-US" smtClean="0"/>
              <a:pPr/>
              <a:t>8/30/2009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87BE0-6BD7-40AF-B402-E1AA2B86C2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FD2A8-25FD-468B-8ABD-1ED30AC6EBA6}" type="datetimeFigureOut">
              <a:rPr lang="en-US" smtClean="0"/>
              <a:pPr/>
              <a:t>8/30/2009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87BE0-6BD7-40AF-B402-E1AA2B86C2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FD2A8-25FD-468B-8ABD-1ED30AC6EBA6}" type="datetimeFigureOut">
              <a:rPr lang="en-US" smtClean="0"/>
              <a:pPr/>
              <a:t>8/30/2009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87BE0-6BD7-40AF-B402-E1AA2B86C2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FD2A8-25FD-468B-8ABD-1ED30AC6EBA6}" type="datetimeFigureOut">
              <a:rPr lang="en-US" smtClean="0"/>
              <a:pPr/>
              <a:t>8/30/2009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87BE0-6BD7-40AF-B402-E1AA2B86C2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FD2A8-25FD-468B-8ABD-1ED30AC6EBA6}" type="datetimeFigureOut">
              <a:rPr lang="en-US" smtClean="0"/>
              <a:pPr/>
              <a:t>8/30/2009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87BE0-6BD7-40AF-B402-E1AA2B86C2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FD2A8-25FD-468B-8ABD-1ED30AC6EBA6}" type="datetimeFigureOut">
              <a:rPr lang="en-US" smtClean="0"/>
              <a:pPr/>
              <a:t>8/30/2009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87BE0-6BD7-40AF-B402-E1AA2B86C2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FD2A8-25FD-468B-8ABD-1ED30AC6EBA6}" type="datetimeFigureOut">
              <a:rPr lang="en-US" smtClean="0"/>
              <a:pPr/>
              <a:t>8/30/2009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87BE0-6BD7-40AF-B402-E1AA2B86C2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FD2A8-25FD-468B-8ABD-1ED30AC6EBA6}" type="datetimeFigureOut">
              <a:rPr lang="en-US" smtClean="0"/>
              <a:pPr/>
              <a:t>8/30/2009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87BE0-6BD7-40AF-B402-E1AA2B86C2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FD2A8-25FD-468B-8ABD-1ED30AC6EBA6}" type="datetimeFigureOut">
              <a:rPr lang="en-US" smtClean="0"/>
              <a:pPr/>
              <a:t>8/30/2009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87BE0-6BD7-40AF-B402-E1AA2B86C2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FD2A8-25FD-468B-8ABD-1ED30AC6EBA6}" type="datetimeFigureOut">
              <a:rPr lang="en-US" smtClean="0"/>
              <a:pPr/>
              <a:t>8/30/2009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87BE0-6BD7-40AF-B402-E1AA2B86C2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FD2A8-25FD-468B-8ABD-1ED30AC6EBA6}" type="datetimeFigureOut">
              <a:rPr lang="en-US" smtClean="0"/>
              <a:pPr/>
              <a:t>8/30/2009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87BE0-6BD7-40AF-B402-E1AA2B86C2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FD2A8-25FD-468B-8ABD-1ED30AC6EBA6}" type="datetimeFigureOut">
              <a:rPr lang="en-US" smtClean="0"/>
              <a:pPr/>
              <a:t>8/30/2009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87BE0-6BD7-40AF-B402-E1AA2B86C2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FactMonster</a:t>
            </a:r>
            <a:r>
              <a:rPr lang="en-US" dirty="0" smtClean="0"/>
              <a:t> Latin Greek Cards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page for </a:t>
            </a:r>
            <a:r>
              <a:rPr lang="en-US" dirty="0" smtClean="0"/>
              <a:t>students</a:t>
            </a:r>
          </a:p>
          <a:p>
            <a:r>
              <a:rPr lang="en-US" dirty="0" smtClean="0"/>
              <a:t>http://www.factmonster.com/ipka/A0907017.html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152400"/>
          <a:ext cx="2651760" cy="6508532"/>
        </p:xfrm>
        <a:graphic>
          <a:graphicData uri="http://schemas.openxmlformats.org/drawingml/2006/table">
            <a:tbl>
              <a:tblPr/>
              <a:tblGrid>
                <a:gridCol w="883920"/>
                <a:gridCol w="883920"/>
                <a:gridCol w="883920"/>
              </a:tblGrid>
              <a:tr h="20633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FFFFFF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Latin root 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72" marR="16572" marT="12429" marB="12429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FFFFFF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Basic meaning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72" marR="16572" marT="12429" marB="12429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FFFFFF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Example words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72" marR="16572" marT="12429" marB="12429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3399"/>
                    </a:solidFill>
                  </a:tcPr>
                </a:tc>
              </a:tr>
              <a:tr h="5693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800" dirty="0" err="1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dict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-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72" marR="16572" marT="12429" marB="1242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to say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72" marR="16572" marT="12429" marB="1242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contradict, dictate, diction, edict, predict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72" marR="16572" marT="12429" marB="1242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</a:tr>
              <a:tr h="38781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800" dirty="0" err="1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duc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-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72" marR="16572" marT="12429" marB="1242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to lead, bring, take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72" marR="16572" marT="12429" marB="1242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deduce, produce, reduce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72" marR="16572" marT="12429" marB="1242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</a:tr>
              <a:tr h="5693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-gress-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72" marR="16572" marT="12429" marB="1242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to walk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72" marR="16572" marT="12429" marB="1242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digress, progress, transgress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72" marR="16572" marT="12429" marB="1242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</a:tr>
              <a:tr h="5693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-ject-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72" marR="16572" marT="12429" marB="1242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to throw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72" marR="16572" marT="12429" marB="1242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eject, inject, interject, project, reject, subject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72" marR="16572" marT="12429" marB="1242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</a:tr>
              <a:tr h="45257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-pel-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72" marR="16572" marT="12429" marB="1242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to drive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72" marR="16572" marT="12429" marB="1242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compel, dispel, impel, repel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72" marR="16572" marT="12429" marB="1242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</a:tr>
              <a:tr h="5693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-pend-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72" marR="16572" marT="12429" marB="1242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to hang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72" marR="16572" marT="12429" marB="1242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append, depend, impend, pendant, pendulum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72" marR="16572" marT="12429" marB="1242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</a:tr>
              <a:tr h="5693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-port-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72" marR="16572" marT="12429" marB="1242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to carry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72" marR="16572" marT="12429" marB="1242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comport, deport, export, import, report, support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72" marR="16572" marT="12429" marB="1242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</a:tr>
              <a:tr h="147670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-scrib-, -script-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72" marR="16572" marT="12429" marB="1242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to write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72" marR="16572" marT="12429" marB="1242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describe, description, prescribe, prescription, subscribe, subscription, transcribe, transcription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72" marR="16572" marT="12429" marB="1242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</a:tr>
              <a:tr h="75078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-tract-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72" marR="16572" marT="12429" marB="1242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to pull, drag, draw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72" marR="16572" marT="12429" marB="1242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attract, contract, detract, extract, protract, retract, traction 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72" marR="16572" marT="12429" marB="1242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</a:tr>
              <a:tr h="38781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-vert-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72" marR="16572" marT="12429" marB="1242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to turn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72" marR="16572" marT="12429" marB="1242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convert, divert, invert, revert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72" marR="16572" marT="12429" marB="1242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124200" y="79608"/>
          <a:ext cx="2834640" cy="6778392"/>
        </p:xfrm>
        <a:graphic>
          <a:graphicData uri="http://schemas.openxmlformats.org/drawingml/2006/table">
            <a:tbl>
              <a:tblPr/>
              <a:tblGrid>
                <a:gridCol w="944880"/>
                <a:gridCol w="944880"/>
                <a:gridCol w="944880"/>
              </a:tblGrid>
              <a:tr h="191921"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FFFFFF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Latin prefix 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17" marR="17717" marT="13284" marB="1328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FFFFFF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Basic meaning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17" marR="17717" marT="13284" marB="1328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FFFFFF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Example words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17" marR="17717" marT="13284" marB="1328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3399"/>
                    </a:solidFill>
                  </a:tcPr>
                </a:tc>
              </a:tr>
              <a:tr h="357275"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co-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17" marR="17717" marT="13284" marB="132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together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17" marR="17717" marT="13284" marB="132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coauthor, </a:t>
                      </a:r>
                      <a:r>
                        <a:rPr lang="en-US" sz="800" dirty="0" err="1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coedit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, coheir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17" marR="17717" marT="13284" marB="132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</a:tr>
              <a:tr h="687983"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de-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17" marR="17717" marT="13284" marB="132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away, off; generally indicates reversal or removal in English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17" marR="17717" marT="13284" marB="132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deactivate, debone, defrost, decompress, deplane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17" marR="17717" marT="13284" marB="132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</a:tr>
              <a:tr h="522629"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dis-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17" marR="17717" marT="13284" marB="132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not, not any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17" marR="17717" marT="13284" marB="132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disbelief, discomfort, discredit, disrepair, disrespect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17" marR="17717" marT="13284" marB="132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</a:tr>
              <a:tr h="522629"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inter-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17" marR="17717" marT="13284" marB="132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between, among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17" marR="17717" marT="13284" marB="132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international, interfaith, intertwine, intercellular, interject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17" marR="17717" marT="13284" marB="132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</a:tr>
              <a:tr h="853337"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non-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17" marR="17717" marT="13284" marB="132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not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17" marR="17717" marT="13284" marB="132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nonessential, nonmetallic, nonresident, nonviolence, nonskid, nonstop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17" marR="17717" marT="13284" marB="132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</a:tr>
              <a:tr h="357275"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post-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17" marR="17717" marT="13284" marB="132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after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17" marR="17717" marT="13284" marB="132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postdate, postwar, postnasal, postnatal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17" marR="17717" marT="13284" marB="132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</a:tr>
              <a:tr h="853337"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pre-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17" marR="17717" marT="13284" marB="132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before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17" marR="17717" marT="13284" marB="132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preconceive, preexist, premeditate, predispose, prepossess, prepay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17" marR="17717" marT="13284" marB="132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</a:tr>
              <a:tr h="522629"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re-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17" marR="17717" marT="13284" marB="132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again; back, backward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17" marR="17717" marT="13284" marB="132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rearrange, rebuild, recall, remake, rerun, rewrite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17" marR="17717" marT="13284" marB="132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</a:tr>
              <a:tr h="522629"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sub-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17" marR="17717" marT="13284" marB="132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under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17" marR="17717" marT="13284" marB="132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submarine, subsoil, subway, subhuman, substandard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17" marR="17717" marT="13284" marB="132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</a:tr>
              <a:tr h="357275"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trans-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17" marR="17717" marT="13284" marB="132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across, beyond, through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17" marR="17717" marT="13284" marB="132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transatlantic, transpolar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17" marR="17717" marT="13284" marB="132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172200" y="228600"/>
          <a:ext cx="2834640" cy="6133488"/>
        </p:xfrm>
        <a:graphic>
          <a:graphicData uri="http://schemas.openxmlformats.org/drawingml/2006/table">
            <a:tbl>
              <a:tblPr/>
              <a:tblGrid>
                <a:gridCol w="944880"/>
                <a:gridCol w="944880"/>
                <a:gridCol w="944880"/>
              </a:tblGrid>
              <a:tr h="233260"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FFFF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Latin suffix 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17" marR="17717" marT="13284" marB="1328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FFFFFF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Basic meaning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17" marR="17717" marT="13284" marB="1328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FFFFFF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Example words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17" marR="17717" marT="13284" marB="1328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3399"/>
                    </a:solidFill>
                  </a:tcPr>
                </a:tc>
              </a:tr>
              <a:tr h="853337"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-able, -ible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17" marR="17717" marT="13284" marB="132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forms adjectives and means “capable or worthy of”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17" marR="17717" marT="13284" marB="132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likable, flexible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17" marR="17717" marT="13284" marB="132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</a:tr>
              <a:tr h="1060030"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-ation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17" marR="17717" marT="13284" marB="132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forms nouns from verbs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17" marR="17717" marT="13284" marB="132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creation, civilization, automation, speculation, information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17" marR="17717" marT="13284" marB="132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</a:tr>
              <a:tr h="853337"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-fy, -ify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17" marR="17717" marT="13284" marB="132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forms verbs and means “to make or cause to become”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17" marR="17717" marT="13284" marB="132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purify, acidify, humidify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17" marR="17717" marT="13284" marB="132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</a:tr>
              <a:tr h="853337"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-ment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17" marR="17717" marT="13284" marB="132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forms nouns from verbs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17" marR="17717" marT="13284" marB="132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entertainment, amazement, statement, banishment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17" marR="17717" marT="13284" marB="132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</a:tr>
              <a:tr h="1886800"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-ty, -ity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17" marR="17717" marT="13284" marB="132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forms nouns from adjectives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17" marR="17717" marT="13284" marB="132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subtlety, certainty, cruelty, frailty, loyalty, royalty; eccentricity, electricity, peculiarity, similarity, technicality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17" marR="17717" marT="13284" marB="132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943600" y="6477000"/>
            <a:ext cx="304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http://www.factmonster.com/ipka/A0907017.html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248400" y="172210"/>
          <a:ext cx="2743200" cy="6685790"/>
        </p:xfrm>
        <a:graphic>
          <a:graphicData uri="http://schemas.openxmlformats.org/drawingml/2006/table">
            <a:tbl>
              <a:tblPr/>
              <a:tblGrid>
                <a:gridCol w="914400"/>
                <a:gridCol w="914400"/>
                <a:gridCol w="914400"/>
              </a:tblGrid>
              <a:tr h="173422"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>
                          <a:solidFill>
                            <a:srgbClr val="FFFFFF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Greek suffix</a:t>
                      </a:r>
                      <a:endParaRPr lang="en-US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47" marR="17147" marT="12857" marB="128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FFFFFF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Basic meaning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47" marR="17147" marT="12857" marB="128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rgbClr val="FFFFFF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Example words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47" marR="17147" marT="12857" marB="128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3399"/>
                    </a:solidFill>
                  </a:tcPr>
                </a:tc>
              </a:tr>
              <a:tr h="468842"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-ism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47" marR="17147" marT="12857" marB="128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forms nouns and means “the act, state, or theory of”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47" marR="17147" marT="12857" marB="128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criticism, optimism, capitalism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47" marR="17147" marT="12857" marB="128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</a:tr>
              <a:tr h="764262"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-ist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47" marR="17147" marT="12857" marB="128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forms agent nouns from verbs ending in -ize or nouns ending in -ism and is used like -er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47" marR="17147" marT="12857" marB="128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conformist, copyist, cyclist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47" marR="17147" marT="12857" marB="128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</a:tr>
              <a:tr h="911974"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600" dirty="0" err="1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ize</a:t>
                      </a:r>
                      <a:endParaRPr lang="en-US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47" marR="17147" marT="12857" marB="128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forms verbs from nouns and adjectives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47" marR="17147" marT="12857" marB="128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formalize, jeopardize, legalize, modernize, emphasize, hospitalize, industrialize, computerize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47" marR="17147" marT="12857" marB="128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</a:tr>
              <a:tr h="321130"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-gram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47" marR="17147" marT="12857" marB="128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something written or drawn, a record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47" marR="17147" marT="12857" marB="128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cardiogram, telegram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47" marR="17147" marT="12857" marB="128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</a:tr>
              <a:tr h="616554"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-graph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47" marR="17147" marT="12857" marB="128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something written or drawn; an instrument for writing, drawing, or recording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47" marR="17147" marT="12857" marB="128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monograph, phonograph, seismograph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47" marR="17147" marT="12857" marB="128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</a:tr>
              <a:tr h="321130"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-logue, -log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47" marR="17147" marT="12857" marB="128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speech, discourse; to speak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47" marR="17147" marT="12857" marB="128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monologue, dialogue, travelogue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47" marR="17147" marT="12857" marB="128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</a:tr>
              <a:tr h="321130"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-logy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47" marR="17147" marT="12857" marB="128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discourse, expression; science, theory, study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47" marR="17147" marT="12857" marB="128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phraseology, biology, dermatology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47" marR="17147" marT="12857" marB="128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</a:tr>
              <a:tr h="468842"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-meter, -metry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47" marR="17147" marT="12857" marB="128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measuring device; measure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47" marR="17147" marT="12857" marB="128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spectrometer, geometry, kilometer, parameter, perimeter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47" marR="17147" marT="12857" marB="128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</a:tr>
              <a:tr h="616554"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-oid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47" marR="17147" marT="12857" marB="128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forms adjectives and nouns and means “like, resembling” or “shape, form”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47" marR="17147" marT="12857" marB="128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humanoid, spheroid, trapezoid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47" marR="17147" marT="12857" marB="128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</a:tr>
              <a:tr h="468842"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-phile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47" marR="17147" marT="12857" marB="128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one that loves or has a strong affinity for; loving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47" marR="17147" marT="12857" marB="128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audiophile, Francophile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47" marR="17147" marT="12857" marB="128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</a:tr>
              <a:tr h="616554"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-phobe, -phobia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47" marR="17147" marT="12857" marB="128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one that fears a specified thing; an intense fear of a specified thing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47" marR="17147" marT="12857" marB="128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agoraphobe, agoraphobia, xenophobe, xenophobia 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47" marR="17147" marT="12857" marB="128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</a:tr>
              <a:tr h="616554"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-phone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47" marR="17147" marT="12857" marB="128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sound; device that receives or emits sound; speaker of a language</a:t>
                      </a:r>
                      <a:endParaRPr lang="en-US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47" marR="17147" marT="12857" marB="128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homophone, geophone, telephone, Francophone</a:t>
                      </a:r>
                      <a:endParaRPr lang="en-US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47" marR="17147" marT="12857" marB="1285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276600" y="152400"/>
          <a:ext cx="2834640" cy="6292896"/>
        </p:xfrm>
        <a:graphic>
          <a:graphicData uri="http://schemas.openxmlformats.org/drawingml/2006/table">
            <a:tbl>
              <a:tblPr/>
              <a:tblGrid>
                <a:gridCol w="944880"/>
                <a:gridCol w="944880"/>
                <a:gridCol w="944880"/>
              </a:tblGrid>
              <a:tr h="191921"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FFFFFF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Greek prefix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17" marR="17717" marT="13284" marB="132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FFFFFF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Basic meaning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17" marR="17717" marT="13284" marB="132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FFFFFF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Example words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17" marR="17717" marT="13284" marB="132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3399"/>
                    </a:solidFill>
                  </a:tcPr>
                </a:tc>
              </a:tr>
              <a:tr h="357275"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a-, an-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17" marR="17717" marT="13284" marB="132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without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17" marR="17717" marT="13284" marB="132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achromatic, amoral, atypical, anaerobic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17" marR="17717" marT="13284" marB="132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</a:tr>
              <a:tr h="357275"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anti-, ant-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17" marR="17717" marT="13284" marB="132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opposite; opposing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17" marR="17717" marT="13284" marB="132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anticrime, antipollution, antacid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17" marR="17717" marT="13284" marB="132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</a:tr>
              <a:tr h="357275"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auto-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17" marR="17717" marT="13284" marB="132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self, same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17" marR="17717" marT="13284" marB="132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autobiography, automatic, autopilot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17" marR="17717" marT="13284" marB="132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</a:tr>
              <a:tr h="522629"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bio-, bi-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17" marR="17717" marT="13284" marB="132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life, living organism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17" marR="17717" marT="13284" marB="132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biology, biophysics, biotechnology, biopsy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17" marR="17717" marT="13284" marB="132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</a:tr>
              <a:tr h="687983"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geo-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17" marR="17717" marT="13284" marB="132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Earth; geography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17" marR="17717" marT="13284" marB="132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geography, geomagnetism, geophysics, geopolitics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17" marR="17717" marT="13284" marB="132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</a:tr>
              <a:tr h="522629"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hyper-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17" marR="17717" marT="13284" marB="132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excessive, excessively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17" marR="17717" marT="13284" marB="132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hyperactive, hypercritical, hypersensitive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17" marR="17717" marT="13284" marB="132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</a:tr>
              <a:tr h="522629"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micro-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17" marR="17717" marT="13284" marB="132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small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17" marR="17717" marT="13284" marB="132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microcosm, micronucleus, microscope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17" marR="17717" marT="13284" marB="132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</a:tr>
              <a:tr h="522629"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mono-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17" marR="17717" marT="13284" marB="132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one, single, alone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17" marR="17717" marT="13284" marB="132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monochrome, monosyllable, monoxide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17" marR="17717" marT="13284" marB="132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</a:tr>
              <a:tr h="687983"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neo-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17" marR="17717" marT="13284" marB="132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new, recent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17" marR="17717" marT="13284" marB="132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neonatal, neophyte, neoconservatism, neofascism, neodymium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17" marR="17717" marT="13284" marB="132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</a:tr>
              <a:tr h="687983"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pan-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17" marR="17717" marT="13284" marB="132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all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17" marR="17717" marT="13284" marB="132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panorama, panchromatic, pandemic, pantheism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17" marR="17717" marT="13284" marB="132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</a:tr>
              <a:tr h="522629"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thermo-, therm-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17" marR="17717" marT="13284" marB="132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heat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17" marR="17717" marT="13284" marB="132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thermal, thermometer, thermostat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17" marR="17717" marT="13284" marB="132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28600" y="0"/>
          <a:ext cx="2926080" cy="6860976"/>
        </p:xfrm>
        <a:graphic>
          <a:graphicData uri="http://schemas.openxmlformats.org/drawingml/2006/table">
            <a:tbl>
              <a:tblPr/>
              <a:tblGrid>
                <a:gridCol w="975360"/>
                <a:gridCol w="975360"/>
                <a:gridCol w="975360"/>
              </a:tblGrid>
              <a:tr h="240784"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FFFFFF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Greek root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8" marR="18288" marT="13712" marB="1371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FFFFFF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Basic meaning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8" marR="18288" marT="13712" marB="1371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FFFFFF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Example words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8" marR="18288" marT="13712" marB="1371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3399"/>
                    </a:solidFill>
                  </a:tcPr>
                </a:tc>
              </a:tr>
              <a:tr h="880864"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-anthrop-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8" marR="18288" marT="13712" marB="1371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human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8" marR="18288" marT="13712" marB="1371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misanthrope, philanthropy, anthropomorphic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8" marR="18288" marT="13712" marB="1371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</a:tr>
              <a:tr h="1094224"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-chron-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8" marR="18288" marT="13712" marB="1371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time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8" marR="18288" marT="13712" marB="1371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anachronism, chronic, chronicle, synchronize, chronometer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8" marR="18288" marT="13712" marB="1371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</a:tr>
              <a:tr h="1094224"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-dem-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8" marR="18288" marT="13712" marB="1371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people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8" marR="18288" marT="13712" marB="1371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democracy, demography, demagogue, endemic, pandemic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8" marR="18288" marT="13712" marB="1371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</a:tr>
              <a:tr h="667504"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-morph-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8" marR="18288" marT="13712" marB="1371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form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8" marR="18288" marT="13712" marB="1371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amorphous, metamorphic, morphology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8" marR="18288" marT="13712" marB="1371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</a:tr>
              <a:tr h="1094224"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-path-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8" marR="18288" marT="13712" marB="1371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feeling, suffering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8" marR="18288" marT="13712" marB="1371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empathy, sympathy, apathy, apathetic, psychopathic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8" marR="18288" marT="13712" marB="1371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</a:tr>
              <a:tr h="454144"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-pedo-, -ped-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8" marR="18288" marT="13712" marB="1371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child, children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8" marR="18288" marT="13712" marB="1371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pediatrician, pedagogue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8" marR="18288" marT="13712" marB="1371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</a:tr>
              <a:tr h="667504"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-philo-, -phil-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8" marR="18288" marT="13712" marB="1371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having a strong affinity or love for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8" marR="18288" marT="13712" marB="1371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philanthropy, philharmonic, philosophy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8" marR="18288" marT="13712" marB="1371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</a:tr>
              <a:tr h="667504"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-phon-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8" marR="18288" marT="13712" marB="1371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sound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8" marR="18288" marT="13712" marB="1371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polyphonic, cacophony, phonetics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8" marR="18288" marT="13712" marB="1371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124200" y="6611779"/>
            <a:ext cx="304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http://www.factmonster.com/ipka/A0907017.html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870</Words>
  <Application>Microsoft Office PowerPoint</Application>
  <PresentationFormat>On-screen Show (4:3)</PresentationFormat>
  <Paragraphs>194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FactMonster Latin Greek Cards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FactMonster Latin Greek Cards</dc:title>
  <dc:creator>Mechel</dc:creator>
  <cp:lastModifiedBy>Mechel</cp:lastModifiedBy>
  <cp:revision>2</cp:revision>
  <dcterms:created xsi:type="dcterms:W3CDTF">2009-08-30T20:01:53Z</dcterms:created>
  <dcterms:modified xsi:type="dcterms:W3CDTF">2009-08-30T22:20:54Z</dcterms:modified>
</cp:coreProperties>
</file>