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7" r:id="rId2"/>
    <p:sldId id="258" r:id="rId3"/>
    <p:sldId id="259" r:id="rId4"/>
    <p:sldId id="260" r:id="rId5"/>
    <p:sldId id="261" r:id="rId6"/>
    <p:sldId id="262" r:id="rId7"/>
    <p:sldId id="264" r:id="rId8"/>
    <p:sldId id="265" r:id="rId9"/>
    <p:sldId id="266" r:id="rId10"/>
    <p:sldId id="267" r:id="rId11"/>
    <p:sldId id="268" r:id="rId12"/>
    <p:sldId id="269" r:id="rId13"/>
    <p:sldId id="270" r:id="rId14"/>
    <p:sldId id="272" r:id="rId15"/>
    <p:sldId id="273" r:id="rId16"/>
    <p:sldId id="274" r:id="rId17"/>
    <p:sldId id="275" r:id="rId18"/>
    <p:sldId id="276" r:id="rId19"/>
    <p:sldId id="277" r:id="rId20"/>
    <p:sldId id="278" r:id="rId21"/>
    <p:sldId id="279" r:id="rId22"/>
    <p:sldId id="282" r:id="rId23"/>
    <p:sldId id="280" r:id="rId24"/>
    <p:sldId id="283" r:id="rId25"/>
    <p:sldId id="281" r:id="rId26"/>
    <p:sldId id="284"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4394"/>
    <a:srgbClr val="007B3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7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E2FD626-F708-4908-9354-82C77AF6DBA0}"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8D08B69-3E80-4D4D-9452-338782A9E45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A39D77-A76F-4154-9AE5-62E57FD472C2}" type="slidenum">
              <a:rPr lang="en-US"/>
              <a:pPr/>
              <a:t>1</a:t>
            </a:fld>
            <a:endParaRPr lang="en-US"/>
          </a:p>
        </p:txBody>
      </p:sp>
      <p:sp>
        <p:nvSpPr>
          <p:cNvPr id="7170" name="Rectangle 2"/>
          <p:cNvSpPr>
            <a:spLocks noRo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FEF9E7-132C-4ADB-839C-EC4F87D49C4B}" type="slidenum">
              <a:rPr lang="en-US"/>
              <a:pPr/>
              <a:t>10</a:t>
            </a:fld>
            <a:endParaRPr lang="en-US"/>
          </a:p>
        </p:txBody>
      </p:sp>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8792DB-232D-4205-A11D-D46697F67CF8}" type="slidenum">
              <a:rPr lang="en-US"/>
              <a:pPr/>
              <a:t>11</a:t>
            </a:fld>
            <a:endParaRPr lang="en-US"/>
          </a:p>
        </p:txBody>
      </p:sp>
      <p:sp>
        <p:nvSpPr>
          <p:cNvPr id="45058" name="Rectangle 2"/>
          <p:cNvSpPr>
            <a:spLocks noRo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26C5BF-BD6D-4A64-BD16-86AFBFAD537E}" type="slidenum">
              <a:rPr lang="en-US"/>
              <a:pPr/>
              <a:t>12</a:t>
            </a:fld>
            <a:endParaRPr lang="en-US"/>
          </a:p>
        </p:txBody>
      </p:sp>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957500-580A-43BE-A9C1-8F2366FBA437}" type="slidenum">
              <a:rPr lang="en-US"/>
              <a:pPr/>
              <a:t>13</a:t>
            </a:fld>
            <a:endParaRPr lang="en-US"/>
          </a:p>
        </p:txBody>
      </p:sp>
      <p:sp>
        <p:nvSpPr>
          <p:cNvPr id="47106" name="Rectangle 2"/>
          <p:cNvSpPr>
            <a:spLocks noRo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EE1050-7D83-4EF3-BE09-D9BBC8076175}" type="slidenum">
              <a:rPr lang="en-US"/>
              <a:pPr/>
              <a:t>14</a:t>
            </a:fld>
            <a:endParaRPr lang="en-US"/>
          </a:p>
        </p:txBody>
      </p:sp>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7D1B34-B410-4BF9-8795-7398B1770CDF}" type="slidenum">
              <a:rPr lang="en-US"/>
              <a:pPr/>
              <a:t>15</a:t>
            </a:fld>
            <a:endParaRPr lang="en-US"/>
          </a:p>
        </p:txBody>
      </p:sp>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10E962-B573-4E20-BCED-4745A9C9FA4E}" type="slidenum">
              <a:rPr lang="en-US"/>
              <a:pPr/>
              <a:t>16</a:t>
            </a:fld>
            <a:endParaRPr lang="en-US"/>
          </a:p>
        </p:txBody>
      </p:sp>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D48776-8253-4C51-AE3B-29D59B9C58E8}" type="slidenum">
              <a:rPr lang="en-US"/>
              <a:pPr/>
              <a:t>17</a:t>
            </a:fld>
            <a:endParaRPr lang="en-US"/>
          </a:p>
        </p:txBody>
      </p:sp>
      <p:sp>
        <p:nvSpPr>
          <p:cNvPr id="53250" name="Rectangle 2"/>
          <p:cNvSpPr>
            <a:spLocks noRo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D5BD32-1706-40B5-87DF-B55718480E7F}" type="slidenum">
              <a:rPr lang="en-US"/>
              <a:pPr/>
              <a:t>18</a:t>
            </a:fld>
            <a:endParaRPr lang="en-US"/>
          </a:p>
        </p:txBody>
      </p:sp>
      <p:sp>
        <p:nvSpPr>
          <p:cNvPr id="55298" name="Rectangle 2"/>
          <p:cNvSpPr>
            <a:spLocks noRo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05E10C-73B0-4D30-A7C5-42098F0BA34B}" type="slidenum">
              <a:rPr lang="en-US"/>
              <a:pPr/>
              <a:t>19</a:t>
            </a:fld>
            <a:endParaRPr lang="en-US"/>
          </a:p>
        </p:txBody>
      </p:sp>
      <p:sp>
        <p:nvSpPr>
          <p:cNvPr id="57346" name="Rectangle 2"/>
          <p:cNvSpPr>
            <a:spLocks noRo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019C01-ACA0-44C2-8AA6-91D46FB9CF3E}" type="slidenum">
              <a:rPr lang="en-US"/>
              <a:pPr/>
              <a:t>2</a:t>
            </a:fld>
            <a:endParaRPr lang="en-US"/>
          </a:p>
        </p:txBody>
      </p:sp>
      <p:sp>
        <p:nvSpPr>
          <p:cNvPr id="38914" name="Rectangle 2"/>
          <p:cNvSpPr>
            <a:spLocks noRo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B61006-65DE-4AE0-A0B5-73037B87FE78}" type="slidenum">
              <a:rPr lang="en-US"/>
              <a:pPr/>
              <a:t>20</a:t>
            </a:fld>
            <a:endParaRPr lang="en-US"/>
          </a:p>
        </p:txBody>
      </p:sp>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DA239E-C7AE-4EAB-8305-E0B0225CD71A}" type="slidenum">
              <a:rPr lang="en-US"/>
              <a:pPr/>
              <a:t>21</a:t>
            </a:fld>
            <a:endParaRPr lang="en-US"/>
          </a:p>
        </p:txBody>
      </p:sp>
      <p:sp>
        <p:nvSpPr>
          <p:cNvPr id="73730" name="Rectangle 2"/>
          <p:cNvSpPr>
            <a:spLocks noRo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14B893-9407-4247-B7FE-CBE520E80547}" type="slidenum">
              <a:rPr lang="en-US"/>
              <a:pPr/>
              <a:t>22</a:t>
            </a:fld>
            <a:endParaRPr lang="en-US"/>
          </a:p>
        </p:txBody>
      </p:sp>
      <p:sp>
        <p:nvSpPr>
          <p:cNvPr id="79874" name="Rectangle 2"/>
          <p:cNvSpPr>
            <a:spLocks noRo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84C0F9-627E-4CFC-B8D6-EC30E3E7566E}" type="slidenum">
              <a:rPr lang="en-US"/>
              <a:pPr/>
              <a:t>23</a:t>
            </a:fld>
            <a:endParaRPr lang="en-US"/>
          </a:p>
        </p:txBody>
      </p:sp>
      <p:sp>
        <p:nvSpPr>
          <p:cNvPr id="75778" name="Rectangle 2"/>
          <p:cNvSpPr>
            <a:spLocks noRo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DB4B4C-31BA-4467-86C2-0B613CF67797}" type="slidenum">
              <a:rPr lang="en-US"/>
              <a:pPr/>
              <a:t>24</a:t>
            </a:fld>
            <a:endParaRPr lang="en-US"/>
          </a:p>
        </p:txBody>
      </p:sp>
      <p:sp>
        <p:nvSpPr>
          <p:cNvPr id="81922" name="Rectangle 2"/>
          <p:cNvSpPr>
            <a:spLocks noRo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0582AB-4E8D-49EB-B236-2535797D2992}" type="slidenum">
              <a:rPr lang="en-US"/>
              <a:pPr/>
              <a:t>25</a:t>
            </a:fld>
            <a:endParaRPr lang="en-US"/>
          </a:p>
        </p:txBody>
      </p:sp>
      <p:sp>
        <p:nvSpPr>
          <p:cNvPr id="77826" name="Rectangle 2"/>
          <p:cNvSpPr>
            <a:spLocks noRo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7C29DC-27AE-4F99-8C6B-EEAC323ECD79}" type="slidenum">
              <a:rPr lang="en-US"/>
              <a:pPr/>
              <a:t>26</a:t>
            </a:fld>
            <a:endParaRPr lang="en-US"/>
          </a:p>
        </p:txBody>
      </p:sp>
      <p:sp>
        <p:nvSpPr>
          <p:cNvPr id="83970" name="Rectangle 2"/>
          <p:cNvSpPr>
            <a:spLocks noRo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940251-C556-4B13-937B-0CB7BF9C850F}" type="slidenum">
              <a:rPr lang="en-US"/>
              <a:pPr/>
              <a:t>3</a:t>
            </a:fld>
            <a:endParaRPr lang="en-US"/>
          </a:p>
        </p:txBody>
      </p:sp>
      <p:sp>
        <p:nvSpPr>
          <p:cNvPr id="12290" name="Rectangle 2"/>
          <p:cNvSpPr>
            <a:spLocks noRo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1BF811-E75E-441C-B560-82638AE48D37}" type="slidenum">
              <a:rPr lang="en-US"/>
              <a:pPr/>
              <a:t>4</a:t>
            </a:fld>
            <a:endParaRPr lang="en-US"/>
          </a:p>
        </p:txBody>
      </p:sp>
      <p:sp>
        <p:nvSpPr>
          <p:cNvPr id="39938" name="Rectangle 2"/>
          <p:cNvSpPr>
            <a:spLocks noRo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F52016-B843-4CA1-9D82-5564246914EF}" type="slidenum">
              <a:rPr lang="en-US"/>
              <a:pPr/>
              <a:t>5</a:t>
            </a:fld>
            <a:endParaRPr lang="en-US"/>
          </a:p>
        </p:txBody>
      </p:sp>
      <p:sp>
        <p:nvSpPr>
          <p:cNvPr id="15362" name="Rectangle 2"/>
          <p:cNvSpPr>
            <a:spLocks noRo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888B81-7423-4A26-9B1E-FCD95BDAD474}" type="slidenum">
              <a:rPr lang="en-US"/>
              <a:pPr/>
              <a:t>6</a:t>
            </a:fld>
            <a:endParaRPr lang="en-US"/>
          </a:p>
        </p:txBody>
      </p:sp>
      <p:sp>
        <p:nvSpPr>
          <p:cNvPr id="40962" name="Rectangle 2"/>
          <p:cNvSpPr>
            <a:spLocks noRo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3D76EE-E062-433F-B898-6329D752BBAF}" type="slidenum">
              <a:rPr lang="en-US"/>
              <a:pPr/>
              <a:t>7</a:t>
            </a:fld>
            <a:endParaRPr lang="en-US"/>
          </a:p>
        </p:txBody>
      </p:sp>
      <p:sp>
        <p:nvSpPr>
          <p:cNvPr id="20482" name="Rectangle 2"/>
          <p:cNvSpPr>
            <a:spLocks noRo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72FC13-993E-4D7E-B4D7-FB7409137D47}" type="slidenum">
              <a:rPr lang="en-US"/>
              <a:pPr/>
              <a:t>8</a:t>
            </a:fld>
            <a:endParaRPr lang="en-US"/>
          </a:p>
        </p:txBody>
      </p:sp>
      <p:sp>
        <p:nvSpPr>
          <p:cNvPr id="22530" name="Rectangle 2"/>
          <p:cNvSpPr>
            <a:spLocks noRo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E464C6-B3E1-4577-9F49-782575A8E4E8}" type="slidenum">
              <a:rPr lang="en-US"/>
              <a:pPr/>
              <a:t>9</a:t>
            </a:fld>
            <a:endParaRPr lang="en-US"/>
          </a:p>
        </p:txBody>
      </p:sp>
      <p:sp>
        <p:nvSpPr>
          <p:cNvPr id="43010" name="Rectangle 2"/>
          <p:cNvSpPr>
            <a:spLocks noRo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ch01 master"/>
          <p:cNvPicPr>
            <a:picLocks noChangeAspect="1" noChangeArrowheads="1"/>
          </p:cNvPicPr>
          <p:nvPr userDrawn="1"/>
        </p:nvPicPr>
        <p:blipFill>
          <a:blip r:embed="rId14" cstate="print"/>
          <a:srcRect/>
          <a:stretch>
            <a:fillRect/>
          </a:stretch>
        </p:blipFill>
        <p:spPr bwMode="auto">
          <a:xfrm>
            <a:off x="3175" y="0"/>
            <a:ext cx="9140825" cy="6858000"/>
          </a:xfrm>
          <a:prstGeom prst="rect">
            <a:avLst/>
          </a:prstGeom>
          <a:noFill/>
        </p:spPr>
      </p:pic>
      <p:sp>
        <p:nvSpPr>
          <p:cNvPr id="1033" name="AutoShape 9">
            <a:hlinkClick r:id="" action="ppaction://hlinkshowjump?jump=endshow" highlightClick="1"/>
          </p:cNvPr>
          <p:cNvSpPr>
            <a:spLocks noChangeArrowheads="1"/>
          </p:cNvSpPr>
          <p:nvPr userDrawn="1"/>
        </p:nvSpPr>
        <p:spPr bwMode="auto">
          <a:xfrm>
            <a:off x="8839200" y="0"/>
            <a:ext cx="304800" cy="304800"/>
          </a:xfrm>
          <a:prstGeom prst="actionButtonBlank">
            <a:avLst/>
          </a:prstGeom>
          <a:solidFill>
            <a:schemeClr val="accent1">
              <a:alpha val="0"/>
            </a:schemeClr>
          </a:solidFill>
          <a:ln w="9525">
            <a:noFill/>
            <a:miter lim="800000"/>
            <a:headEnd/>
            <a:tailEnd/>
          </a:ln>
          <a:effectLst/>
        </p:spPr>
        <p:txBody>
          <a:bodyPr wrap="none" anchor="ctr"/>
          <a:lstStyle/>
          <a:p>
            <a:endParaRPr lang="en-US"/>
          </a:p>
        </p:txBody>
      </p:sp>
      <p:pic>
        <p:nvPicPr>
          <p:cNvPr id="1036" name="Picture 12" descr="button backwards">
            <a:hlinkClick r:id="" action="ppaction://hlinkshowjump?jump=previousslide"/>
          </p:cNvPr>
          <p:cNvPicPr>
            <a:picLocks noChangeAspect="1" noChangeArrowheads="1"/>
          </p:cNvPicPr>
          <p:nvPr userDrawn="1"/>
        </p:nvPicPr>
        <p:blipFill>
          <a:blip r:embed="rId15" cstate="print"/>
          <a:srcRect/>
          <a:stretch>
            <a:fillRect/>
          </a:stretch>
        </p:blipFill>
        <p:spPr bwMode="auto">
          <a:xfrm>
            <a:off x="7848600" y="6324600"/>
            <a:ext cx="444500" cy="444500"/>
          </a:xfrm>
          <a:prstGeom prst="rect">
            <a:avLst/>
          </a:prstGeom>
          <a:noFill/>
        </p:spPr>
      </p:pic>
      <p:pic>
        <p:nvPicPr>
          <p:cNvPr id="1037" name="Picture 13" descr="button forward">
            <a:hlinkClick r:id="" action="ppaction://hlinkshowjump?jump=nextslide"/>
          </p:cNvPr>
          <p:cNvPicPr>
            <a:picLocks noChangeAspect="1" noChangeArrowheads="1"/>
          </p:cNvPicPr>
          <p:nvPr userDrawn="1"/>
        </p:nvPicPr>
        <p:blipFill>
          <a:blip r:embed="rId16" cstate="print"/>
          <a:srcRect/>
          <a:stretch>
            <a:fillRect/>
          </a:stretch>
        </p:blipFill>
        <p:spPr bwMode="auto">
          <a:xfrm>
            <a:off x="8382000" y="6324600"/>
            <a:ext cx="457200" cy="457200"/>
          </a:xfrm>
          <a:prstGeom prst="rect">
            <a:avLst/>
          </a:prstGeom>
          <a:noFill/>
        </p:spPr>
      </p:pic>
      <p:sp>
        <p:nvSpPr>
          <p:cNvPr id="1038" name="Rectangle 14"/>
          <p:cNvSpPr>
            <a:spLocks noChangeArrowheads="1"/>
          </p:cNvSpPr>
          <p:nvPr userDrawn="1"/>
        </p:nvSpPr>
        <p:spPr bwMode="auto">
          <a:xfrm>
            <a:off x="63500" y="119063"/>
            <a:ext cx="2444750" cy="366712"/>
          </a:xfrm>
          <a:prstGeom prst="rect">
            <a:avLst/>
          </a:prstGeom>
          <a:noFill/>
          <a:ln w="9525">
            <a:noFill/>
            <a:miter lim="800000"/>
            <a:headEnd/>
            <a:tailEnd/>
          </a:ln>
          <a:effectLst/>
        </p:spPr>
        <p:txBody>
          <a:bodyPr wrap="none">
            <a:spAutoFit/>
          </a:bodyPr>
          <a:lstStyle/>
          <a:p>
            <a:r>
              <a:rPr lang="en-US" b="1">
                <a:solidFill>
                  <a:srgbClr val="FFE633"/>
                </a:solidFill>
              </a:rPr>
              <a:t>1.1 </a:t>
            </a:r>
            <a:r>
              <a:rPr lang="en-US" b="1">
                <a:solidFill>
                  <a:schemeClr val="bg1"/>
                </a:solidFill>
              </a:rPr>
              <a:t>What Is Science?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sz="half" idx="1"/>
          </p:nvPr>
        </p:nvSpPr>
        <p:spPr bwMode="auto">
          <a:xfrm>
            <a:off x="152400" y="914400"/>
            <a:ext cx="4343400" cy="4254500"/>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400">
                <a:latin typeface="Frutiger-Roman" charset="0"/>
              </a:rPr>
              <a:t>In July 1997, the six-wheeled Sojourner rover became the first robot to explore planet Mars. Sojourner was built to answer questions about the nature of Mars.</a:t>
            </a:r>
          </a:p>
          <a:p>
            <a:pPr marL="0" indent="0">
              <a:buFontTx/>
              <a:buNone/>
            </a:pPr>
            <a:endParaRPr lang="en-US" sz="2400">
              <a:latin typeface="Frutiger-Black" charset="0"/>
            </a:endParaRPr>
          </a:p>
          <a:p>
            <a:pPr marL="0" indent="0">
              <a:buFontTx/>
              <a:buNone/>
            </a:pPr>
            <a:r>
              <a:rPr lang="en-US" sz="2400">
                <a:latin typeface="Frutiger-Roman" charset="0"/>
              </a:rPr>
              <a:t>Science involves asking questions about nature and then finding ways to answer them.</a:t>
            </a:r>
          </a:p>
        </p:txBody>
      </p:sp>
      <p:pic>
        <p:nvPicPr>
          <p:cNvPr id="3081" name="Picture 9" descr="HSPS_Ch1s1-pg2-Rover"/>
          <p:cNvPicPr>
            <a:picLocks noChangeAspect="1" noChangeArrowheads="1"/>
          </p:cNvPicPr>
          <p:nvPr/>
        </p:nvPicPr>
        <p:blipFill>
          <a:blip r:embed="rId3" cstate="print"/>
          <a:srcRect/>
          <a:stretch>
            <a:fillRect/>
          </a:stretch>
        </p:blipFill>
        <p:spPr bwMode="auto">
          <a:xfrm>
            <a:off x="4144963" y="762000"/>
            <a:ext cx="4800600" cy="5334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bg with key ghost"/>
          <p:cNvPicPr>
            <a:picLocks noGrp="1" noChangeAspect="1" noChangeArrowheads="1"/>
          </p:cNvPicPr>
          <p:nvPr>
            <p:ph sz="half" idx="2"/>
          </p:nvPr>
        </p:nvPicPr>
        <p:blipFill>
          <a:blip r:embed="rId3" cstate="print"/>
          <a:srcRect/>
          <a:stretch>
            <a:fillRect/>
          </a:stretch>
        </p:blipFill>
        <p:spPr bwMode="auto">
          <a:xfrm>
            <a:off x="161925" y="587375"/>
            <a:ext cx="8905875" cy="5584825"/>
          </a:xfrm>
          <a:noFill/>
          <a:ln>
            <a:miter lim="800000"/>
            <a:headEnd/>
            <a:tailEnd/>
          </a:ln>
        </p:spPr>
      </p:pic>
      <p:sp>
        <p:nvSpPr>
          <p:cNvPr id="24579" name="Rectangle 3"/>
          <p:cNvSpPr>
            <a:spLocks noGrp="1" noChangeArrowheads="1"/>
          </p:cNvSpPr>
          <p:nvPr>
            <p:ph type="body" sz="half" idx="1"/>
          </p:nvPr>
        </p:nvSpPr>
        <p:spPr bwMode="auto">
          <a:xfrm>
            <a:off x="227013" y="1600200"/>
            <a:ext cx="8688387" cy="1373188"/>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a:t>Natural science is generally divided into three branches: physical science, Earth and space science, and life science. </a:t>
            </a:r>
          </a:p>
        </p:txBody>
      </p:sp>
      <p:sp>
        <p:nvSpPr>
          <p:cNvPr id="24580" name="Rectangle 4"/>
          <p:cNvSpPr>
            <a:spLocks noChangeArrowheads="1"/>
          </p:cNvSpPr>
          <p:nvPr/>
        </p:nvSpPr>
        <p:spPr bwMode="auto">
          <a:xfrm>
            <a:off x="153988" y="9128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ea typeface="Times New Roman" pitchFamily="18" charset="0"/>
                <a:cs typeface="StoneSans-Bold" charset="0"/>
              </a:rPr>
              <a:t>Branches of Science </a:t>
            </a:r>
          </a:p>
        </p:txBody>
      </p:sp>
      <p:pic>
        <p:nvPicPr>
          <p:cNvPr id="24582" name="Picture 6" descr="HSPS_Ch1s1-pg4-NatSci"/>
          <p:cNvPicPr>
            <a:picLocks noGrp="1" noChangeAspect="1" noChangeArrowheads="1"/>
          </p:cNvPicPr>
          <p:nvPr/>
        </p:nvPicPr>
        <p:blipFill>
          <a:blip r:embed="rId4" cstate="print"/>
          <a:srcRect/>
          <a:stretch>
            <a:fillRect/>
          </a:stretch>
        </p:blipFill>
        <p:spPr bwMode="auto">
          <a:xfrm>
            <a:off x="3063875" y="3200400"/>
            <a:ext cx="2500313" cy="642938"/>
          </a:xfrm>
          <a:prstGeom prst="rect">
            <a:avLst/>
          </a:prstGeom>
          <a:noFill/>
          <a:ln w="9525">
            <a:noFill/>
            <a:miter lim="800000"/>
            <a:headEnd/>
            <a:tailEnd/>
          </a:ln>
          <a:effectLst/>
        </p:spPr>
      </p:pic>
      <p:pic>
        <p:nvPicPr>
          <p:cNvPr id="24587" name="Picture 11" descr="HSPS_CH1s1-pg4-PhysSci"/>
          <p:cNvPicPr>
            <a:picLocks noChangeAspect="1" noChangeArrowheads="1"/>
          </p:cNvPicPr>
          <p:nvPr/>
        </p:nvPicPr>
        <p:blipFill>
          <a:blip r:embed="rId5" cstate="print"/>
          <a:srcRect/>
          <a:stretch>
            <a:fillRect/>
          </a:stretch>
        </p:blipFill>
        <p:spPr bwMode="auto">
          <a:xfrm>
            <a:off x="819150" y="3152775"/>
            <a:ext cx="2276475" cy="2276475"/>
          </a:xfrm>
          <a:prstGeom prst="rect">
            <a:avLst/>
          </a:prstGeom>
          <a:noFill/>
        </p:spPr>
      </p:pic>
      <p:pic>
        <p:nvPicPr>
          <p:cNvPr id="24588" name="Picture 12" descr="HSPS-Ch1s1-pg4-EarSpcSci"/>
          <p:cNvPicPr>
            <a:picLocks noChangeAspect="1" noChangeArrowheads="1"/>
          </p:cNvPicPr>
          <p:nvPr/>
        </p:nvPicPr>
        <p:blipFill>
          <a:blip r:embed="rId6" cstate="print"/>
          <a:srcRect/>
          <a:stretch>
            <a:fillRect/>
          </a:stretch>
        </p:blipFill>
        <p:spPr bwMode="auto">
          <a:xfrm>
            <a:off x="3438525" y="3810000"/>
            <a:ext cx="1866900" cy="2319338"/>
          </a:xfrm>
          <a:prstGeom prst="rect">
            <a:avLst/>
          </a:prstGeom>
          <a:noFill/>
        </p:spPr>
      </p:pic>
      <p:pic>
        <p:nvPicPr>
          <p:cNvPr id="24589" name="Picture 13" descr="HSPS-Ch1s1-pg4-LifeSci"/>
          <p:cNvPicPr>
            <a:picLocks noChangeAspect="1" noChangeArrowheads="1"/>
          </p:cNvPicPr>
          <p:nvPr/>
        </p:nvPicPr>
        <p:blipFill>
          <a:blip r:embed="rId7" cstate="print"/>
          <a:srcRect/>
          <a:stretch>
            <a:fillRect/>
          </a:stretch>
        </p:blipFill>
        <p:spPr bwMode="auto">
          <a:xfrm>
            <a:off x="5448300" y="3563938"/>
            <a:ext cx="3238500" cy="25463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bg with key ghost"/>
          <p:cNvPicPr>
            <a:picLocks noGrp="1" noChangeAspect="1" noChangeArrowheads="1"/>
          </p:cNvPicPr>
          <p:nvPr>
            <p:ph sz="half" idx="2"/>
          </p:nvPr>
        </p:nvPicPr>
        <p:blipFill>
          <a:blip r:embed="rId3" cstate="print"/>
          <a:srcRect/>
          <a:stretch>
            <a:fillRect/>
          </a:stretch>
        </p:blipFill>
        <p:spPr bwMode="auto">
          <a:xfrm>
            <a:off x="119063" y="587375"/>
            <a:ext cx="8905875" cy="5584825"/>
          </a:xfrm>
          <a:noFill/>
          <a:ln>
            <a:miter lim="800000"/>
            <a:headEnd/>
            <a:tailEnd/>
          </a:ln>
        </p:spPr>
      </p:pic>
      <p:pic>
        <p:nvPicPr>
          <p:cNvPr id="26630" name="Picture 6" descr="HSPS_Ch1s1-pg4-NatSci"/>
          <p:cNvPicPr>
            <a:picLocks noGrp="1" noChangeAspect="1" noChangeArrowheads="1"/>
          </p:cNvPicPr>
          <p:nvPr/>
        </p:nvPicPr>
        <p:blipFill>
          <a:blip r:embed="rId4" cstate="print"/>
          <a:srcRect/>
          <a:stretch>
            <a:fillRect/>
          </a:stretch>
        </p:blipFill>
        <p:spPr bwMode="auto">
          <a:xfrm>
            <a:off x="2071688" y="609600"/>
            <a:ext cx="5000625" cy="1285875"/>
          </a:xfrm>
          <a:prstGeom prst="rect">
            <a:avLst/>
          </a:prstGeom>
          <a:noFill/>
          <a:ln w="9525">
            <a:noFill/>
            <a:miter lim="800000"/>
            <a:headEnd/>
            <a:tailEnd/>
          </a:ln>
          <a:effectLst/>
        </p:spPr>
      </p:pic>
      <p:pic>
        <p:nvPicPr>
          <p:cNvPr id="26642" name="Picture 18" descr="HSPS_CH1s1-pg4-PhysSci"/>
          <p:cNvPicPr>
            <a:picLocks noChangeAspect="1" noChangeArrowheads="1"/>
          </p:cNvPicPr>
          <p:nvPr/>
        </p:nvPicPr>
        <p:blipFill>
          <a:blip r:embed="rId5" cstate="print"/>
          <a:srcRect/>
          <a:stretch>
            <a:fillRect/>
          </a:stretch>
        </p:blipFill>
        <p:spPr bwMode="auto">
          <a:xfrm>
            <a:off x="152400" y="1895475"/>
            <a:ext cx="4267200" cy="42672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bg with key ghost"/>
          <p:cNvPicPr>
            <a:picLocks noGrp="1" noChangeAspect="1" noChangeArrowheads="1"/>
          </p:cNvPicPr>
          <p:nvPr>
            <p:ph sz="half" idx="2"/>
          </p:nvPr>
        </p:nvPicPr>
        <p:blipFill>
          <a:blip r:embed="rId3" cstate="print"/>
          <a:srcRect/>
          <a:stretch>
            <a:fillRect/>
          </a:stretch>
        </p:blipFill>
        <p:spPr bwMode="auto">
          <a:xfrm>
            <a:off x="119063" y="587375"/>
            <a:ext cx="8905875" cy="5584825"/>
          </a:xfrm>
          <a:noFill/>
          <a:ln>
            <a:miter lim="800000"/>
            <a:headEnd/>
            <a:tailEnd/>
          </a:ln>
        </p:spPr>
      </p:pic>
      <p:pic>
        <p:nvPicPr>
          <p:cNvPr id="30724" name="Picture 4" descr="HSPS_Ch1s1-pg4-NatSci"/>
          <p:cNvPicPr>
            <a:picLocks noGrp="1" noChangeAspect="1" noChangeArrowheads="1"/>
          </p:cNvPicPr>
          <p:nvPr/>
        </p:nvPicPr>
        <p:blipFill>
          <a:blip r:embed="rId4" cstate="print"/>
          <a:srcRect/>
          <a:stretch>
            <a:fillRect/>
          </a:stretch>
        </p:blipFill>
        <p:spPr bwMode="auto">
          <a:xfrm>
            <a:off x="2071688" y="609600"/>
            <a:ext cx="5000625" cy="1285875"/>
          </a:xfrm>
          <a:prstGeom prst="rect">
            <a:avLst/>
          </a:prstGeom>
          <a:noFill/>
          <a:ln w="9525">
            <a:noFill/>
            <a:miter lim="800000"/>
            <a:headEnd/>
            <a:tailEnd/>
          </a:ln>
          <a:effectLst/>
        </p:spPr>
      </p:pic>
      <p:pic>
        <p:nvPicPr>
          <p:cNvPr id="30733" name="Picture 13" descr="HSPS-Ch1s1-pg4-EarSpcSci"/>
          <p:cNvPicPr>
            <a:picLocks noChangeAspect="1" noChangeArrowheads="1"/>
          </p:cNvPicPr>
          <p:nvPr/>
        </p:nvPicPr>
        <p:blipFill>
          <a:blip r:embed="rId5" cstate="print"/>
          <a:srcRect/>
          <a:stretch>
            <a:fillRect/>
          </a:stretch>
        </p:blipFill>
        <p:spPr bwMode="auto">
          <a:xfrm>
            <a:off x="2771775" y="1828800"/>
            <a:ext cx="3400425" cy="422433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bg with key ghost"/>
          <p:cNvPicPr>
            <a:picLocks noGrp="1" noChangeAspect="1" noChangeArrowheads="1"/>
          </p:cNvPicPr>
          <p:nvPr>
            <p:ph sz="half" idx="2"/>
          </p:nvPr>
        </p:nvPicPr>
        <p:blipFill>
          <a:blip r:embed="rId3" cstate="print"/>
          <a:srcRect/>
          <a:stretch>
            <a:fillRect/>
          </a:stretch>
        </p:blipFill>
        <p:spPr bwMode="auto">
          <a:xfrm>
            <a:off x="119063" y="587375"/>
            <a:ext cx="8905875" cy="5584825"/>
          </a:xfrm>
          <a:noFill/>
          <a:ln>
            <a:miter lim="800000"/>
            <a:headEnd/>
            <a:tailEnd/>
          </a:ln>
        </p:spPr>
      </p:pic>
      <p:pic>
        <p:nvPicPr>
          <p:cNvPr id="33796" name="Picture 4" descr="HSPS_Ch1s1-pg4-NatSci"/>
          <p:cNvPicPr>
            <a:picLocks noGrp="1" noChangeAspect="1" noChangeArrowheads="1"/>
          </p:cNvPicPr>
          <p:nvPr/>
        </p:nvPicPr>
        <p:blipFill>
          <a:blip r:embed="rId4" cstate="print"/>
          <a:srcRect/>
          <a:stretch>
            <a:fillRect/>
          </a:stretch>
        </p:blipFill>
        <p:spPr bwMode="auto">
          <a:xfrm>
            <a:off x="2071688" y="609600"/>
            <a:ext cx="5000625" cy="1285875"/>
          </a:xfrm>
          <a:prstGeom prst="rect">
            <a:avLst/>
          </a:prstGeom>
          <a:noFill/>
          <a:ln w="9525">
            <a:noFill/>
            <a:miter lim="800000"/>
            <a:headEnd/>
            <a:tailEnd/>
          </a:ln>
          <a:effectLst/>
        </p:spPr>
      </p:pic>
      <p:pic>
        <p:nvPicPr>
          <p:cNvPr id="33800" name="Picture 8" descr="HSPS-Ch1s1-pg4-LifeSci"/>
          <p:cNvPicPr>
            <a:picLocks noChangeAspect="1" noChangeArrowheads="1"/>
          </p:cNvPicPr>
          <p:nvPr/>
        </p:nvPicPr>
        <p:blipFill>
          <a:blip r:embed="rId5" cstate="print"/>
          <a:srcRect/>
          <a:stretch>
            <a:fillRect/>
          </a:stretch>
        </p:blipFill>
        <p:spPr bwMode="auto">
          <a:xfrm>
            <a:off x="3657600" y="1905000"/>
            <a:ext cx="5334000" cy="419417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body" sz="half" idx="1"/>
          </p:nvPr>
        </p:nvSpPr>
        <p:spPr bwMode="auto">
          <a:xfrm>
            <a:off x="228600" y="1752600"/>
            <a:ext cx="5143500" cy="3959225"/>
          </a:xfrm>
          <a:noFill/>
          <a:ln>
            <a:miter lim="800000"/>
            <a:headEnd/>
            <a:tailEnd/>
          </a:ln>
        </p:spPr>
        <p:txBody>
          <a:bodyPr vert="horz" wrap="square" lIns="91440" tIns="45720" rIns="91440" bIns="45720" numCol="1" anchor="t" anchorCtr="0" compatLnSpc="1">
            <a:prstTxWarp prst="textNoShape">
              <a:avLst/>
            </a:prstTxWarp>
            <a:spAutoFit/>
          </a:bodyPr>
          <a:lstStyle/>
          <a:p>
            <a:pPr marL="285750" indent="-285750"/>
            <a:r>
              <a:rPr lang="en-US" sz="2800" b="1"/>
              <a:t>Chemistry </a:t>
            </a:r>
            <a:r>
              <a:rPr lang="en-US" sz="2800"/>
              <a:t>is the study of the composition, structure, properties, and reactions of matter. </a:t>
            </a:r>
          </a:p>
          <a:p>
            <a:pPr marL="285750" indent="-285750"/>
            <a:endParaRPr lang="en-US" sz="2000" b="1"/>
          </a:p>
          <a:p>
            <a:pPr marL="285750" indent="-285750"/>
            <a:r>
              <a:rPr lang="en-US" sz="2800" b="1"/>
              <a:t>Physics </a:t>
            </a:r>
            <a:r>
              <a:rPr lang="en-US" sz="2800"/>
              <a:t>is the study of matter and energy and the interactions between the two through forces and motion.</a:t>
            </a:r>
          </a:p>
        </p:txBody>
      </p:sp>
      <p:sp>
        <p:nvSpPr>
          <p:cNvPr id="36868" name="Rectangle 4"/>
          <p:cNvSpPr>
            <a:spLocks noChangeArrowheads="1"/>
          </p:cNvSpPr>
          <p:nvPr/>
        </p:nvSpPr>
        <p:spPr bwMode="auto">
          <a:xfrm>
            <a:off x="152400" y="914400"/>
            <a:ext cx="8839200" cy="519113"/>
          </a:xfrm>
          <a:prstGeom prst="rect">
            <a:avLst/>
          </a:prstGeom>
          <a:noFill/>
          <a:ln w="9525">
            <a:noFill/>
            <a:miter lim="800000"/>
            <a:headEnd/>
            <a:tailEnd/>
          </a:ln>
          <a:effectLst/>
        </p:spPr>
        <p:txBody>
          <a:bodyPr>
            <a:spAutoFit/>
          </a:bodyPr>
          <a:lstStyle/>
          <a:p>
            <a:pPr>
              <a:spcBef>
                <a:spcPct val="20000"/>
              </a:spcBef>
            </a:pPr>
            <a:r>
              <a:rPr lang="en-US" sz="2800"/>
              <a:t>Physical science focuses on nonliving things.</a:t>
            </a:r>
          </a:p>
        </p:txBody>
      </p:sp>
      <p:pic>
        <p:nvPicPr>
          <p:cNvPr id="36869" name="Picture 5" descr="flasks"/>
          <p:cNvPicPr>
            <a:picLocks noChangeAspect="1" noChangeArrowheads="1"/>
          </p:cNvPicPr>
          <p:nvPr/>
        </p:nvPicPr>
        <p:blipFill>
          <a:blip r:embed="rId3" cstate="print"/>
          <a:srcRect/>
          <a:stretch>
            <a:fillRect/>
          </a:stretch>
        </p:blipFill>
        <p:spPr bwMode="auto">
          <a:xfrm>
            <a:off x="6538913" y="1676400"/>
            <a:ext cx="2209800" cy="2025650"/>
          </a:xfrm>
          <a:prstGeom prst="rect">
            <a:avLst/>
          </a:prstGeom>
          <a:noFill/>
        </p:spPr>
      </p:pic>
      <p:pic>
        <p:nvPicPr>
          <p:cNvPr id="36871" name="Picture 7" descr="HSPS_Ch1s1-pg4-Boat"/>
          <p:cNvPicPr>
            <a:picLocks noChangeAspect="1" noChangeArrowheads="1"/>
          </p:cNvPicPr>
          <p:nvPr/>
        </p:nvPicPr>
        <p:blipFill>
          <a:blip r:embed="rId4" cstate="print"/>
          <a:srcRect/>
          <a:stretch>
            <a:fillRect/>
          </a:stretch>
        </p:blipFill>
        <p:spPr bwMode="auto">
          <a:xfrm>
            <a:off x="5913438" y="4038600"/>
            <a:ext cx="2849562" cy="190817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1" name="Rectangle 3"/>
          <p:cNvSpPr>
            <a:spLocks noGrp="1" noChangeArrowheads="1"/>
          </p:cNvSpPr>
          <p:nvPr>
            <p:ph type="body" sz="half" idx="1"/>
          </p:nvPr>
        </p:nvSpPr>
        <p:spPr bwMode="auto">
          <a:xfrm>
            <a:off x="228600" y="2362200"/>
            <a:ext cx="5143500" cy="2825750"/>
          </a:xfrm>
          <a:noFill/>
          <a:ln>
            <a:miter lim="800000"/>
            <a:headEnd/>
            <a:tailEnd/>
          </a:ln>
        </p:spPr>
        <p:txBody>
          <a:bodyPr vert="horz" wrap="square" lIns="91440" tIns="45720" rIns="91440" bIns="45720" numCol="1" anchor="t" anchorCtr="0" compatLnSpc="1">
            <a:prstTxWarp prst="textNoShape">
              <a:avLst/>
            </a:prstTxWarp>
            <a:spAutoFit/>
          </a:bodyPr>
          <a:lstStyle/>
          <a:p>
            <a:pPr marL="285750" indent="-285750"/>
            <a:r>
              <a:rPr lang="en-US" sz="2800" b="1"/>
              <a:t>Geology </a:t>
            </a:r>
            <a:r>
              <a:rPr lang="en-US" sz="2800"/>
              <a:t>is the study of the origin, history, structure, and systems of Earth. </a:t>
            </a:r>
          </a:p>
          <a:p>
            <a:pPr marL="285750" indent="-285750"/>
            <a:endParaRPr lang="en-US" sz="2800" b="1"/>
          </a:p>
          <a:p>
            <a:pPr marL="285750" indent="-285750"/>
            <a:r>
              <a:rPr lang="en-US" sz="2800" b="1"/>
              <a:t>Astronomy </a:t>
            </a:r>
            <a:r>
              <a:rPr lang="en-US" sz="2800"/>
              <a:t>is</a:t>
            </a:r>
            <a:r>
              <a:rPr lang="en-US" sz="2800" b="1"/>
              <a:t> </a:t>
            </a:r>
            <a:r>
              <a:rPr lang="en-US" sz="2800"/>
              <a:t>the study of the universe beyond Earth.</a:t>
            </a:r>
          </a:p>
        </p:txBody>
      </p:sp>
      <p:sp>
        <p:nvSpPr>
          <p:cNvPr id="48133" name="Rectangle 5"/>
          <p:cNvSpPr>
            <a:spLocks noChangeArrowheads="1"/>
          </p:cNvSpPr>
          <p:nvPr/>
        </p:nvSpPr>
        <p:spPr bwMode="auto">
          <a:xfrm>
            <a:off x="152400" y="914400"/>
            <a:ext cx="8839200" cy="946150"/>
          </a:xfrm>
          <a:prstGeom prst="rect">
            <a:avLst/>
          </a:prstGeom>
          <a:noFill/>
          <a:ln w="9525">
            <a:noFill/>
            <a:miter lim="800000"/>
            <a:headEnd/>
            <a:tailEnd/>
          </a:ln>
          <a:effectLst/>
        </p:spPr>
        <p:txBody>
          <a:bodyPr>
            <a:spAutoFit/>
          </a:bodyPr>
          <a:lstStyle/>
          <a:p>
            <a:pPr>
              <a:spcBef>
                <a:spcPct val="20000"/>
              </a:spcBef>
            </a:pPr>
            <a:r>
              <a:rPr lang="en-US" sz="2800"/>
              <a:t>The application of physics and chemistry to the study of Earth is called Earth science.</a:t>
            </a:r>
          </a:p>
        </p:txBody>
      </p:sp>
      <p:pic>
        <p:nvPicPr>
          <p:cNvPr id="48136" name="Picture 8" descr="weather watch"/>
          <p:cNvPicPr>
            <a:picLocks noChangeAspect="1" noChangeArrowheads="1"/>
          </p:cNvPicPr>
          <p:nvPr/>
        </p:nvPicPr>
        <p:blipFill>
          <a:blip r:embed="rId3" cstate="print"/>
          <a:srcRect/>
          <a:stretch>
            <a:fillRect/>
          </a:stretch>
        </p:blipFill>
        <p:spPr bwMode="auto">
          <a:xfrm>
            <a:off x="6262688" y="1905000"/>
            <a:ext cx="1752600" cy="1633538"/>
          </a:xfrm>
          <a:prstGeom prst="rect">
            <a:avLst/>
          </a:prstGeom>
          <a:noFill/>
        </p:spPr>
      </p:pic>
      <p:pic>
        <p:nvPicPr>
          <p:cNvPr id="48137" name="Picture 9" descr="HSPS_Ch1s1-pg4-Planets"/>
          <p:cNvPicPr>
            <a:picLocks noChangeAspect="1" noChangeArrowheads="1"/>
          </p:cNvPicPr>
          <p:nvPr/>
        </p:nvPicPr>
        <p:blipFill>
          <a:blip r:embed="rId4" cstate="print"/>
          <a:srcRect/>
          <a:stretch>
            <a:fillRect/>
          </a:stretch>
        </p:blipFill>
        <p:spPr bwMode="auto">
          <a:xfrm>
            <a:off x="6224588" y="3733800"/>
            <a:ext cx="1852612" cy="232886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body" sz="half" idx="1"/>
          </p:nvPr>
        </p:nvSpPr>
        <p:spPr bwMode="auto">
          <a:xfrm>
            <a:off x="228600" y="2187575"/>
            <a:ext cx="5143500" cy="3679825"/>
          </a:xfrm>
          <a:noFill/>
          <a:ln>
            <a:miter lim="800000"/>
            <a:headEnd/>
            <a:tailEnd/>
          </a:ln>
        </p:spPr>
        <p:txBody>
          <a:bodyPr vert="horz" wrap="square" lIns="91440" tIns="45720" rIns="91440" bIns="45720" numCol="1" anchor="t" anchorCtr="0" compatLnSpc="1">
            <a:prstTxWarp prst="textNoShape">
              <a:avLst/>
            </a:prstTxWarp>
            <a:spAutoFit/>
          </a:bodyPr>
          <a:lstStyle/>
          <a:p>
            <a:pPr marL="285750" indent="-285750"/>
            <a:r>
              <a:rPr lang="en-US" sz="2800"/>
              <a:t>Biology includes the physics and chemistry of living things, as well as their origin and behavior. </a:t>
            </a:r>
          </a:p>
          <a:p>
            <a:pPr marL="285750" indent="-285750">
              <a:buFontTx/>
              <a:buNone/>
            </a:pPr>
            <a:endParaRPr lang="en-US" sz="2800"/>
          </a:p>
          <a:p>
            <a:pPr marL="285750" indent="-285750"/>
            <a:r>
              <a:rPr lang="en-US" sz="2800"/>
              <a:t>Biologists study the different ways that organisms grow, survive, and reproduce.</a:t>
            </a:r>
          </a:p>
        </p:txBody>
      </p:sp>
      <p:sp>
        <p:nvSpPr>
          <p:cNvPr id="50180" name="Rectangle 4"/>
          <p:cNvSpPr>
            <a:spLocks noChangeArrowheads="1"/>
          </p:cNvSpPr>
          <p:nvPr/>
        </p:nvSpPr>
        <p:spPr bwMode="auto">
          <a:xfrm>
            <a:off x="152400" y="914400"/>
            <a:ext cx="8839200" cy="946150"/>
          </a:xfrm>
          <a:prstGeom prst="rect">
            <a:avLst/>
          </a:prstGeom>
          <a:noFill/>
          <a:ln w="9525">
            <a:noFill/>
            <a:miter lim="800000"/>
            <a:headEnd/>
            <a:tailEnd/>
          </a:ln>
          <a:effectLst/>
        </p:spPr>
        <p:txBody>
          <a:bodyPr>
            <a:spAutoFit/>
          </a:bodyPr>
          <a:lstStyle/>
          <a:p>
            <a:pPr>
              <a:spcBef>
                <a:spcPct val="20000"/>
              </a:spcBef>
            </a:pPr>
            <a:r>
              <a:rPr lang="en-US" sz="2800"/>
              <a:t>The study of living things is known as </a:t>
            </a:r>
            <a:r>
              <a:rPr lang="en-US" sz="2800" b="1"/>
              <a:t>biology</a:t>
            </a:r>
            <a:r>
              <a:rPr lang="en-US" sz="2800"/>
              <a:t>, </a:t>
            </a:r>
            <a:br>
              <a:rPr lang="en-US" sz="2800"/>
            </a:br>
            <a:r>
              <a:rPr lang="en-US" sz="2800"/>
              <a:t>or life science.</a:t>
            </a:r>
          </a:p>
        </p:txBody>
      </p:sp>
      <p:pic>
        <p:nvPicPr>
          <p:cNvPr id="50183" name="Picture 7" descr="HSPS_Ch1s1-pg4-Lake"/>
          <p:cNvPicPr>
            <a:picLocks noChangeAspect="1" noChangeArrowheads="1"/>
          </p:cNvPicPr>
          <p:nvPr/>
        </p:nvPicPr>
        <p:blipFill>
          <a:blip r:embed="rId3" cstate="print"/>
          <a:srcRect/>
          <a:stretch>
            <a:fillRect/>
          </a:stretch>
        </p:blipFill>
        <p:spPr bwMode="auto">
          <a:xfrm>
            <a:off x="6248400" y="1600200"/>
            <a:ext cx="2176463" cy="2176463"/>
          </a:xfrm>
          <a:prstGeom prst="rect">
            <a:avLst/>
          </a:prstGeom>
          <a:noFill/>
        </p:spPr>
      </p:pic>
      <p:pic>
        <p:nvPicPr>
          <p:cNvPr id="50184" name="Picture 8" descr="HSPS_Ch1s1-pg4-People"/>
          <p:cNvPicPr>
            <a:picLocks noChangeAspect="1" noChangeArrowheads="1"/>
          </p:cNvPicPr>
          <p:nvPr/>
        </p:nvPicPr>
        <p:blipFill>
          <a:blip r:embed="rId4" cstate="print"/>
          <a:srcRect/>
          <a:stretch>
            <a:fillRect/>
          </a:stretch>
        </p:blipFill>
        <p:spPr bwMode="auto">
          <a:xfrm>
            <a:off x="5486400" y="3833813"/>
            <a:ext cx="3457575" cy="228917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body" sz="half" idx="1"/>
          </p:nvPr>
        </p:nvSpPr>
        <p:spPr bwMode="auto">
          <a:xfrm>
            <a:off x="228600" y="2362200"/>
            <a:ext cx="8686800" cy="2825750"/>
          </a:xfrm>
          <a:noFill/>
          <a:ln>
            <a:miter lim="800000"/>
            <a:headEnd/>
            <a:tailEnd/>
          </a:ln>
        </p:spPr>
        <p:txBody>
          <a:bodyPr vert="horz" wrap="square" lIns="91440" tIns="45720" rIns="91440" bIns="45720" numCol="1" anchor="t" anchorCtr="0" compatLnSpc="1">
            <a:prstTxWarp prst="textNoShape">
              <a:avLst/>
            </a:prstTxWarp>
            <a:spAutoFit/>
          </a:bodyPr>
          <a:lstStyle/>
          <a:p>
            <a:pPr marL="285750" indent="-285750"/>
            <a:r>
              <a:rPr lang="en-US" sz="2800"/>
              <a:t>Much of biology involves changes that are part of chemistry, while much of chemistry is defined by interactions that are part of physics</a:t>
            </a:r>
          </a:p>
          <a:p>
            <a:pPr marL="285750" indent="-285750"/>
            <a:endParaRPr lang="en-US" sz="2800"/>
          </a:p>
          <a:p>
            <a:pPr marL="285750" indent="-285750"/>
            <a:r>
              <a:rPr lang="en-US" sz="2800"/>
              <a:t>Biophysics is a growing area of physics that applies physics to biology. </a:t>
            </a:r>
          </a:p>
        </p:txBody>
      </p:sp>
      <p:sp>
        <p:nvSpPr>
          <p:cNvPr id="52228" name="Rectangle 4"/>
          <p:cNvSpPr>
            <a:spLocks noChangeArrowheads="1"/>
          </p:cNvSpPr>
          <p:nvPr/>
        </p:nvSpPr>
        <p:spPr bwMode="auto">
          <a:xfrm>
            <a:off x="152400" y="914400"/>
            <a:ext cx="8839200" cy="519113"/>
          </a:xfrm>
          <a:prstGeom prst="rect">
            <a:avLst/>
          </a:prstGeom>
          <a:noFill/>
          <a:ln w="9525">
            <a:noFill/>
            <a:miter lim="800000"/>
            <a:headEnd/>
            <a:tailEnd/>
          </a:ln>
          <a:effectLst/>
        </p:spPr>
        <p:txBody>
          <a:bodyPr>
            <a:spAutoFit/>
          </a:bodyPr>
          <a:lstStyle/>
          <a:p>
            <a:pPr>
              <a:spcBef>
                <a:spcPct val="20000"/>
              </a:spcBef>
            </a:pPr>
            <a:r>
              <a:rPr lang="en-US" sz="2800"/>
              <a:t>There is overlap between different areas of science.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6" name="Rectangle 4"/>
          <p:cNvSpPr>
            <a:spLocks noChangeArrowheads="1"/>
          </p:cNvSpPr>
          <p:nvPr/>
        </p:nvSpPr>
        <p:spPr bwMode="auto">
          <a:xfrm>
            <a:off x="153988" y="912813"/>
            <a:ext cx="6551612"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ea typeface="Times New Roman" pitchFamily="18" charset="0"/>
                <a:cs typeface="StoneSans-Bold" charset="0"/>
              </a:rPr>
              <a:t>The Big Ideas of Physical Science </a:t>
            </a:r>
          </a:p>
        </p:txBody>
      </p:sp>
      <p:sp>
        <p:nvSpPr>
          <p:cNvPr id="54281" name="Rectangle 9"/>
          <p:cNvSpPr>
            <a:spLocks noGrp="1" noChangeArrowheads="1"/>
          </p:cNvSpPr>
          <p:nvPr>
            <p:ph type="body" sz="half" idx="1"/>
          </p:nvPr>
        </p:nvSpPr>
        <p:spPr bwMode="auto">
          <a:xfrm>
            <a:off x="228600" y="1752600"/>
            <a:ext cx="8686800" cy="3424238"/>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b="1">
                <a:solidFill>
                  <a:srgbClr val="0B4394"/>
                </a:solidFill>
                <a:ea typeface="Times New Roman" pitchFamily="18" charset="0"/>
                <a:cs typeface="StoneSans-Bold" charset="0"/>
              </a:rPr>
              <a:t>Space and Time</a:t>
            </a:r>
            <a:r>
              <a:rPr lang="en-US" sz="2800" b="1">
                <a:solidFill>
                  <a:srgbClr val="0064F3"/>
                </a:solidFill>
                <a:ea typeface="Times New Roman" pitchFamily="18" charset="0"/>
                <a:cs typeface="StoneSans-Bold" charset="0"/>
              </a:rPr>
              <a:t>  </a:t>
            </a:r>
            <a:endParaRPr lang="en-US" sz="2800">
              <a:solidFill>
                <a:srgbClr val="000000"/>
              </a:solidFill>
              <a:ea typeface="Times New Roman" pitchFamily="18" charset="0"/>
              <a:cs typeface="Minion-Regular" charset="0"/>
            </a:endParaRPr>
          </a:p>
          <a:p>
            <a:pPr marL="0" indent="0">
              <a:buFontTx/>
              <a:buNone/>
            </a:pPr>
            <a:r>
              <a:rPr lang="en-US" sz="2800">
                <a:solidFill>
                  <a:srgbClr val="000000"/>
                </a:solidFill>
                <a:ea typeface="Times New Roman" pitchFamily="18" charset="0"/>
                <a:cs typeface="Minion-Regular" charset="0"/>
              </a:rPr>
              <a:t>The universe is both very old and very big. </a:t>
            </a:r>
          </a:p>
          <a:p>
            <a:pPr marL="0" indent="0">
              <a:buFontTx/>
              <a:buNone/>
            </a:pPr>
            <a:endParaRPr lang="en-US" sz="2800" b="1">
              <a:solidFill>
                <a:srgbClr val="0064F3"/>
              </a:solidFill>
              <a:ea typeface="Times New Roman" pitchFamily="18" charset="0"/>
              <a:cs typeface="StoneSans-Bold" charset="0"/>
            </a:endParaRPr>
          </a:p>
          <a:p>
            <a:pPr marL="0" indent="0">
              <a:buFontTx/>
              <a:buNone/>
            </a:pPr>
            <a:r>
              <a:rPr lang="en-US" sz="2800" b="1">
                <a:solidFill>
                  <a:srgbClr val="0B4394"/>
                </a:solidFill>
                <a:ea typeface="Times New Roman" pitchFamily="18" charset="0"/>
                <a:cs typeface="StoneSans-Bold" charset="0"/>
              </a:rPr>
              <a:t>Matter and Change</a:t>
            </a:r>
            <a:r>
              <a:rPr lang="en-US" sz="2800" b="1">
                <a:solidFill>
                  <a:srgbClr val="0064F3"/>
                </a:solidFill>
                <a:ea typeface="Times New Roman" pitchFamily="18" charset="0"/>
                <a:cs typeface="StoneSans-Bold" charset="0"/>
              </a:rPr>
              <a:t>  </a:t>
            </a:r>
            <a:endParaRPr lang="en-US" sz="2800">
              <a:solidFill>
                <a:srgbClr val="000000"/>
              </a:solidFill>
              <a:ea typeface="Times New Roman" pitchFamily="18" charset="0"/>
              <a:cs typeface="Minion-Regular" charset="0"/>
            </a:endParaRPr>
          </a:p>
          <a:p>
            <a:pPr marL="0" indent="0">
              <a:buFontTx/>
              <a:buNone/>
            </a:pPr>
            <a:r>
              <a:rPr lang="en-US" sz="2800">
                <a:solidFill>
                  <a:srgbClr val="000000"/>
                </a:solidFill>
                <a:ea typeface="Times New Roman" pitchFamily="18" charset="0"/>
                <a:cs typeface="Minion-Regular" charset="0"/>
              </a:rPr>
              <a:t>A very small amount of the universe is matter. All matter that you are familiar with is made up of building blocks called atoms.</a:t>
            </a:r>
            <a:r>
              <a:rPr lang="en-US" sz="2800" b="1"/>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4" name="Rectangle 4"/>
          <p:cNvSpPr>
            <a:spLocks noGrp="1" noChangeArrowheads="1"/>
          </p:cNvSpPr>
          <p:nvPr>
            <p:ph type="body" sz="half" idx="1"/>
          </p:nvPr>
        </p:nvSpPr>
        <p:spPr bwMode="auto">
          <a:xfrm>
            <a:off x="228600" y="1752600"/>
            <a:ext cx="8686800" cy="3851275"/>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b="1">
                <a:solidFill>
                  <a:srgbClr val="0B4394"/>
                </a:solidFill>
                <a:ea typeface="Times New Roman" pitchFamily="18" charset="0"/>
                <a:cs typeface="StoneSans-Bold" charset="0"/>
              </a:rPr>
              <a:t>Forces and Motion</a:t>
            </a:r>
            <a:r>
              <a:rPr lang="en-US" sz="2800" b="1">
                <a:solidFill>
                  <a:srgbClr val="0064F3"/>
                </a:solidFill>
                <a:ea typeface="Times New Roman" pitchFamily="18" charset="0"/>
                <a:cs typeface="StoneSans-Bold" charset="0"/>
              </a:rPr>
              <a:t>  </a:t>
            </a:r>
            <a:endParaRPr lang="en-US" sz="2800">
              <a:solidFill>
                <a:srgbClr val="000000"/>
              </a:solidFill>
              <a:ea typeface="Times New Roman" pitchFamily="18" charset="0"/>
              <a:cs typeface="Minion-Regular" charset="0"/>
            </a:endParaRPr>
          </a:p>
          <a:p>
            <a:pPr marL="0" indent="0">
              <a:buFontTx/>
              <a:buNone/>
            </a:pPr>
            <a:r>
              <a:rPr lang="en-US" sz="2800">
                <a:solidFill>
                  <a:srgbClr val="000000"/>
                </a:solidFill>
                <a:ea typeface="Times New Roman" pitchFamily="18" charset="0"/>
                <a:cs typeface="Minion-Regular" charset="0"/>
              </a:rPr>
              <a:t>Forces cause changes in motion. The laws of physics allow these changes to be calculated exactly. </a:t>
            </a:r>
          </a:p>
          <a:p>
            <a:pPr marL="0" indent="0">
              <a:buFontTx/>
              <a:buNone/>
            </a:pPr>
            <a:endParaRPr lang="en-US" sz="2800" b="1">
              <a:solidFill>
                <a:srgbClr val="0064F3"/>
              </a:solidFill>
              <a:ea typeface="Times New Roman" pitchFamily="18" charset="0"/>
              <a:cs typeface="StoneSans-Bold" charset="0"/>
            </a:endParaRPr>
          </a:p>
          <a:p>
            <a:pPr marL="0" indent="0">
              <a:buFontTx/>
              <a:buNone/>
            </a:pPr>
            <a:r>
              <a:rPr lang="en-US" sz="2800" b="1">
                <a:solidFill>
                  <a:srgbClr val="0B4394"/>
                </a:solidFill>
                <a:ea typeface="Times New Roman" pitchFamily="18" charset="0"/>
                <a:cs typeface="StoneSans-Bold" charset="0"/>
              </a:rPr>
              <a:t>Energy</a:t>
            </a:r>
            <a:r>
              <a:rPr lang="en-US" sz="2800" b="1">
                <a:solidFill>
                  <a:srgbClr val="0064F3"/>
                </a:solidFill>
                <a:ea typeface="Times New Roman" pitchFamily="18" charset="0"/>
                <a:cs typeface="StoneSans-Bold" charset="0"/>
              </a:rPr>
              <a:t>  </a:t>
            </a:r>
            <a:endParaRPr lang="en-US" sz="2800">
              <a:solidFill>
                <a:srgbClr val="000000"/>
              </a:solidFill>
              <a:ea typeface="Times New Roman" pitchFamily="18" charset="0"/>
              <a:cs typeface="Minion-Regular" charset="0"/>
            </a:endParaRPr>
          </a:p>
          <a:p>
            <a:pPr marL="0" indent="0">
              <a:buFontTx/>
              <a:buNone/>
            </a:pPr>
            <a:r>
              <a:rPr lang="en-US" sz="2800">
                <a:solidFill>
                  <a:srgbClr val="000000"/>
                </a:solidFill>
                <a:ea typeface="Times New Roman" pitchFamily="18" charset="0"/>
                <a:cs typeface="Minion-Regular" charset="0"/>
              </a:rPr>
              <a:t>Energy exists in many forms. Energy can be transferred from one form or object to another, but it can never be destroyed.</a:t>
            </a:r>
            <a:r>
              <a:rPr lang="en-US" sz="2800" b="1">
                <a:solidFill>
                  <a:srgbClr val="0064F3"/>
                </a:solidFill>
                <a:ea typeface="Times New Roman" pitchFamily="18" charset="0"/>
                <a:cs typeface="StoneSans-Bold" charset="0"/>
              </a:rPr>
              <a:t> </a:t>
            </a:r>
          </a:p>
        </p:txBody>
      </p:sp>
      <p:sp>
        <p:nvSpPr>
          <p:cNvPr id="56325" name="Rectangle 5"/>
          <p:cNvSpPr>
            <a:spLocks noChangeArrowheads="1"/>
          </p:cNvSpPr>
          <p:nvPr/>
        </p:nvSpPr>
        <p:spPr bwMode="auto">
          <a:xfrm>
            <a:off x="153988" y="912813"/>
            <a:ext cx="6551612"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ea typeface="Times New Roman" pitchFamily="18" charset="0"/>
                <a:cs typeface="StoneSans-Bold" charset="0"/>
              </a:rPr>
              <a:t>The Big Ideas of Physical Science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bg with key ghost"/>
          <p:cNvPicPr>
            <a:picLocks noGrp="1" noChangeAspect="1" noChangeArrowheads="1"/>
          </p:cNvPicPr>
          <p:nvPr>
            <p:ph sz="half" idx="2"/>
          </p:nvPr>
        </p:nvPicPr>
        <p:blipFill>
          <a:blip r:embed="rId3" cstate="print"/>
          <a:srcRect/>
          <a:stretch>
            <a:fillRect/>
          </a:stretch>
        </p:blipFill>
        <p:spPr bwMode="auto">
          <a:xfrm>
            <a:off x="119063" y="587375"/>
            <a:ext cx="8905875" cy="5584825"/>
          </a:xfrm>
          <a:noFill/>
          <a:ln>
            <a:miter lim="800000"/>
            <a:headEnd/>
            <a:tailEnd/>
          </a:ln>
        </p:spPr>
      </p:pic>
      <p:sp>
        <p:nvSpPr>
          <p:cNvPr id="8195" name="Rectangle 3"/>
          <p:cNvSpPr>
            <a:spLocks noGrp="1" noChangeArrowheads="1"/>
          </p:cNvSpPr>
          <p:nvPr>
            <p:ph type="body" sz="half" idx="1"/>
          </p:nvPr>
        </p:nvSpPr>
        <p:spPr bwMode="auto">
          <a:xfrm>
            <a:off x="1066800" y="3062288"/>
            <a:ext cx="7810500" cy="946150"/>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b="1"/>
              <a:t>How does the process of science start and end?</a:t>
            </a:r>
          </a:p>
        </p:txBody>
      </p:sp>
      <p:sp>
        <p:nvSpPr>
          <p:cNvPr id="8200" name="Rectangle 8"/>
          <p:cNvSpPr>
            <a:spLocks noChangeArrowheads="1"/>
          </p:cNvSpPr>
          <p:nvPr/>
        </p:nvSpPr>
        <p:spPr bwMode="auto">
          <a:xfrm>
            <a:off x="153988" y="9128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rPr>
              <a:t>Science From Curiosity</a:t>
            </a:r>
          </a:p>
        </p:txBody>
      </p:sp>
      <p:pic>
        <p:nvPicPr>
          <p:cNvPr id="8202" name="Picture 10" descr="HSPS_KeyConcepts-Icon copy"/>
          <p:cNvPicPr>
            <a:picLocks noChangeAspect="1" noChangeArrowheads="1"/>
          </p:cNvPicPr>
          <p:nvPr/>
        </p:nvPicPr>
        <p:blipFill>
          <a:blip r:embed="rId4" cstate="print"/>
          <a:srcRect/>
          <a:stretch>
            <a:fillRect/>
          </a:stretch>
        </p:blipFill>
        <p:spPr bwMode="auto">
          <a:xfrm>
            <a:off x="304800" y="3106738"/>
            <a:ext cx="609600" cy="43021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153988" y="9128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ea typeface="Times New Roman" pitchFamily="18" charset="0"/>
                <a:cs typeface="StoneSans-Bold" charset="0"/>
              </a:rPr>
              <a:t>Science and Your Perspective </a:t>
            </a:r>
          </a:p>
        </p:txBody>
      </p:sp>
      <p:sp>
        <p:nvSpPr>
          <p:cNvPr id="58372" name="Rectangle 4"/>
          <p:cNvSpPr>
            <a:spLocks noGrp="1" noChangeArrowheads="1"/>
          </p:cNvSpPr>
          <p:nvPr>
            <p:ph type="body" sz="half" idx="1"/>
          </p:nvPr>
        </p:nvSpPr>
        <p:spPr bwMode="auto">
          <a:xfrm>
            <a:off x="228600" y="1752600"/>
            <a:ext cx="8686800" cy="3679825"/>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a:solidFill>
                  <a:srgbClr val="000000"/>
                </a:solidFill>
                <a:ea typeface="Times New Roman" pitchFamily="18" charset="0"/>
                <a:cs typeface="Minion-Regular" charset="0"/>
              </a:rPr>
              <a:t>Science is both a process and a body of knowledge. As more knowledge is added, the models that science uses to describe the universe change.</a:t>
            </a:r>
          </a:p>
          <a:p>
            <a:pPr marL="0" indent="0">
              <a:buFontTx/>
              <a:buNone/>
            </a:pPr>
            <a:endParaRPr lang="en-US" sz="2800">
              <a:solidFill>
                <a:srgbClr val="000000"/>
              </a:solidFill>
              <a:ea typeface="Times New Roman" pitchFamily="18" charset="0"/>
              <a:cs typeface="Minion-Regular" charset="0"/>
            </a:endParaRPr>
          </a:p>
          <a:p>
            <a:pPr marL="0" indent="0">
              <a:buFontTx/>
              <a:buNone/>
            </a:pPr>
            <a:r>
              <a:rPr lang="en-US" sz="2800">
                <a:solidFill>
                  <a:srgbClr val="000000"/>
                </a:solidFill>
                <a:ea typeface="Times New Roman" pitchFamily="18" charset="0"/>
                <a:cs typeface="Minion-Regular" charset="0"/>
              </a:rPr>
              <a:t>Be skeptical. Ask questions. Be aware that the scientific facts of today might be changed as knowledge grows. However, believe in the scientific process that has discovered them.</a:t>
            </a:r>
            <a:r>
              <a:rPr lang="en-US" sz="2800" b="1">
                <a:solidFill>
                  <a:srgbClr val="0064F3"/>
                </a:solidFill>
                <a:ea typeface="Times New Roman" pitchFamily="18" charset="0"/>
                <a:cs typeface="StoneSans-Bold" charset="0"/>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153988" y="9128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ea typeface="Times New Roman" pitchFamily="18" charset="0"/>
                <a:cs typeface="StoneSans-Bold" charset="0"/>
              </a:rPr>
              <a:t>Assessment Questions</a:t>
            </a:r>
          </a:p>
        </p:txBody>
      </p:sp>
      <p:sp>
        <p:nvSpPr>
          <p:cNvPr id="72707" name="Rectangle 3"/>
          <p:cNvSpPr>
            <a:spLocks noGrp="1" noChangeArrowheads="1"/>
          </p:cNvSpPr>
          <p:nvPr>
            <p:ph type="body" sz="half" idx="1"/>
          </p:nvPr>
        </p:nvSpPr>
        <p:spPr bwMode="auto">
          <a:xfrm>
            <a:off x="228600" y="1752600"/>
            <a:ext cx="8686800" cy="3638550"/>
          </a:xfrm>
          <a:noFill/>
          <a:ln>
            <a:miter lim="800000"/>
            <a:headEnd/>
            <a:tailEnd/>
          </a:ln>
        </p:spPr>
        <p:txBody>
          <a:bodyPr vert="horz" wrap="square" lIns="91440" tIns="45720" rIns="91440" bIns="45720" numCol="1" anchor="t" anchorCtr="0" compatLnSpc="1">
            <a:prstTxWarp prst="textNoShape">
              <a:avLst/>
            </a:prstTxWarp>
            <a:spAutoFit/>
          </a:bodyPr>
          <a:lstStyle/>
          <a:p>
            <a:pPr marL="533400" indent="-533400">
              <a:buFontTx/>
              <a:buAutoNum type="arabicPeriod"/>
            </a:pPr>
            <a:r>
              <a:rPr lang="en-US" sz="2800"/>
              <a:t>An example of technology that is related to the science of physics is</a:t>
            </a:r>
          </a:p>
          <a:p>
            <a:pPr marL="914400" lvl="1" indent="-457200">
              <a:buFontTx/>
              <a:buAutoNum type="alphaLcPeriod"/>
            </a:pPr>
            <a:r>
              <a:rPr lang="en-US" sz="2400"/>
              <a:t>a radio telescope.</a:t>
            </a:r>
          </a:p>
          <a:p>
            <a:pPr marL="914400" lvl="1" indent="-457200">
              <a:buFontTx/>
              <a:buAutoNum type="alphaLcPeriod"/>
            </a:pPr>
            <a:r>
              <a:rPr lang="en-US" sz="2400"/>
              <a:t>the law of conservation of energy.</a:t>
            </a:r>
          </a:p>
          <a:p>
            <a:pPr marL="914400" lvl="1" indent="-457200">
              <a:buFontTx/>
              <a:buAutoNum type="alphaLcPeriod"/>
            </a:pPr>
            <a:r>
              <a:rPr lang="en-US" sz="2400"/>
              <a:t>nuclear fusion in the core of a star.</a:t>
            </a:r>
          </a:p>
          <a:p>
            <a:pPr marL="914400" lvl="1" indent="-457200">
              <a:buFontTx/>
              <a:buAutoNum type="alphaLcPeriod"/>
            </a:pPr>
            <a:r>
              <a:rPr lang="en-US" sz="2400"/>
              <a:t>the speed of light.</a:t>
            </a:r>
          </a:p>
          <a:p>
            <a:pPr marL="533400" indent="-533400">
              <a:buFontTx/>
              <a:buNone/>
            </a:pPr>
            <a:r>
              <a:rPr lang="en-US" sz="2800"/>
              <a:t/>
            </a:r>
            <a:br>
              <a:rPr lang="en-US" sz="2800"/>
            </a:br>
            <a:endParaRPr lang="en-US" sz="28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153988" y="9128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ea typeface="Times New Roman" pitchFamily="18" charset="0"/>
                <a:cs typeface="StoneSans-Bold" charset="0"/>
              </a:rPr>
              <a:t>Assessment Questions</a:t>
            </a:r>
          </a:p>
        </p:txBody>
      </p:sp>
      <p:sp>
        <p:nvSpPr>
          <p:cNvPr id="78851" name="Rectangle 3"/>
          <p:cNvSpPr>
            <a:spLocks noGrp="1" noChangeArrowheads="1"/>
          </p:cNvSpPr>
          <p:nvPr>
            <p:ph type="body" sz="half" idx="1"/>
          </p:nvPr>
        </p:nvSpPr>
        <p:spPr bwMode="auto">
          <a:xfrm>
            <a:off x="228600" y="1752600"/>
            <a:ext cx="8686800" cy="3638550"/>
          </a:xfrm>
          <a:noFill/>
          <a:ln>
            <a:miter lim="800000"/>
            <a:headEnd/>
            <a:tailEnd/>
          </a:ln>
        </p:spPr>
        <p:txBody>
          <a:bodyPr vert="horz" wrap="square" lIns="91440" tIns="45720" rIns="91440" bIns="45720" numCol="1" anchor="t" anchorCtr="0" compatLnSpc="1">
            <a:prstTxWarp prst="textNoShape">
              <a:avLst/>
            </a:prstTxWarp>
            <a:spAutoFit/>
          </a:bodyPr>
          <a:lstStyle/>
          <a:p>
            <a:pPr marL="533400" indent="-533400">
              <a:buFontTx/>
              <a:buAutoNum type="arabicPeriod"/>
            </a:pPr>
            <a:r>
              <a:rPr lang="en-US" sz="2800"/>
              <a:t>An example of technology that is related to the science of physics is</a:t>
            </a:r>
          </a:p>
          <a:p>
            <a:pPr marL="914400" lvl="1" indent="-457200">
              <a:buFontTx/>
              <a:buAutoNum type="alphaLcPeriod"/>
            </a:pPr>
            <a:r>
              <a:rPr lang="en-US" sz="2400"/>
              <a:t>a radio telescope.</a:t>
            </a:r>
          </a:p>
          <a:p>
            <a:pPr marL="914400" lvl="1" indent="-457200">
              <a:buFontTx/>
              <a:buAutoNum type="alphaLcPeriod"/>
            </a:pPr>
            <a:r>
              <a:rPr lang="en-US" sz="2400"/>
              <a:t>the law of conservation of energy.</a:t>
            </a:r>
          </a:p>
          <a:p>
            <a:pPr marL="914400" lvl="1" indent="-457200">
              <a:buFontTx/>
              <a:buAutoNum type="alphaLcPeriod"/>
            </a:pPr>
            <a:r>
              <a:rPr lang="en-US" sz="2400"/>
              <a:t>nuclear fusion in the core of a star.</a:t>
            </a:r>
          </a:p>
          <a:p>
            <a:pPr marL="914400" lvl="1" indent="-457200">
              <a:buFontTx/>
              <a:buAutoNum type="alphaLcPeriod"/>
            </a:pPr>
            <a:r>
              <a:rPr lang="en-US" sz="2400"/>
              <a:t>the speed of light.</a:t>
            </a:r>
          </a:p>
          <a:p>
            <a:pPr marL="533400" indent="-533400">
              <a:buFontTx/>
              <a:buNone/>
            </a:pPr>
            <a:r>
              <a:rPr lang="en-US" sz="2800"/>
              <a:t/>
            </a:r>
            <a:br>
              <a:rPr lang="en-US" sz="2800"/>
            </a:br>
            <a:r>
              <a:rPr lang="en-US" sz="2800"/>
              <a:t>ANS:	A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153988" y="9128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ea typeface="Times New Roman" pitchFamily="18" charset="0"/>
                <a:cs typeface="StoneSans-Bold" charset="0"/>
              </a:rPr>
              <a:t>Assessment Questions</a:t>
            </a:r>
          </a:p>
        </p:txBody>
      </p:sp>
      <p:sp>
        <p:nvSpPr>
          <p:cNvPr id="74755" name="Rectangle 3"/>
          <p:cNvSpPr>
            <a:spLocks noGrp="1" noChangeArrowheads="1"/>
          </p:cNvSpPr>
          <p:nvPr>
            <p:ph type="body" sz="half" idx="1"/>
          </p:nvPr>
        </p:nvSpPr>
        <p:spPr bwMode="auto">
          <a:xfrm>
            <a:off x="228600" y="1752600"/>
            <a:ext cx="8686800" cy="3638550"/>
          </a:xfrm>
          <a:noFill/>
          <a:ln>
            <a:miter lim="800000"/>
            <a:headEnd/>
            <a:tailEnd/>
          </a:ln>
        </p:spPr>
        <p:txBody>
          <a:bodyPr vert="horz" wrap="square" lIns="91440" tIns="45720" rIns="91440" bIns="45720" numCol="1" anchor="t" anchorCtr="0" compatLnSpc="1">
            <a:prstTxWarp prst="textNoShape">
              <a:avLst/>
            </a:prstTxWarp>
            <a:spAutoFit/>
          </a:bodyPr>
          <a:lstStyle/>
          <a:p>
            <a:pPr marL="533400" indent="-533400">
              <a:buFontTx/>
              <a:buAutoNum type="arabicPeriod" startAt="2"/>
            </a:pPr>
            <a:r>
              <a:rPr lang="en-US" sz="2800"/>
              <a:t>Which of the following would not be included among the main ideas of physical science?</a:t>
            </a:r>
          </a:p>
          <a:p>
            <a:pPr marL="914400" lvl="1" indent="-457200">
              <a:buFontTx/>
              <a:buAutoNum type="alphaLcPeriod"/>
            </a:pPr>
            <a:r>
              <a:rPr lang="en-US" sz="2400"/>
              <a:t>space and time</a:t>
            </a:r>
          </a:p>
          <a:p>
            <a:pPr marL="914400" lvl="1" indent="-457200">
              <a:buFontTx/>
              <a:buAutoNum type="alphaLcPeriod"/>
            </a:pPr>
            <a:r>
              <a:rPr lang="en-US" sz="2400"/>
              <a:t>matter and change</a:t>
            </a:r>
          </a:p>
          <a:p>
            <a:pPr marL="914400" lvl="1" indent="-457200">
              <a:buFontTx/>
              <a:buAutoNum type="alphaLcPeriod"/>
            </a:pPr>
            <a:r>
              <a:rPr lang="en-US" sz="2400"/>
              <a:t>forces, motion, and energy</a:t>
            </a:r>
          </a:p>
          <a:p>
            <a:pPr marL="914400" lvl="1" indent="-457200">
              <a:buFontTx/>
              <a:buAutoNum type="alphaLcPeriod"/>
            </a:pPr>
            <a:r>
              <a:rPr lang="en-US" sz="2400"/>
              <a:t>living systems and organisms</a:t>
            </a:r>
          </a:p>
          <a:p>
            <a:pPr marL="533400" indent="-533400">
              <a:buFontTx/>
              <a:buNone/>
            </a:pPr>
            <a:r>
              <a:rPr lang="en-US" sz="2800"/>
              <a:t/>
            </a:r>
            <a:br>
              <a:rPr lang="en-US" sz="2800"/>
            </a:br>
            <a:endParaRPr lang="en-US" sz="28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153988" y="9128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ea typeface="Times New Roman" pitchFamily="18" charset="0"/>
                <a:cs typeface="StoneSans-Bold" charset="0"/>
              </a:rPr>
              <a:t>Assessment Questions</a:t>
            </a:r>
          </a:p>
        </p:txBody>
      </p:sp>
      <p:sp>
        <p:nvSpPr>
          <p:cNvPr id="80899" name="Rectangle 3"/>
          <p:cNvSpPr>
            <a:spLocks noGrp="1" noChangeArrowheads="1"/>
          </p:cNvSpPr>
          <p:nvPr>
            <p:ph type="body" sz="half" idx="1"/>
          </p:nvPr>
        </p:nvSpPr>
        <p:spPr bwMode="auto">
          <a:xfrm>
            <a:off x="228600" y="1752600"/>
            <a:ext cx="8686800" cy="3638550"/>
          </a:xfrm>
          <a:noFill/>
          <a:ln>
            <a:miter lim="800000"/>
            <a:headEnd/>
            <a:tailEnd/>
          </a:ln>
        </p:spPr>
        <p:txBody>
          <a:bodyPr vert="horz" wrap="square" lIns="91440" tIns="45720" rIns="91440" bIns="45720" numCol="1" anchor="t" anchorCtr="0" compatLnSpc="1">
            <a:prstTxWarp prst="textNoShape">
              <a:avLst/>
            </a:prstTxWarp>
            <a:spAutoFit/>
          </a:bodyPr>
          <a:lstStyle/>
          <a:p>
            <a:pPr marL="533400" indent="-533400">
              <a:buFontTx/>
              <a:buAutoNum type="arabicPeriod" startAt="2"/>
            </a:pPr>
            <a:r>
              <a:rPr lang="en-US" sz="2800"/>
              <a:t>Which of the following would not be included among the main ideas of physical science?</a:t>
            </a:r>
          </a:p>
          <a:p>
            <a:pPr marL="914400" lvl="1" indent="-457200">
              <a:buFontTx/>
              <a:buAutoNum type="alphaLcPeriod"/>
            </a:pPr>
            <a:r>
              <a:rPr lang="en-US" sz="2400"/>
              <a:t>space and time</a:t>
            </a:r>
          </a:p>
          <a:p>
            <a:pPr marL="914400" lvl="1" indent="-457200">
              <a:buFontTx/>
              <a:buAutoNum type="alphaLcPeriod"/>
            </a:pPr>
            <a:r>
              <a:rPr lang="en-US" sz="2400"/>
              <a:t>matter and change</a:t>
            </a:r>
          </a:p>
          <a:p>
            <a:pPr marL="914400" lvl="1" indent="-457200">
              <a:buFontTx/>
              <a:buAutoNum type="alphaLcPeriod"/>
            </a:pPr>
            <a:r>
              <a:rPr lang="en-US" sz="2400"/>
              <a:t>forces, motion, and energy</a:t>
            </a:r>
          </a:p>
          <a:p>
            <a:pPr marL="914400" lvl="1" indent="-457200">
              <a:buFontTx/>
              <a:buAutoNum type="alphaLcPeriod"/>
            </a:pPr>
            <a:r>
              <a:rPr lang="en-US" sz="2400"/>
              <a:t>living systems and organisms</a:t>
            </a:r>
          </a:p>
          <a:p>
            <a:pPr marL="533400" indent="-533400">
              <a:buFontTx/>
              <a:buNone/>
            </a:pPr>
            <a:r>
              <a:rPr lang="en-US" sz="2800"/>
              <a:t/>
            </a:r>
            <a:br>
              <a:rPr lang="en-US" sz="2800"/>
            </a:br>
            <a:r>
              <a:rPr lang="en-US" sz="2800"/>
              <a:t>ANS:	D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153988" y="9128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ea typeface="Times New Roman" pitchFamily="18" charset="0"/>
                <a:cs typeface="StoneSans-Bold" charset="0"/>
              </a:rPr>
              <a:t>Assessment Questions</a:t>
            </a:r>
          </a:p>
        </p:txBody>
      </p:sp>
      <p:sp>
        <p:nvSpPr>
          <p:cNvPr id="76803" name="Rectangle 3"/>
          <p:cNvSpPr>
            <a:spLocks noGrp="1" noChangeArrowheads="1"/>
          </p:cNvSpPr>
          <p:nvPr>
            <p:ph type="body" sz="half" idx="1"/>
          </p:nvPr>
        </p:nvSpPr>
        <p:spPr bwMode="auto">
          <a:xfrm>
            <a:off x="228600" y="1752600"/>
            <a:ext cx="8686800" cy="3594100"/>
          </a:xfrm>
          <a:noFill/>
          <a:ln>
            <a:miter lim="800000"/>
            <a:headEnd/>
            <a:tailEnd/>
          </a:ln>
        </p:spPr>
        <p:txBody>
          <a:bodyPr vert="horz" wrap="square" lIns="91440" tIns="45720" rIns="91440" bIns="45720" numCol="1" anchor="t" anchorCtr="0" compatLnSpc="1">
            <a:prstTxWarp prst="textNoShape">
              <a:avLst/>
            </a:prstTxWarp>
            <a:spAutoFit/>
          </a:bodyPr>
          <a:lstStyle/>
          <a:p>
            <a:pPr marL="533400" indent="-533400">
              <a:buFontTx/>
              <a:buAutoNum type="arabicPeriod"/>
            </a:pPr>
            <a:r>
              <a:rPr lang="en-US" sz="2800"/>
              <a:t>Natural science is divided into three overlapping branches: physical science, earth and space science, and life science.</a:t>
            </a:r>
            <a:br>
              <a:rPr lang="en-US" sz="2800"/>
            </a:br>
            <a:r>
              <a:rPr lang="en-US" sz="2800"/>
              <a:t/>
            </a:r>
            <a:br>
              <a:rPr lang="en-US" sz="2800"/>
            </a:br>
            <a:r>
              <a:rPr lang="en-US" sz="2800"/>
              <a:t>True</a:t>
            </a:r>
            <a:br>
              <a:rPr lang="en-US" sz="2800"/>
            </a:br>
            <a:r>
              <a:rPr lang="en-US" sz="2800"/>
              <a:t>False</a:t>
            </a:r>
          </a:p>
          <a:p>
            <a:pPr marL="533400" indent="-533400">
              <a:buFontTx/>
              <a:buNone/>
            </a:pPr>
            <a:r>
              <a:rPr lang="en-US" sz="2800"/>
              <a:t/>
            </a:r>
            <a:br>
              <a:rPr lang="en-US" sz="2800"/>
            </a:br>
            <a:endParaRPr lang="en-US" sz="28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153988" y="9128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ea typeface="Times New Roman" pitchFamily="18" charset="0"/>
                <a:cs typeface="StoneSans-Bold" charset="0"/>
              </a:rPr>
              <a:t>Assessment Questions</a:t>
            </a:r>
          </a:p>
        </p:txBody>
      </p:sp>
      <p:sp>
        <p:nvSpPr>
          <p:cNvPr id="82947" name="Rectangle 3"/>
          <p:cNvSpPr>
            <a:spLocks noGrp="1" noChangeArrowheads="1"/>
          </p:cNvSpPr>
          <p:nvPr>
            <p:ph type="body" sz="half" idx="1"/>
          </p:nvPr>
        </p:nvSpPr>
        <p:spPr bwMode="auto">
          <a:xfrm>
            <a:off x="228600" y="1752600"/>
            <a:ext cx="8686800" cy="3594100"/>
          </a:xfrm>
          <a:noFill/>
          <a:ln>
            <a:miter lim="800000"/>
            <a:headEnd/>
            <a:tailEnd/>
          </a:ln>
        </p:spPr>
        <p:txBody>
          <a:bodyPr vert="horz" wrap="square" lIns="91440" tIns="45720" rIns="91440" bIns="45720" numCol="1" anchor="t" anchorCtr="0" compatLnSpc="1">
            <a:prstTxWarp prst="textNoShape">
              <a:avLst/>
            </a:prstTxWarp>
            <a:spAutoFit/>
          </a:bodyPr>
          <a:lstStyle/>
          <a:p>
            <a:pPr marL="533400" indent="-533400">
              <a:buFontTx/>
              <a:buAutoNum type="arabicPeriod"/>
            </a:pPr>
            <a:r>
              <a:rPr lang="en-US" sz="2800"/>
              <a:t>Natural science is divided into three overlapping branches: physical science, earth and space science, and life science.</a:t>
            </a:r>
            <a:br>
              <a:rPr lang="en-US" sz="2800"/>
            </a:br>
            <a:r>
              <a:rPr lang="en-US" sz="2800"/>
              <a:t/>
            </a:r>
            <a:br>
              <a:rPr lang="en-US" sz="2800"/>
            </a:br>
            <a:r>
              <a:rPr lang="en-US" sz="2800"/>
              <a:t>True</a:t>
            </a:r>
            <a:br>
              <a:rPr lang="en-US" sz="2800"/>
            </a:br>
            <a:r>
              <a:rPr lang="en-US" sz="2800"/>
              <a:t>False</a:t>
            </a:r>
          </a:p>
          <a:p>
            <a:pPr marL="533400" indent="-533400">
              <a:buFontTx/>
              <a:buNone/>
            </a:pPr>
            <a:r>
              <a:rPr lang="en-US" sz="2800"/>
              <a:t/>
            </a:r>
            <a:br>
              <a:rPr lang="en-US" sz="2800"/>
            </a:br>
            <a:r>
              <a:rPr lang="en-US" sz="2800"/>
              <a:t>ANS:	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sz="half" idx="1"/>
          </p:nvPr>
        </p:nvSpPr>
        <p:spPr bwMode="auto">
          <a:xfrm>
            <a:off x="190500" y="2097088"/>
            <a:ext cx="8763000" cy="2654300"/>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a:t>Have you ever checked what was living at the bottom of a pond? Taken off the cover of a baseball to see what was inside? Tried putting more chocolate or less in your milk to find out how much would give the best flavor? These are all examples of curiosity, and curiosity is the basis of science. </a:t>
            </a:r>
          </a:p>
        </p:txBody>
      </p:sp>
      <p:sp>
        <p:nvSpPr>
          <p:cNvPr id="11271" name="Rectangle 7"/>
          <p:cNvSpPr>
            <a:spLocks noChangeArrowheads="1"/>
          </p:cNvSpPr>
          <p:nvPr/>
        </p:nvSpPr>
        <p:spPr bwMode="auto">
          <a:xfrm>
            <a:off x="153988" y="9128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rPr>
              <a:t>Science From Curiosity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bg with key ghost"/>
          <p:cNvPicPr>
            <a:picLocks noGrp="1" noChangeAspect="1" noChangeArrowheads="1"/>
          </p:cNvPicPr>
          <p:nvPr>
            <p:ph sz="half" idx="2"/>
          </p:nvPr>
        </p:nvPicPr>
        <p:blipFill>
          <a:blip r:embed="rId3" cstate="print"/>
          <a:srcRect/>
          <a:stretch>
            <a:fillRect/>
          </a:stretch>
        </p:blipFill>
        <p:spPr bwMode="auto">
          <a:xfrm>
            <a:off x="119063" y="587375"/>
            <a:ext cx="8905875" cy="5584825"/>
          </a:xfrm>
          <a:noFill/>
          <a:ln>
            <a:miter lim="800000"/>
            <a:headEnd/>
            <a:tailEnd/>
          </a:ln>
        </p:spPr>
      </p:pic>
      <p:sp>
        <p:nvSpPr>
          <p:cNvPr id="13315" name="Rectangle 3"/>
          <p:cNvSpPr>
            <a:spLocks noGrp="1" noChangeArrowheads="1"/>
          </p:cNvSpPr>
          <p:nvPr>
            <p:ph type="body" sz="half" idx="1"/>
          </p:nvPr>
        </p:nvSpPr>
        <p:spPr bwMode="auto">
          <a:xfrm>
            <a:off x="1066800" y="2860675"/>
            <a:ext cx="7315200" cy="946150"/>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b="1"/>
              <a:t>Science begins with curiosity and often ends with discovery. </a:t>
            </a:r>
          </a:p>
        </p:txBody>
      </p:sp>
      <p:sp>
        <p:nvSpPr>
          <p:cNvPr id="13319" name="Rectangle 7"/>
          <p:cNvSpPr>
            <a:spLocks noChangeArrowheads="1"/>
          </p:cNvSpPr>
          <p:nvPr/>
        </p:nvSpPr>
        <p:spPr bwMode="auto">
          <a:xfrm>
            <a:off x="153988" y="9128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rPr>
              <a:t>Science From Curiosity</a:t>
            </a:r>
          </a:p>
        </p:txBody>
      </p:sp>
      <p:pic>
        <p:nvPicPr>
          <p:cNvPr id="13321" name="Picture 9" descr="HSPS_KeyConcepts-Icon copy"/>
          <p:cNvPicPr>
            <a:picLocks noChangeAspect="1" noChangeArrowheads="1"/>
          </p:cNvPicPr>
          <p:nvPr/>
        </p:nvPicPr>
        <p:blipFill>
          <a:blip r:embed="rId4" cstate="print"/>
          <a:srcRect/>
          <a:stretch>
            <a:fillRect/>
          </a:stretch>
        </p:blipFill>
        <p:spPr bwMode="auto">
          <a:xfrm>
            <a:off x="304800" y="3106738"/>
            <a:ext cx="609600" cy="43021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body" sz="half" idx="1"/>
          </p:nvPr>
        </p:nvSpPr>
        <p:spPr bwMode="auto">
          <a:xfrm>
            <a:off x="190500" y="2416175"/>
            <a:ext cx="8763000" cy="3679825"/>
          </a:xfrm>
          <a:noFill/>
          <a:ln>
            <a:miter lim="800000"/>
            <a:headEnd/>
            <a:tailEnd/>
          </a:ln>
        </p:spPr>
        <p:txBody>
          <a:bodyPr vert="horz" wrap="square" lIns="91440" tIns="45720" rIns="91440" bIns="45720" numCol="1" anchor="t" anchorCtr="0" compatLnSpc="1">
            <a:prstTxWarp prst="textNoShape">
              <a:avLst/>
            </a:prstTxWarp>
            <a:spAutoFit/>
          </a:bodyPr>
          <a:lstStyle/>
          <a:p>
            <a:pPr marL="285750" indent="-285750"/>
            <a:r>
              <a:rPr lang="en-US" sz="2800"/>
              <a:t>In some experiments, observations are qualitative, or descriptive. </a:t>
            </a:r>
          </a:p>
          <a:p>
            <a:pPr marL="285750" indent="-285750"/>
            <a:r>
              <a:rPr lang="en-US" sz="2800"/>
              <a:t>In other experiments, observations are quantitative, or numerical. </a:t>
            </a:r>
          </a:p>
          <a:p>
            <a:pPr marL="285750" indent="-285750"/>
            <a:r>
              <a:rPr lang="en-US" sz="2800"/>
              <a:t>Some questions—for example, how the universe began—cannot be answered by direct observations and measurements but only by other kinds of evidence.</a:t>
            </a:r>
          </a:p>
        </p:txBody>
      </p:sp>
      <p:sp>
        <p:nvSpPr>
          <p:cNvPr id="14341" name="Rectangle 5"/>
          <p:cNvSpPr>
            <a:spLocks noChangeArrowheads="1"/>
          </p:cNvSpPr>
          <p:nvPr/>
        </p:nvSpPr>
        <p:spPr bwMode="auto">
          <a:xfrm>
            <a:off x="152400" y="1447800"/>
            <a:ext cx="8839200" cy="946150"/>
          </a:xfrm>
          <a:prstGeom prst="rect">
            <a:avLst/>
          </a:prstGeom>
          <a:noFill/>
          <a:ln w="9525">
            <a:noFill/>
            <a:miter lim="800000"/>
            <a:headEnd/>
            <a:tailEnd/>
          </a:ln>
          <a:effectLst/>
        </p:spPr>
        <p:txBody>
          <a:bodyPr>
            <a:spAutoFit/>
          </a:bodyPr>
          <a:lstStyle/>
          <a:p>
            <a:pPr>
              <a:spcBef>
                <a:spcPct val="20000"/>
              </a:spcBef>
            </a:pPr>
            <a:r>
              <a:rPr lang="en-US" sz="2800"/>
              <a:t>Curiosity provides questions, but scientific results rely on finding answers.</a:t>
            </a:r>
          </a:p>
        </p:txBody>
      </p:sp>
      <p:sp>
        <p:nvSpPr>
          <p:cNvPr id="14342" name="Rectangle 6"/>
          <p:cNvSpPr>
            <a:spLocks noChangeArrowheads="1"/>
          </p:cNvSpPr>
          <p:nvPr/>
        </p:nvSpPr>
        <p:spPr bwMode="auto">
          <a:xfrm>
            <a:off x="153988" y="9128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rPr>
              <a:t>Science From Curiosity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bg with key ghost"/>
          <p:cNvPicPr>
            <a:picLocks noGrp="1" noChangeAspect="1" noChangeArrowheads="1"/>
          </p:cNvPicPr>
          <p:nvPr>
            <p:ph sz="half" idx="2"/>
          </p:nvPr>
        </p:nvPicPr>
        <p:blipFill>
          <a:blip r:embed="rId3" cstate="print"/>
          <a:srcRect/>
          <a:stretch>
            <a:fillRect/>
          </a:stretch>
        </p:blipFill>
        <p:spPr bwMode="auto">
          <a:xfrm>
            <a:off x="119063" y="587375"/>
            <a:ext cx="8905875" cy="5584825"/>
          </a:xfrm>
          <a:noFill/>
          <a:ln>
            <a:miter lim="800000"/>
            <a:headEnd/>
            <a:tailEnd/>
          </a:ln>
        </p:spPr>
      </p:pic>
      <p:sp>
        <p:nvSpPr>
          <p:cNvPr id="16387" name="Rectangle 3"/>
          <p:cNvSpPr>
            <a:spLocks noGrp="1" noChangeArrowheads="1"/>
          </p:cNvSpPr>
          <p:nvPr>
            <p:ph type="body" sz="half" idx="1"/>
          </p:nvPr>
        </p:nvSpPr>
        <p:spPr bwMode="auto">
          <a:xfrm>
            <a:off x="1066800" y="2209800"/>
            <a:ext cx="7010400" cy="946150"/>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b="1">
                <a:solidFill>
                  <a:srgbClr val="000000"/>
                </a:solidFill>
                <a:ea typeface="Times New Roman" pitchFamily="18" charset="0"/>
                <a:cs typeface="StoneSans" charset="0"/>
              </a:rPr>
              <a:t>What is the relationship between science and technology?</a:t>
            </a:r>
            <a:r>
              <a:rPr lang="en-US" sz="2800" b="1">
                <a:ea typeface="Times New Roman" pitchFamily="18" charset="0"/>
                <a:cs typeface="StoneSans" charset="0"/>
              </a:rPr>
              <a:t> </a:t>
            </a:r>
          </a:p>
        </p:txBody>
      </p:sp>
      <p:sp>
        <p:nvSpPr>
          <p:cNvPr id="16388" name="Rectangle 4"/>
          <p:cNvSpPr>
            <a:spLocks noChangeArrowheads="1"/>
          </p:cNvSpPr>
          <p:nvPr/>
        </p:nvSpPr>
        <p:spPr bwMode="auto">
          <a:xfrm>
            <a:off x="153988" y="9128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ea typeface="Times New Roman" pitchFamily="18" charset="0"/>
                <a:cs typeface="StoneSans-Bold" charset="0"/>
              </a:rPr>
              <a:t>Science and Technology </a:t>
            </a:r>
          </a:p>
        </p:txBody>
      </p:sp>
      <p:pic>
        <p:nvPicPr>
          <p:cNvPr id="16391" name="Picture 7" descr="HSPS_KeyConcepts-Icon copy"/>
          <p:cNvPicPr>
            <a:picLocks noChangeAspect="1" noChangeArrowheads="1"/>
          </p:cNvPicPr>
          <p:nvPr/>
        </p:nvPicPr>
        <p:blipFill>
          <a:blip r:embed="rId4" cstate="print"/>
          <a:srcRect/>
          <a:stretch>
            <a:fillRect/>
          </a:stretch>
        </p:blipFill>
        <p:spPr bwMode="auto">
          <a:xfrm>
            <a:off x="304800" y="2271713"/>
            <a:ext cx="609600" cy="430212"/>
          </a:xfrm>
          <a:prstGeom prst="rect">
            <a:avLst/>
          </a:prstGeom>
          <a:noFill/>
        </p:spPr>
      </p:pic>
      <p:sp>
        <p:nvSpPr>
          <p:cNvPr id="16392" name="Rectangle 8"/>
          <p:cNvSpPr>
            <a:spLocks noChangeArrowheads="1"/>
          </p:cNvSpPr>
          <p:nvPr/>
        </p:nvSpPr>
        <p:spPr bwMode="auto">
          <a:xfrm>
            <a:off x="1066800" y="3616325"/>
            <a:ext cx="7010400" cy="1373188"/>
          </a:xfrm>
          <a:prstGeom prst="rect">
            <a:avLst/>
          </a:prstGeom>
          <a:noFill/>
          <a:ln w="9525">
            <a:noFill/>
            <a:miter lim="800000"/>
            <a:headEnd/>
            <a:tailEnd/>
          </a:ln>
          <a:effectLst/>
        </p:spPr>
        <p:txBody>
          <a:bodyPr>
            <a:spAutoFit/>
          </a:bodyPr>
          <a:lstStyle/>
          <a:p>
            <a:pPr>
              <a:spcBef>
                <a:spcPct val="20000"/>
              </a:spcBef>
            </a:pPr>
            <a:r>
              <a:rPr lang="en-US" sz="2800" b="1">
                <a:solidFill>
                  <a:srgbClr val="000000"/>
                </a:solidFill>
                <a:ea typeface="Times New Roman" pitchFamily="18" charset="0"/>
                <a:cs typeface="Minion-Bold" charset="0"/>
              </a:rPr>
              <a:t>Science and technology are interdependent. Advances in one lead to advances in the other.</a:t>
            </a:r>
            <a:r>
              <a:rPr lang="en-US" sz="2800" b="1">
                <a:solidFill>
                  <a:srgbClr val="000000"/>
                </a:solidFill>
                <a:ea typeface="Times New Roman" pitchFamily="18" charset="0"/>
                <a:cs typeface="StoneSans" charset="0"/>
              </a:rPr>
              <a:t> </a:t>
            </a:r>
          </a:p>
        </p:txBody>
      </p:sp>
      <p:pic>
        <p:nvPicPr>
          <p:cNvPr id="16393" name="Picture 9" descr="HSPS_KeyConcepts-Icon copy"/>
          <p:cNvPicPr>
            <a:picLocks noChangeAspect="1" noChangeArrowheads="1"/>
          </p:cNvPicPr>
          <p:nvPr/>
        </p:nvPicPr>
        <p:blipFill>
          <a:blip r:embed="rId4" cstate="print"/>
          <a:srcRect/>
          <a:stretch>
            <a:fillRect/>
          </a:stretch>
        </p:blipFill>
        <p:spPr bwMode="auto">
          <a:xfrm>
            <a:off x="304800" y="3692525"/>
            <a:ext cx="609600" cy="43021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body" sz="half" idx="1"/>
          </p:nvPr>
        </p:nvSpPr>
        <p:spPr bwMode="auto">
          <a:xfrm>
            <a:off x="190500" y="1804988"/>
            <a:ext cx="8763000" cy="3252787"/>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b="1"/>
              <a:t>Science </a:t>
            </a:r>
            <a:r>
              <a:rPr lang="en-US" sz="2800"/>
              <a:t>is a system of knowledge and the methods you use to find that knowledge. The goal of science is to expand knowledge.</a:t>
            </a:r>
          </a:p>
          <a:p>
            <a:pPr marL="0" indent="0">
              <a:buFontTx/>
              <a:buNone/>
            </a:pPr>
            <a:endParaRPr lang="en-US" sz="2800" b="1"/>
          </a:p>
          <a:p>
            <a:pPr marL="0" indent="0">
              <a:buFontTx/>
              <a:buNone/>
            </a:pPr>
            <a:r>
              <a:rPr lang="en-US" sz="2800" b="1"/>
              <a:t>Technology </a:t>
            </a:r>
            <a:r>
              <a:rPr lang="en-US" sz="2800"/>
              <a:t>is the use of knowledge to solve practical problems. The goal of technology is to apply knowledge.</a:t>
            </a:r>
          </a:p>
        </p:txBody>
      </p:sp>
      <p:sp>
        <p:nvSpPr>
          <p:cNvPr id="19461" name="Rectangle 5"/>
          <p:cNvSpPr>
            <a:spLocks noChangeArrowheads="1"/>
          </p:cNvSpPr>
          <p:nvPr/>
        </p:nvSpPr>
        <p:spPr bwMode="auto">
          <a:xfrm>
            <a:off x="153988" y="9128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ea typeface="Times New Roman" pitchFamily="18" charset="0"/>
                <a:cs typeface="StoneSans-Bold" charset="0"/>
              </a:rPr>
              <a:t>Science and Technology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body" sz="half" idx="1"/>
          </p:nvPr>
        </p:nvSpPr>
        <p:spPr bwMode="auto">
          <a:xfrm>
            <a:off x="190500" y="762000"/>
            <a:ext cx="8763000" cy="2654300"/>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a:t>The telephone was invented in 1876. By 1927, it was possible to make a phone call from New York to London. The first mobile telephones, invented during World War II, paved the way for modern cellular phones. At each step, new science was applied to improve the technology of the telephone. </a:t>
            </a:r>
          </a:p>
        </p:txBody>
      </p:sp>
      <p:pic>
        <p:nvPicPr>
          <p:cNvPr id="21515" name="Picture 11" descr="phone1"/>
          <p:cNvPicPr>
            <a:picLocks noChangeAspect="1" noChangeArrowheads="1"/>
          </p:cNvPicPr>
          <p:nvPr/>
        </p:nvPicPr>
        <p:blipFill>
          <a:blip r:embed="rId3" cstate="print"/>
          <a:srcRect/>
          <a:stretch>
            <a:fillRect/>
          </a:stretch>
        </p:blipFill>
        <p:spPr bwMode="auto">
          <a:xfrm>
            <a:off x="152400" y="3429000"/>
            <a:ext cx="1611313" cy="2514600"/>
          </a:xfrm>
          <a:prstGeom prst="rect">
            <a:avLst/>
          </a:prstGeom>
          <a:noFill/>
          <a:ln w="9525">
            <a:noFill/>
            <a:miter lim="800000"/>
            <a:headEnd/>
            <a:tailEnd/>
          </a:ln>
        </p:spPr>
      </p:pic>
      <p:pic>
        <p:nvPicPr>
          <p:cNvPr id="21517" name="Picture 13" descr="phone2"/>
          <p:cNvPicPr>
            <a:picLocks noChangeAspect="1" noChangeArrowheads="1"/>
          </p:cNvPicPr>
          <p:nvPr/>
        </p:nvPicPr>
        <p:blipFill>
          <a:blip r:embed="rId4" cstate="print"/>
          <a:srcRect/>
          <a:stretch>
            <a:fillRect/>
          </a:stretch>
        </p:blipFill>
        <p:spPr bwMode="auto">
          <a:xfrm>
            <a:off x="1828800" y="3429000"/>
            <a:ext cx="2019300" cy="2514600"/>
          </a:xfrm>
          <a:prstGeom prst="rect">
            <a:avLst/>
          </a:prstGeom>
          <a:noFill/>
          <a:ln w="9525">
            <a:noFill/>
            <a:miter lim="800000"/>
            <a:headEnd/>
            <a:tailEnd/>
          </a:ln>
        </p:spPr>
      </p:pic>
      <p:pic>
        <p:nvPicPr>
          <p:cNvPr id="21519" name="Picture 15" descr="phone3"/>
          <p:cNvPicPr>
            <a:picLocks noChangeAspect="1" noChangeArrowheads="1"/>
          </p:cNvPicPr>
          <p:nvPr/>
        </p:nvPicPr>
        <p:blipFill>
          <a:blip r:embed="rId5" cstate="print"/>
          <a:srcRect/>
          <a:stretch>
            <a:fillRect/>
          </a:stretch>
        </p:blipFill>
        <p:spPr bwMode="auto">
          <a:xfrm>
            <a:off x="3962400" y="3505200"/>
            <a:ext cx="2873375" cy="2514600"/>
          </a:xfrm>
          <a:prstGeom prst="rect">
            <a:avLst/>
          </a:prstGeom>
          <a:noFill/>
          <a:ln w="9525">
            <a:noFill/>
            <a:miter lim="800000"/>
            <a:headEnd/>
            <a:tailEnd/>
          </a:ln>
        </p:spPr>
      </p:pic>
      <p:pic>
        <p:nvPicPr>
          <p:cNvPr id="21520" name="Picture 16" descr="HSPS_Ch1s1-pg3-PDA"/>
          <p:cNvPicPr>
            <a:picLocks noChangeAspect="1" noChangeArrowheads="1"/>
          </p:cNvPicPr>
          <p:nvPr/>
        </p:nvPicPr>
        <p:blipFill>
          <a:blip r:embed="rId6" cstate="print"/>
          <a:srcRect/>
          <a:stretch>
            <a:fillRect/>
          </a:stretch>
        </p:blipFill>
        <p:spPr bwMode="auto">
          <a:xfrm>
            <a:off x="7010400" y="3038475"/>
            <a:ext cx="1933575" cy="313372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bg with key ghost"/>
          <p:cNvPicPr>
            <a:picLocks noGrp="1" noChangeAspect="1" noChangeArrowheads="1"/>
          </p:cNvPicPr>
          <p:nvPr>
            <p:ph sz="half" idx="2"/>
          </p:nvPr>
        </p:nvPicPr>
        <p:blipFill>
          <a:blip r:embed="rId3" cstate="print"/>
          <a:srcRect/>
          <a:stretch>
            <a:fillRect/>
          </a:stretch>
        </p:blipFill>
        <p:spPr bwMode="auto">
          <a:xfrm>
            <a:off x="119063" y="587375"/>
            <a:ext cx="8905875" cy="5584825"/>
          </a:xfrm>
          <a:noFill/>
          <a:ln>
            <a:miter lim="800000"/>
            <a:headEnd/>
            <a:tailEnd/>
          </a:ln>
        </p:spPr>
      </p:pic>
      <p:sp>
        <p:nvSpPr>
          <p:cNvPr id="23555" name="Rectangle 3"/>
          <p:cNvSpPr>
            <a:spLocks noGrp="1" noChangeArrowheads="1"/>
          </p:cNvSpPr>
          <p:nvPr>
            <p:ph type="body" sz="half" idx="1"/>
          </p:nvPr>
        </p:nvSpPr>
        <p:spPr bwMode="auto">
          <a:xfrm>
            <a:off x="1066800" y="3140075"/>
            <a:ext cx="7010400" cy="946150"/>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b="1"/>
              <a:t>What are the branches of natural science? </a:t>
            </a:r>
          </a:p>
        </p:txBody>
      </p:sp>
      <p:sp>
        <p:nvSpPr>
          <p:cNvPr id="23556" name="Rectangle 4"/>
          <p:cNvSpPr>
            <a:spLocks noChangeArrowheads="1"/>
          </p:cNvSpPr>
          <p:nvPr/>
        </p:nvSpPr>
        <p:spPr bwMode="auto">
          <a:xfrm>
            <a:off x="153988" y="9128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ea typeface="Times New Roman" pitchFamily="18" charset="0"/>
                <a:cs typeface="StoneSans-Bold" charset="0"/>
              </a:rPr>
              <a:t>Branches of Science </a:t>
            </a:r>
          </a:p>
        </p:txBody>
      </p:sp>
      <p:pic>
        <p:nvPicPr>
          <p:cNvPr id="23561" name="Picture 9" descr="HSPS_KeyConcepts-Icon copy"/>
          <p:cNvPicPr>
            <a:picLocks noChangeAspect="1" noChangeArrowheads="1"/>
          </p:cNvPicPr>
          <p:nvPr/>
        </p:nvPicPr>
        <p:blipFill>
          <a:blip r:embed="rId4" cstate="print"/>
          <a:srcRect/>
          <a:stretch>
            <a:fillRect/>
          </a:stretch>
        </p:blipFill>
        <p:spPr bwMode="auto">
          <a:xfrm>
            <a:off x="304800" y="3182938"/>
            <a:ext cx="609600" cy="43021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924</Words>
  <Application>Microsoft Office PowerPoint</Application>
  <PresentationFormat>On-screen Show (4:3)</PresentationFormat>
  <Paragraphs>118</Paragraphs>
  <Slides>26</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Frutiger-Roman</vt:lpstr>
      <vt:lpstr>Frutiger-Black</vt:lpstr>
      <vt:lpstr>StoneSans-Bold</vt:lpstr>
      <vt:lpstr>Times New Roman</vt:lpstr>
      <vt:lpstr>StoneSans</vt:lpstr>
      <vt:lpstr>Minion-Bold</vt:lpstr>
      <vt:lpstr>Minion-Regular</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Nathan Zurakowski</dc:creator>
  <cp:lastModifiedBy>mgolenberke</cp:lastModifiedBy>
  <cp:revision>24</cp:revision>
  <dcterms:created xsi:type="dcterms:W3CDTF">2007-03-02T21:05:08Z</dcterms:created>
  <dcterms:modified xsi:type="dcterms:W3CDTF">2011-09-09T12:07:36Z</dcterms:modified>
</cp:coreProperties>
</file>