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59" r:id="rId4"/>
    <p:sldId id="260" r:id="rId5"/>
    <p:sldId id="261" r:id="rId6"/>
    <p:sldId id="282" r:id="rId7"/>
    <p:sldId id="283" r:id="rId8"/>
    <p:sldId id="284" r:id="rId9"/>
    <p:sldId id="285" r:id="rId10"/>
    <p:sldId id="286" r:id="rId11"/>
    <p:sldId id="287" r:id="rId12"/>
    <p:sldId id="281" r:id="rId13"/>
    <p:sldId id="262" r:id="rId14"/>
    <p:sldId id="288" r:id="rId15"/>
    <p:sldId id="289" r:id="rId16"/>
    <p:sldId id="290" r:id="rId17"/>
    <p:sldId id="264" r:id="rId18"/>
    <p:sldId id="291" r:id="rId19"/>
    <p:sldId id="266" r:id="rId20"/>
    <p:sldId id="292" r:id="rId21"/>
    <p:sldId id="293" r:id="rId22"/>
    <p:sldId id="295" r:id="rId23"/>
    <p:sldId id="267" r:id="rId24"/>
    <p:sldId id="296" r:id="rId25"/>
    <p:sldId id="297" r:id="rId26"/>
    <p:sldId id="298" r:id="rId27"/>
    <p:sldId id="302" r:id="rId28"/>
    <p:sldId id="299" r:id="rId29"/>
    <p:sldId id="303" r:id="rId30"/>
    <p:sldId id="300" r:id="rId31"/>
    <p:sldId id="304" r:id="rId32"/>
    <p:sldId id="301" r:id="rId33"/>
    <p:sldId id="30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B4394"/>
    <a:srgbClr val="007B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2A1511-7C4E-4662-84B9-75254C12D7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4740CC-A9F3-4FA4-9F95-5B7F32203E6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36AE2-2B26-49AD-A33C-389A4ECE2DD3}" type="slidenum">
              <a:rPr lang="en-US"/>
              <a:pPr/>
              <a:t>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F8E4-83F6-4A30-AB92-CE56FACAD67E}" type="slidenum">
              <a:rPr lang="en-US"/>
              <a:pPr/>
              <a:t>10</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FC252-3142-4DA6-A5D3-A15F939373F9}" type="slidenum">
              <a:rPr lang="en-US"/>
              <a:pPr/>
              <a:t>11</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44403-CE28-4B00-A38E-A73F9718ACD7}" type="slidenum">
              <a:rPr lang="en-US"/>
              <a:pPr/>
              <a:t>12</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7472-F19D-4B11-9B60-88535514B046}" type="slidenum">
              <a:rPr lang="en-US"/>
              <a:pPr/>
              <a:t>13</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98758-A1EB-41C6-A29D-AD7EECF099E6}" type="slidenum">
              <a:rPr lang="en-US"/>
              <a:pPr/>
              <a:t>14</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8CFD4-018A-419D-B27E-62496E211F9D}" type="slidenum">
              <a:rPr lang="en-US"/>
              <a:pPr/>
              <a:t>15</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6FE67-DC8F-46DE-88C7-A40EBDC746A5}" type="slidenum">
              <a:rPr lang="en-US"/>
              <a:pPr/>
              <a:t>16</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59DAC-A3AA-435D-B391-F83C0731416A}" type="slidenum">
              <a:rPr lang="en-US"/>
              <a:pPr/>
              <a:t>17</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33B8C-8475-463A-A83C-60565CA36B74}" type="slidenum">
              <a:rPr lang="en-US"/>
              <a:pPr/>
              <a:t>18</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9BBFF-4506-4E31-B5CC-CBEE6B64EE53}" type="slidenum">
              <a:rPr lang="en-US"/>
              <a:pPr/>
              <a:t>19</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804D0-3E4B-485D-AF7B-9BECEED72EB3}" type="slidenum">
              <a:rPr lang="en-US"/>
              <a:pPr/>
              <a:t>2</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A0162-78C1-44EB-ACD8-169B13555862}" type="slidenum">
              <a:rPr lang="en-US"/>
              <a:pPr/>
              <a:t>20</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3918B-F9A3-41C3-A62F-5E1EB1277E81}" type="slidenum">
              <a:rPr lang="en-US"/>
              <a:pPr/>
              <a:t>21</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AD565-396A-477F-9C3F-92783729CDE2}" type="slidenum">
              <a:rPr lang="en-US"/>
              <a:pPr/>
              <a:t>22</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B0240-DB3D-4BFC-B67C-6E0D8950615E}" type="slidenum">
              <a:rPr lang="en-US"/>
              <a:pPr/>
              <a:t>23</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F4034-2F53-4158-A026-6CCA705A19A0}" type="slidenum">
              <a:rPr lang="en-US"/>
              <a:pPr/>
              <a:t>24</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2F870-9DE7-4542-978C-47711C27C697}" type="slidenum">
              <a:rPr lang="en-US"/>
              <a:pPr/>
              <a:t>25</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8CC56-F0B8-4A1C-A1C0-83B2139C8EF9}" type="slidenum">
              <a:rPr lang="en-US"/>
              <a:pPr/>
              <a:t>26</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D3D1-3CC7-4E28-A2CC-D90C32064440}" type="slidenum">
              <a:rPr lang="en-US"/>
              <a:pPr/>
              <a:t>27</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FB5D2-78C2-424A-8959-C79BFB20E07A}" type="slidenum">
              <a:rPr lang="en-US"/>
              <a:pPr/>
              <a:t>28</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7CC9C-6152-43C2-BAD7-AE2EF1D29183}" type="slidenum">
              <a:rPr lang="en-US"/>
              <a:pPr/>
              <a:t>29</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EF342-F694-47A3-BFF0-428D10108183}" type="slidenum">
              <a:rPr lang="en-US"/>
              <a:pPr/>
              <a:t>3</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44F7D-5421-4B66-9583-9DEC12447B09}" type="slidenum">
              <a:rPr lang="en-US"/>
              <a:pPr/>
              <a:t>30</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BDDF2-C788-41F3-B218-4CF7FA02113D}" type="slidenum">
              <a:rPr lang="en-US"/>
              <a:pPr/>
              <a:t>31</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DF6BF-D3D1-41C0-B037-62C24B29B0A9}" type="slidenum">
              <a:rPr lang="en-US"/>
              <a:pPr/>
              <a:t>32</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5C76B-3916-40B4-BDBA-2D25C84E8EAA}" type="slidenum">
              <a:rPr lang="en-US"/>
              <a:pPr/>
              <a:t>33</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70A76-D64C-4440-A4E6-74E84E909351}" type="slidenum">
              <a:rPr lang="en-US"/>
              <a:pPr/>
              <a:t>4</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0DF7B-792D-4531-8C01-DDD914534F26}" type="slidenum">
              <a:rPr lang="en-US"/>
              <a:pPr/>
              <a:t>5</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DD5A-1E99-4343-8E94-9D0267D1D905}" type="slidenum">
              <a:rPr lang="en-US"/>
              <a:pPr/>
              <a:t>6</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7282C-319B-4BB8-B023-7FA7F627BDD5}" type="slidenum">
              <a:rPr lang="en-US"/>
              <a:pPr/>
              <a:t>7</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0A9D-0408-4BF0-A268-068F9E76BFD4}" type="slidenum">
              <a:rPr lang="en-US"/>
              <a:pPr/>
              <a:t>8</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82D2B-0AEC-491F-9456-102D8D6BA7DF}" type="slidenum">
              <a:rPr lang="en-US"/>
              <a:pPr/>
              <a:t>9</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h01 master"/>
          <p:cNvPicPr>
            <a:picLocks noChangeAspect="1" noChangeArrowheads="1"/>
          </p:cNvPicPr>
          <p:nvPr userDrawn="1"/>
        </p:nvPicPr>
        <p:blipFill>
          <a:blip r:embed="rId14" cstate="print"/>
          <a:srcRect/>
          <a:stretch>
            <a:fillRect/>
          </a:stretch>
        </p:blipFill>
        <p:spPr bwMode="auto">
          <a:xfrm>
            <a:off x="3175" y="0"/>
            <a:ext cx="9140825" cy="6858000"/>
          </a:xfrm>
          <a:prstGeom prst="rect">
            <a:avLst/>
          </a:prstGeom>
          <a:noFill/>
        </p:spPr>
      </p:pic>
      <p:sp>
        <p:nvSpPr>
          <p:cNvPr id="1033" name="AutoShape 9">
            <a:hlinkClick r:id="" action="ppaction://hlinkshowjump?jump=endshow" highlightClick="1"/>
          </p:cNvPr>
          <p:cNvSpPr>
            <a:spLocks noChangeArrowheads="1"/>
          </p:cNvSpPr>
          <p:nvPr userDrawn="1"/>
        </p:nvSpPr>
        <p:spPr bwMode="auto">
          <a:xfrm>
            <a:off x="8839200" y="0"/>
            <a:ext cx="304800" cy="304800"/>
          </a:xfrm>
          <a:prstGeom prst="actionButtonBlank">
            <a:avLst/>
          </a:prstGeom>
          <a:solidFill>
            <a:schemeClr val="accent1">
              <a:alpha val="0"/>
            </a:schemeClr>
          </a:solidFill>
          <a:ln w="9525">
            <a:noFill/>
            <a:miter lim="800000"/>
            <a:headEnd/>
            <a:tailEnd/>
          </a:ln>
          <a:effectLst/>
        </p:spPr>
        <p:txBody>
          <a:bodyPr wrap="none" anchor="ctr"/>
          <a:lstStyle/>
          <a:p>
            <a:endParaRPr lang="en-US"/>
          </a:p>
        </p:txBody>
      </p:sp>
      <p:pic>
        <p:nvPicPr>
          <p:cNvPr id="1036" name="Picture 12" descr="button backwards">
            <a:hlinkClick r:id="" action="ppaction://hlinkshowjump?jump=previousslide"/>
          </p:cNvPr>
          <p:cNvPicPr>
            <a:picLocks noChangeAspect="1" noChangeArrowheads="1"/>
          </p:cNvPicPr>
          <p:nvPr userDrawn="1"/>
        </p:nvPicPr>
        <p:blipFill>
          <a:blip r:embed="rId15" cstate="print"/>
          <a:srcRect/>
          <a:stretch>
            <a:fillRect/>
          </a:stretch>
        </p:blipFill>
        <p:spPr bwMode="auto">
          <a:xfrm>
            <a:off x="7848600" y="6324600"/>
            <a:ext cx="444500" cy="444500"/>
          </a:xfrm>
          <a:prstGeom prst="rect">
            <a:avLst/>
          </a:prstGeom>
          <a:noFill/>
        </p:spPr>
      </p:pic>
      <p:pic>
        <p:nvPicPr>
          <p:cNvPr id="1037" name="Picture 13" descr="button forward">
            <a:hlinkClick r:id="" action="ppaction://hlinkshowjump?jump=nextslide"/>
          </p:cNvPr>
          <p:cNvPicPr>
            <a:picLocks noChangeAspect="1" noChangeArrowheads="1"/>
          </p:cNvPicPr>
          <p:nvPr userDrawn="1"/>
        </p:nvPicPr>
        <p:blipFill>
          <a:blip r:embed="rId16" cstate="print"/>
          <a:srcRect/>
          <a:stretch>
            <a:fillRect/>
          </a:stretch>
        </p:blipFill>
        <p:spPr bwMode="auto">
          <a:xfrm>
            <a:off x="8382000" y="6324600"/>
            <a:ext cx="457200" cy="457200"/>
          </a:xfrm>
          <a:prstGeom prst="rect">
            <a:avLst/>
          </a:prstGeom>
          <a:noFill/>
        </p:spPr>
      </p:pic>
      <p:sp>
        <p:nvSpPr>
          <p:cNvPr id="1038" name="Rectangle 14"/>
          <p:cNvSpPr>
            <a:spLocks noChangeArrowheads="1"/>
          </p:cNvSpPr>
          <p:nvPr userDrawn="1"/>
        </p:nvSpPr>
        <p:spPr bwMode="auto">
          <a:xfrm>
            <a:off x="63500" y="119063"/>
            <a:ext cx="3600450" cy="366712"/>
          </a:xfrm>
          <a:prstGeom prst="rect">
            <a:avLst/>
          </a:prstGeom>
          <a:noFill/>
          <a:ln w="9525">
            <a:noFill/>
            <a:miter lim="800000"/>
            <a:headEnd/>
            <a:tailEnd/>
          </a:ln>
          <a:effectLst/>
        </p:spPr>
        <p:txBody>
          <a:bodyPr wrap="none">
            <a:spAutoFit/>
          </a:bodyPr>
          <a:lstStyle/>
          <a:p>
            <a:r>
              <a:rPr lang="en-US" b="1">
                <a:solidFill>
                  <a:srgbClr val="FFE633"/>
                </a:solidFill>
              </a:rPr>
              <a:t>1.2 </a:t>
            </a:r>
            <a:r>
              <a:rPr lang="en-US" b="1">
                <a:solidFill>
                  <a:schemeClr val="bg1"/>
                </a:solidFill>
              </a:rPr>
              <a:t>Using a Scientific Approach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52400" y="762000"/>
            <a:ext cx="4343400" cy="521652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You are caught in the rain. Should you run or walk?  Maybe you should run–less time in the rain means less water falls down on you. Maybe you should walk–moving slower causes you to run into fewer drops. This is a question that you can try to answer with a scientific approach. </a:t>
            </a:r>
          </a:p>
        </p:txBody>
      </p:sp>
      <p:pic>
        <p:nvPicPr>
          <p:cNvPr id="3083" name="Picture 11" descr="HSPS_Ch1s2-pg7-Rain"/>
          <p:cNvPicPr>
            <a:picLocks noChangeAspect="1" noChangeArrowheads="1"/>
          </p:cNvPicPr>
          <p:nvPr/>
        </p:nvPicPr>
        <p:blipFill>
          <a:blip r:embed="rId3" cstate="print"/>
          <a:srcRect/>
          <a:stretch>
            <a:fillRect/>
          </a:stretch>
        </p:blipFill>
        <p:spPr bwMode="auto">
          <a:xfrm>
            <a:off x="5262563" y="685800"/>
            <a:ext cx="3709987" cy="541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901" name="Picture 5" descr="HSPS_Ch1s2-pg8-SM-Step6 copy"/>
          <p:cNvPicPr>
            <a:picLocks noChangeAspect="1" noChangeArrowheads="1"/>
          </p:cNvPicPr>
          <p:nvPr/>
        </p:nvPicPr>
        <p:blipFill>
          <a:blip r:embed="rId3" cstate="print"/>
          <a:srcRect/>
          <a:stretch>
            <a:fillRect/>
          </a:stretch>
        </p:blipFill>
        <p:spPr bwMode="auto">
          <a:xfrm>
            <a:off x="5861050" y="581025"/>
            <a:ext cx="2425700" cy="5086350"/>
          </a:xfrm>
          <a:prstGeom prst="rect">
            <a:avLst/>
          </a:prstGeom>
          <a:noFill/>
        </p:spPr>
      </p:pic>
      <p:sp>
        <p:nvSpPr>
          <p:cNvPr id="80900"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80903" name="Rectangle 7"/>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9" name="Picture 5" descr="HSPS_Ch1s2-pg8-SM-Step7"/>
          <p:cNvPicPr>
            <a:picLocks noChangeAspect="1" noChangeArrowheads="1"/>
          </p:cNvPicPr>
          <p:nvPr/>
        </p:nvPicPr>
        <p:blipFill>
          <a:blip r:embed="rId3" cstate="print"/>
          <a:srcRect/>
          <a:stretch>
            <a:fillRect/>
          </a:stretch>
        </p:blipFill>
        <p:spPr bwMode="auto">
          <a:xfrm>
            <a:off x="5226050" y="590550"/>
            <a:ext cx="3613150" cy="5105400"/>
          </a:xfrm>
          <a:prstGeom prst="rect">
            <a:avLst/>
          </a:prstGeom>
          <a:noFill/>
        </p:spPr>
      </p:pic>
      <p:sp>
        <p:nvSpPr>
          <p:cNvPr id="82948"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82950" name="Rectangle 6"/>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 descr="HSPS_Ch1s2-pg8-SM-Whole"/>
          <p:cNvPicPr>
            <a:picLocks noChangeAspect="1" noChangeArrowheads="1"/>
          </p:cNvPicPr>
          <p:nvPr/>
        </p:nvPicPr>
        <p:blipFill>
          <a:blip r:embed="rId3" cstate="print"/>
          <a:srcRect/>
          <a:stretch>
            <a:fillRect/>
          </a:stretch>
        </p:blipFill>
        <p:spPr bwMode="auto">
          <a:xfrm>
            <a:off x="5297488" y="582613"/>
            <a:ext cx="3382962" cy="5589587"/>
          </a:xfrm>
          <a:prstGeom prst="rect">
            <a:avLst/>
          </a:prstGeom>
          <a:noFill/>
        </p:spPr>
      </p:pic>
      <p:sp>
        <p:nvSpPr>
          <p:cNvPr id="70660"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70664" name="Rectangle 8"/>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Rectangle 10"/>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16398" name="Rectangle 14"/>
          <p:cNvSpPr>
            <a:spLocks noGrp="1" noChangeArrowheads="1"/>
          </p:cNvSpPr>
          <p:nvPr>
            <p:ph type="body" sz="half" idx="1"/>
          </p:nvPr>
        </p:nvSpPr>
        <p:spPr bwMode="auto">
          <a:xfrm>
            <a:off x="228600" y="1196975"/>
            <a:ext cx="8686800" cy="34242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Making Observations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Scientific investigations often begin with observations. An </a:t>
            </a:r>
            <a:r>
              <a:rPr lang="en-US" sz="2800" b="1">
                <a:solidFill>
                  <a:srgbClr val="000000"/>
                </a:solidFill>
                <a:ea typeface="Times New Roman" pitchFamily="18" charset="0"/>
                <a:cs typeface="Minion-Bold" charset="0"/>
              </a:rPr>
              <a:t>observation </a:t>
            </a:r>
            <a:r>
              <a:rPr lang="en-US" sz="2800">
                <a:solidFill>
                  <a:srgbClr val="000000"/>
                </a:solidFill>
                <a:ea typeface="Times New Roman" pitchFamily="18" charset="0"/>
                <a:cs typeface="Minion-Regular" charset="0"/>
              </a:rPr>
              <a:t>is information that you obtain through your senses. </a:t>
            </a:r>
          </a:p>
          <a:p>
            <a:pPr marL="0" indent="0">
              <a:buFontTx/>
              <a:buNone/>
            </a:pPr>
            <a:endParaRPr lang="en-US" sz="2800" b="1">
              <a:solidFill>
                <a:srgbClr val="0064F3"/>
              </a:solidFill>
              <a:ea typeface="Times New Roman" pitchFamily="18" charset="0"/>
              <a:cs typeface="StoneSans-Bold" charset="0"/>
            </a:endParaRPr>
          </a:p>
          <a:p>
            <a:pPr marL="0" indent="0">
              <a:buFontTx/>
              <a:buNone/>
            </a:pPr>
            <a:r>
              <a:rPr lang="en-US" sz="2800" b="1">
                <a:solidFill>
                  <a:srgbClr val="0B4394"/>
                </a:solidFill>
                <a:ea typeface="Times New Roman" pitchFamily="18" charset="0"/>
                <a:cs typeface="StoneSans-Bold" charset="0"/>
              </a:rPr>
              <a:t>Forming a Hypothesis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A </a:t>
            </a:r>
            <a:r>
              <a:rPr lang="en-US" sz="2800" b="1">
                <a:solidFill>
                  <a:srgbClr val="000000"/>
                </a:solidFill>
                <a:ea typeface="Times New Roman" pitchFamily="18" charset="0"/>
                <a:cs typeface="Minion-Bold" charset="0"/>
              </a:rPr>
              <a:t>hypothesis </a:t>
            </a:r>
            <a:r>
              <a:rPr lang="en-US" sz="2800">
                <a:solidFill>
                  <a:srgbClr val="000000"/>
                </a:solidFill>
                <a:ea typeface="Times New Roman" pitchFamily="18" charset="0"/>
                <a:cs typeface="Minion-Regular" charset="0"/>
              </a:rPr>
              <a:t>is a proposed answer to a question.</a:t>
            </a:r>
            <a:r>
              <a:rPr lang="en-US" sz="2800" b="1">
                <a:solidFill>
                  <a:srgbClr val="0B4394"/>
                </a:solidFill>
                <a:ea typeface="Times New Roman" pitchFamily="18" charset="0"/>
                <a:cs typeface="StoneSans-Bold"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84996" name="Rectangle 4"/>
          <p:cNvSpPr>
            <a:spLocks noGrp="1" noChangeArrowheads="1"/>
          </p:cNvSpPr>
          <p:nvPr>
            <p:ph type="body" sz="half" idx="1"/>
          </p:nvPr>
        </p:nvSpPr>
        <p:spPr bwMode="auto">
          <a:xfrm>
            <a:off x="228600" y="1196975"/>
            <a:ext cx="8686800" cy="38687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Testing a Hypothesis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In an experiment, any factor that can change is called a variable. </a:t>
            </a:r>
          </a:p>
          <a:p>
            <a:pPr lvl="1">
              <a:buFontTx/>
              <a:buChar char="•"/>
            </a:pPr>
            <a:r>
              <a:rPr lang="en-US" sz="2400">
                <a:solidFill>
                  <a:srgbClr val="000000"/>
                </a:solidFill>
                <a:ea typeface="Times New Roman" pitchFamily="18" charset="0"/>
                <a:cs typeface="Minion-Regular" charset="0"/>
              </a:rPr>
              <a:t>The </a:t>
            </a:r>
            <a:r>
              <a:rPr lang="en-US" sz="2400" b="1">
                <a:solidFill>
                  <a:srgbClr val="000000"/>
                </a:solidFill>
                <a:ea typeface="Times New Roman" pitchFamily="18" charset="0"/>
                <a:cs typeface="Minion-Bold" charset="0"/>
              </a:rPr>
              <a:t>manipulated variable</a:t>
            </a:r>
            <a:r>
              <a:rPr lang="en-US" sz="2400">
                <a:solidFill>
                  <a:srgbClr val="000000"/>
                </a:solidFill>
                <a:ea typeface="Times New Roman" pitchFamily="18" charset="0"/>
                <a:cs typeface="Minion-Regular" charset="0"/>
              </a:rPr>
              <a:t> causes a change. </a:t>
            </a:r>
          </a:p>
          <a:p>
            <a:pPr lvl="1">
              <a:buFontTx/>
              <a:buChar char="•"/>
            </a:pPr>
            <a:r>
              <a:rPr lang="en-US" sz="2400">
                <a:solidFill>
                  <a:srgbClr val="000000"/>
                </a:solidFill>
                <a:ea typeface="Times New Roman" pitchFamily="18" charset="0"/>
                <a:cs typeface="Minion-Regular" charset="0"/>
              </a:rPr>
              <a:t>The </a:t>
            </a:r>
            <a:r>
              <a:rPr lang="en-US" sz="2400" b="1">
                <a:solidFill>
                  <a:srgbClr val="000000"/>
                </a:solidFill>
                <a:ea typeface="Times New Roman" pitchFamily="18" charset="0"/>
                <a:cs typeface="Minion-Bold" charset="0"/>
              </a:rPr>
              <a:t>responding variable</a:t>
            </a:r>
            <a:r>
              <a:rPr lang="en-US" sz="2400">
                <a:solidFill>
                  <a:srgbClr val="000000"/>
                </a:solidFill>
                <a:ea typeface="Times New Roman" pitchFamily="18" charset="0"/>
                <a:cs typeface="Minion-Bold" charset="0"/>
              </a:rPr>
              <a:t> </a:t>
            </a:r>
            <a:r>
              <a:rPr lang="en-US" sz="2400">
                <a:solidFill>
                  <a:srgbClr val="000000"/>
                </a:solidFill>
                <a:ea typeface="Times New Roman" pitchFamily="18" charset="0"/>
                <a:cs typeface="Minion-Regular" charset="0"/>
              </a:rPr>
              <a:t>changes in response to the manipulated variable.</a:t>
            </a:r>
          </a:p>
          <a:p>
            <a:pPr lvl="1">
              <a:buFontTx/>
              <a:buChar char="•"/>
            </a:pPr>
            <a:r>
              <a:rPr lang="en-US" sz="2400">
                <a:solidFill>
                  <a:srgbClr val="000000"/>
                </a:solidFill>
                <a:ea typeface="Times New Roman" pitchFamily="18" charset="0"/>
                <a:cs typeface="Minion-Regular" charset="0"/>
              </a:rPr>
              <a:t>A </a:t>
            </a:r>
            <a:r>
              <a:rPr lang="en-US" sz="2400" b="1">
                <a:solidFill>
                  <a:srgbClr val="000000"/>
                </a:solidFill>
                <a:ea typeface="Times New Roman" pitchFamily="18" charset="0"/>
                <a:cs typeface="Minion-Bold" charset="0"/>
              </a:rPr>
              <a:t>controlled experiment</a:t>
            </a:r>
            <a:r>
              <a:rPr lang="en-US" sz="2400">
                <a:solidFill>
                  <a:srgbClr val="000000"/>
                </a:solidFill>
                <a:ea typeface="Times New Roman" pitchFamily="18" charset="0"/>
                <a:cs typeface="Minion-Bold" charset="0"/>
              </a:rPr>
              <a:t> is an experiment in which only one variable, </a:t>
            </a:r>
            <a:r>
              <a:rPr lang="en-US" sz="2400">
                <a:solidFill>
                  <a:srgbClr val="000000"/>
                </a:solidFill>
                <a:ea typeface="Times New Roman" pitchFamily="18" charset="0"/>
                <a:cs typeface="Minion-Regular" charset="0"/>
              </a:rPr>
              <a:t>the manipulated variable, is deliberately changed at a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87044" name="Rectangle 4"/>
          <p:cNvSpPr>
            <a:spLocks noGrp="1" noChangeArrowheads="1"/>
          </p:cNvSpPr>
          <p:nvPr>
            <p:ph type="body" sz="half" idx="1"/>
          </p:nvPr>
        </p:nvSpPr>
        <p:spPr bwMode="auto">
          <a:xfrm>
            <a:off x="228600" y="1196975"/>
            <a:ext cx="8686800" cy="427831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Drawing Conclusions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t>A conclusion describes how facts apply to a hypothesis. </a:t>
            </a:r>
            <a:endParaRPr lang="en-US" sz="2800">
              <a:solidFill>
                <a:srgbClr val="000000"/>
              </a:solidFill>
              <a:cs typeface="Times New Roman" pitchFamily="18" charset="0"/>
            </a:endParaRPr>
          </a:p>
          <a:p>
            <a:pPr marL="0" indent="0">
              <a:buFontTx/>
              <a:buNone/>
            </a:pPr>
            <a:endParaRPr lang="en-US" sz="2800" b="1">
              <a:solidFill>
                <a:srgbClr val="0064F3"/>
              </a:solidFill>
              <a:cs typeface="Times New Roman" pitchFamily="18" charset="0"/>
            </a:endParaRPr>
          </a:p>
          <a:p>
            <a:pPr marL="0" indent="0">
              <a:buFontTx/>
              <a:buNone/>
            </a:pPr>
            <a:r>
              <a:rPr lang="en-US" sz="2800" b="1">
                <a:solidFill>
                  <a:srgbClr val="0B4394"/>
                </a:solidFill>
                <a:cs typeface="Times New Roman" pitchFamily="18" charset="0"/>
              </a:rPr>
              <a:t>Developing a Theory</a:t>
            </a:r>
            <a:r>
              <a:rPr lang="en-US" sz="2800" b="1">
                <a:solidFill>
                  <a:srgbClr val="0064F3"/>
                </a:solidFill>
                <a:cs typeface="Times New Roman" pitchFamily="18" charset="0"/>
              </a:rPr>
              <a:t>  </a:t>
            </a:r>
            <a:endParaRPr lang="en-US" sz="2800">
              <a:solidFill>
                <a:srgbClr val="000000"/>
              </a:solidFill>
              <a:cs typeface="Times New Roman" pitchFamily="18" charset="0"/>
            </a:endParaRPr>
          </a:p>
          <a:p>
            <a:pPr marL="0" indent="0">
              <a:buFontTx/>
              <a:buNone/>
            </a:pPr>
            <a:r>
              <a:rPr lang="en-US" sz="2800">
                <a:solidFill>
                  <a:srgbClr val="000000"/>
                </a:solidFill>
                <a:cs typeface="Times New Roman" pitchFamily="18" charset="0"/>
              </a:rPr>
              <a:t>A </a:t>
            </a:r>
            <a:r>
              <a:rPr lang="en-US" sz="2800" b="1">
                <a:solidFill>
                  <a:srgbClr val="000000"/>
                </a:solidFill>
                <a:cs typeface="Times New Roman" pitchFamily="18" charset="0"/>
              </a:rPr>
              <a:t>scientific theory</a:t>
            </a:r>
            <a:r>
              <a:rPr lang="en-US" sz="2800">
                <a:solidFill>
                  <a:srgbClr val="000000"/>
                </a:solidFill>
                <a:cs typeface="Times New Roman" pitchFamily="18" charset="0"/>
              </a:rPr>
              <a:t> is a well-tested explanation for a set of observations or experimental results. Once a hypothesis has been supported in repeated experiments, scientists can begin to develop a theory.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89092" name="Rectangle 4"/>
          <p:cNvSpPr>
            <a:spLocks noGrp="1" noChangeArrowheads="1"/>
          </p:cNvSpPr>
          <p:nvPr>
            <p:ph type="body" sz="half" idx="1"/>
          </p:nvPr>
        </p:nvSpPr>
        <p:spPr bwMode="auto">
          <a:xfrm>
            <a:off x="228600" y="1196975"/>
            <a:ext cx="8686800" cy="38512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FF0000"/>
                </a:solidFill>
                <a:ea typeface="Times New Roman" pitchFamily="18" charset="0"/>
                <a:cs typeface="Minion-Regular" charset="0"/>
              </a:rPr>
              <a:t>Question:</a:t>
            </a:r>
            <a:r>
              <a:rPr lang="en-US" sz="2800">
                <a:solidFill>
                  <a:srgbClr val="000000"/>
                </a:solidFill>
                <a:ea typeface="Times New Roman" pitchFamily="18" charset="0"/>
                <a:cs typeface="Minion-Regular" charset="0"/>
              </a:rPr>
              <a:t> How does speed affect how wet you get in the rain?</a:t>
            </a:r>
          </a:p>
          <a:p>
            <a:pPr marL="0" indent="0">
              <a:buFontTx/>
              <a:buNone/>
            </a:pPr>
            <a:r>
              <a:rPr lang="en-US" sz="2800">
                <a:solidFill>
                  <a:srgbClr val="000000"/>
                </a:solidFill>
                <a:ea typeface="Times New Roman" pitchFamily="18" charset="0"/>
                <a:cs typeface="Minion-Regular" charset="0"/>
              </a:rPr>
              <a:t>	</a:t>
            </a:r>
            <a:endParaRPr lang="en-US" sz="2800">
              <a:solidFill>
                <a:srgbClr val="FF0000"/>
              </a:solidFill>
              <a:ea typeface="Times New Roman" pitchFamily="18" charset="0"/>
              <a:cs typeface="Minion-Regular" charset="0"/>
            </a:endParaRPr>
          </a:p>
          <a:p>
            <a:pPr marL="0" indent="0">
              <a:buFontTx/>
              <a:buNone/>
            </a:pPr>
            <a:r>
              <a:rPr lang="en-US" sz="2800">
                <a:solidFill>
                  <a:srgbClr val="FF0000"/>
                </a:solidFill>
                <a:ea typeface="Times New Roman" pitchFamily="18" charset="0"/>
                <a:cs typeface="Minion-Regular" charset="0"/>
              </a:rPr>
              <a:t>Hypothesis:</a:t>
            </a:r>
            <a:r>
              <a:rPr lang="en-US" sz="2800">
                <a:solidFill>
                  <a:srgbClr val="000000"/>
                </a:solidFill>
                <a:ea typeface="Times New Roman" pitchFamily="18" charset="0"/>
                <a:cs typeface="Minion-Regular" charset="0"/>
              </a:rPr>
              <a:t> The faster your speed, the drier you will stay.</a:t>
            </a:r>
          </a:p>
          <a:p>
            <a:pPr marL="0" indent="0">
              <a:buFontTx/>
              <a:buNone/>
            </a:pPr>
            <a:endParaRPr lang="en-US" sz="2800">
              <a:solidFill>
                <a:srgbClr val="FF0000"/>
              </a:solidFill>
              <a:ea typeface="Times New Roman" pitchFamily="18" charset="0"/>
              <a:cs typeface="Minion-Regular" charset="0"/>
            </a:endParaRPr>
          </a:p>
          <a:p>
            <a:pPr marL="0" indent="0">
              <a:buFontTx/>
              <a:buNone/>
            </a:pPr>
            <a:r>
              <a:rPr lang="en-US" sz="2800">
                <a:solidFill>
                  <a:srgbClr val="FF0000"/>
                </a:solidFill>
                <a:ea typeface="Times New Roman" pitchFamily="18" charset="0"/>
                <a:cs typeface="Minion-Regular" charset="0"/>
              </a:rPr>
              <a:t>Experiment:</a:t>
            </a:r>
            <a:r>
              <a:rPr lang="en-US" sz="2800">
                <a:solidFill>
                  <a:srgbClr val="000000"/>
                </a:solidFill>
                <a:ea typeface="Times New Roman" pitchFamily="18" charset="0"/>
                <a:cs typeface="Minion-Regular" charset="0"/>
              </a:rPr>
              <a:t> Test whether speed affects how wet you get in the rain.</a:t>
            </a:r>
            <a:r>
              <a:rPr lang="en-US" sz="2800" b="1">
                <a:solidFill>
                  <a:srgbClr val="0B4394"/>
                </a:solidFill>
                <a:ea typeface="Times New Roman" pitchFamily="18" charset="0"/>
                <a:cs typeface="StoneSans-Bold"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bwMode="auto">
          <a:xfrm>
            <a:off x="227013" y="1196975"/>
            <a:ext cx="7164387" cy="32527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In 1997, two meteorologists conducted a controlled experiment to determine if moving faster keeps you drier in the rain. </a:t>
            </a:r>
          </a:p>
          <a:p>
            <a:pPr marL="0" indent="0">
              <a:buFontTx/>
              <a:buNone/>
            </a:pP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One scientist walked 100 yards and the other ran the same distance. Variables, such as type of clothes, were controlled.</a:t>
            </a:r>
            <a:r>
              <a:rPr lang="en-US" sz="2800" b="1">
                <a:ea typeface="Times New Roman" pitchFamily="18" charset="0"/>
                <a:cs typeface="Minion-Regular" charset="0"/>
              </a:rPr>
              <a:t> </a:t>
            </a:r>
          </a:p>
        </p:txBody>
      </p:sp>
      <p:sp>
        <p:nvSpPr>
          <p:cNvPr id="19462" name="Rectangle 6"/>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bwMode="auto">
          <a:xfrm>
            <a:off x="227013" y="1196975"/>
            <a:ext cx="6783387" cy="367982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The clothes of the walking scientist accumulated 217 grams of water; the clothes of the running scientist accumulated 130 grams of water.</a:t>
            </a:r>
          </a:p>
          <a:p>
            <a:pPr marL="0" indent="0">
              <a:buFontTx/>
              <a:buNone/>
            </a:pPr>
            <a:endParaRPr lang="en-US" sz="2800">
              <a:solidFill>
                <a:srgbClr val="FF0000"/>
              </a:solidFill>
              <a:ea typeface="Times New Roman" pitchFamily="18" charset="0"/>
              <a:cs typeface="Minion-Regular" charset="0"/>
            </a:endParaRPr>
          </a:p>
          <a:p>
            <a:pPr marL="0" indent="0">
              <a:buFontTx/>
              <a:buNone/>
            </a:pPr>
            <a:r>
              <a:rPr lang="en-US" sz="2800">
                <a:solidFill>
                  <a:srgbClr val="FF0000"/>
                </a:solidFill>
                <a:ea typeface="Times New Roman" pitchFamily="18" charset="0"/>
                <a:cs typeface="Minion-Regular" charset="0"/>
              </a:rPr>
              <a:t>Draw a Conclusion:</a:t>
            </a:r>
            <a:r>
              <a:rPr lang="en-US" sz="2800">
                <a:solidFill>
                  <a:srgbClr val="000000"/>
                </a:solidFill>
                <a:ea typeface="Times New Roman" pitchFamily="18" charset="0"/>
                <a:cs typeface="Minion-Regular" charset="0"/>
              </a:rPr>
              <a:t> The scientists concluded that running in the rain keeps you drier.  </a:t>
            </a:r>
          </a:p>
        </p:txBody>
      </p:sp>
      <p:sp>
        <p:nvSpPr>
          <p:cNvPr id="91139"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23555" name="Rectangle 3"/>
          <p:cNvSpPr>
            <a:spLocks noGrp="1" noChangeArrowheads="1"/>
          </p:cNvSpPr>
          <p:nvPr>
            <p:ph type="body" sz="half" idx="1"/>
          </p:nvPr>
        </p:nvSpPr>
        <p:spPr bwMode="auto">
          <a:xfrm>
            <a:off x="1066800" y="3140075"/>
            <a:ext cx="70104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00000"/>
                </a:solidFill>
                <a:ea typeface="Times New Roman" pitchFamily="18" charset="0"/>
                <a:cs typeface="StoneSans" charset="0"/>
              </a:rPr>
              <a:t>How does a scientific law differ from a scientific theory?</a:t>
            </a:r>
            <a:r>
              <a:rPr lang="en-US" sz="2800" b="1">
                <a:ea typeface="Times New Roman" pitchFamily="18" charset="0"/>
                <a:cs typeface="StoneSans" charset="0"/>
              </a:rPr>
              <a:t> </a:t>
            </a:r>
          </a:p>
        </p:txBody>
      </p:sp>
      <p:sp>
        <p:nvSpPr>
          <p:cNvPr id="23556"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Scientific Laws </a:t>
            </a:r>
          </a:p>
        </p:txBody>
      </p:sp>
      <p:pic>
        <p:nvPicPr>
          <p:cNvPr id="23561" name="Picture 9" descr="HSPS_KeyConcepts-Icon copy"/>
          <p:cNvPicPr>
            <a:picLocks noChangeAspect="1" noChangeArrowheads="1"/>
          </p:cNvPicPr>
          <p:nvPr/>
        </p:nvPicPr>
        <p:blipFill>
          <a:blip r:embed="rId4" cstate="print"/>
          <a:srcRect/>
          <a:stretch>
            <a:fillRect/>
          </a:stretch>
        </p:blipFill>
        <p:spPr bwMode="auto">
          <a:xfrm>
            <a:off x="304800" y="3182938"/>
            <a:ext cx="609600" cy="4302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8195" name="Rectangle 3"/>
          <p:cNvSpPr>
            <a:spLocks noGrp="1" noChangeArrowheads="1"/>
          </p:cNvSpPr>
          <p:nvPr>
            <p:ph type="body" sz="half" idx="1"/>
          </p:nvPr>
        </p:nvSpPr>
        <p:spPr bwMode="auto">
          <a:xfrm>
            <a:off x="1066800" y="3062288"/>
            <a:ext cx="7810500" cy="519112"/>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What is the goal of a scientific method?</a:t>
            </a:r>
          </a:p>
        </p:txBody>
      </p:sp>
      <p:sp>
        <p:nvSpPr>
          <p:cNvPr id="8200" name="Rectangle 8"/>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pic>
        <p:nvPicPr>
          <p:cNvPr id="8202" name="Picture 10" descr="HSPS_KeyConcepts-Icon copy"/>
          <p:cNvPicPr>
            <a:picLocks noChangeAspect="1" noChangeArrowheads="1"/>
          </p:cNvPicPr>
          <p:nvPr/>
        </p:nvPicPr>
        <p:blipFill>
          <a:blip r:embed="rId4" cstate="print"/>
          <a:srcRect/>
          <a:stretch>
            <a:fillRect/>
          </a:stretch>
        </p:blipFill>
        <p:spPr bwMode="auto">
          <a:xfrm>
            <a:off x="304800" y="3106738"/>
            <a:ext cx="609600" cy="4302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body" sz="half" idx="1"/>
          </p:nvPr>
        </p:nvSpPr>
        <p:spPr bwMode="auto">
          <a:xfrm>
            <a:off x="227013" y="1196975"/>
            <a:ext cx="7316787" cy="37099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After repeated observations or experiments, scientists may arrive at a scientific law.</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lvl="1">
              <a:buFontTx/>
              <a:buChar char="•"/>
            </a:pPr>
            <a:r>
              <a:rPr lang="en-US" sz="2400">
                <a:solidFill>
                  <a:srgbClr val="000000"/>
                </a:solidFill>
                <a:ea typeface="Times New Roman" pitchFamily="18" charset="0"/>
                <a:cs typeface="Minion-Regular" charset="0"/>
              </a:rPr>
              <a:t>A </a:t>
            </a:r>
            <a:r>
              <a:rPr lang="en-US" sz="2400" b="1">
                <a:solidFill>
                  <a:srgbClr val="000000"/>
                </a:solidFill>
                <a:ea typeface="Times New Roman" pitchFamily="18" charset="0"/>
                <a:cs typeface="Minion-Bold" charset="0"/>
              </a:rPr>
              <a:t>scientific law </a:t>
            </a:r>
            <a:r>
              <a:rPr lang="en-US" sz="2400">
                <a:solidFill>
                  <a:srgbClr val="000000"/>
                </a:solidFill>
                <a:ea typeface="Times New Roman" pitchFamily="18" charset="0"/>
                <a:cs typeface="Minion-Regular" charset="0"/>
              </a:rPr>
              <a:t>is a statement that summarizes a pattern found in nature. </a:t>
            </a:r>
          </a:p>
          <a:p>
            <a:pPr lvl="1">
              <a:buFontTx/>
              <a:buChar char="•"/>
            </a:pPr>
            <a:r>
              <a:rPr lang="en-US" sz="2400">
                <a:solidFill>
                  <a:srgbClr val="000000"/>
                </a:solidFill>
                <a:ea typeface="Times New Roman" pitchFamily="18" charset="0"/>
                <a:cs typeface="Minion-Regular" charset="0"/>
              </a:rPr>
              <a:t>For example, Newton’s law of gravity is a scientific law that has been verified over and over. Scientists have yet to agree on a theory that explains how gravity works.</a:t>
            </a:r>
          </a:p>
        </p:txBody>
      </p:sp>
      <p:sp>
        <p:nvSpPr>
          <p:cNvPr id="93187"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Laws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95235" name="Rectangle 3"/>
          <p:cNvSpPr>
            <a:spLocks noGrp="1" noChangeArrowheads="1"/>
          </p:cNvSpPr>
          <p:nvPr>
            <p:ph type="body" sz="half" idx="1"/>
          </p:nvPr>
        </p:nvSpPr>
        <p:spPr bwMode="auto">
          <a:xfrm>
            <a:off x="1066800" y="2344738"/>
            <a:ext cx="7010400" cy="2227262"/>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A scientific law describes an observed pattern in nature without attempting to explain it. The explanation of such a pattern is provided by a scientific theory.</a:t>
            </a:r>
            <a:r>
              <a:rPr lang="en-US" sz="2800"/>
              <a:t> </a:t>
            </a:r>
          </a:p>
        </p:txBody>
      </p:sp>
      <p:sp>
        <p:nvSpPr>
          <p:cNvPr id="95236"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Scientific Laws </a:t>
            </a:r>
          </a:p>
        </p:txBody>
      </p:sp>
      <p:pic>
        <p:nvPicPr>
          <p:cNvPr id="95237" name="Picture 5" descr="HSPS_KeyConcepts-Icon copy"/>
          <p:cNvPicPr>
            <a:picLocks noChangeAspect="1" noChangeArrowheads="1"/>
          </p:cNvPicPr>
          <p:nvPr/>
        </p:nvPicPr>
        <p:blipFill>
          <a:blip r:embed="rId4" cstate="print"/>
          <a:srcRect/>
          <a:stretch>
            <a:fillRect/>
          </a:stretch>
        </p:blipFill>
        <p:spPr bwMode="auto">
          <a:xfrm>
            <a:off x="304800" y="2387600"/>
            <a:ext cx="609600" cy="4302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99331" name="Rectangle 3"/>
          <p:cNvSpPr>
            <a:spLocks noGrp="1" noChangeArrowheads="1"/>
          </p:cNvSpPr>
          <p:nvPr>
            <p:ph type="body" sz="half" idx="1"/>
          </p:nvPr>
        </p:nvSpPr>
        <p:spPr bwMode="auto">
          <a:xfrm>
            <a:off x="1066800" y="3259138"/>
            <a:ext cx="7010400" cy="1373187"/>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Scientific models make it easier to understand things that might be too difficult to observe directly.</a:t>
            </a:r>
            <a:r>
              <a:rPr lang="en-US" sz="2800"/>
              <a:t> </a:t>
            </a:r>
          </a:p>
        </p:txBody>
      </p:sp>
      <p:sp>
        <p:nvSpPr>
          <p:cNvPr id="99332"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Scientific Models </a:t>
            </a:r>
          </a:p>
        </p:txBody>
      </p:sp>
      <p:pic>
        <p:nvPicPr>
          <p:cNvPr id="99333" name="Picture 5" descr="HSPS_KeyConcepts-Icon copy"/>
          <p:cNvPicPr>
            <a:picLocks noChangeAspect="1" noChangeArrowheads="1"/>
          </p:cNvPicPr>
          <p:nvPr/>
        </p:nvPicPr>
        <p:blipFill>
          <a:blip r:embed="rId4" cstate="print"/>
          <a:srcRect/>
          <a:stretch>
            <a:fillRect/>
          </a:stretch>
        </p:blipFill>
        <p:spPr bwMode="auto">
          <a:xfrm>
            <a:off x="304800" y="3302000"/>
            <a:ext cx="609600" cy="430213"/>
          </a:xfrm>
          <a:prstGeom prst="rect">
            <a:avLst/>
          </a:prstGeom>
          <a:noFill/>
        </p:spPr>
      </p:pic>
      <p:sp>
        <p:nvSpPr>
          <p:cNvPr id="99334" name="Rectangle 6"/>
          <p:cNvSpPr>
            <a:spLocks noChangeArrowheads="1"/>
          </p:cNvSpPr>
          <p:nvPr/>
        </p:nvSpPr>
        <p:spPr bwMode="auto">
          <a:xfrm>
            <a:off x="227013" y="2101850"/>
            <a:ext cx="7353300" cy="946150"/>
          </a:xfrm>
          <a:prstGeom prst="rect">
            <a:avLst/>
          </a:prstGeom>
          <a:noFill/>
          <a:ln w="9525">
            <a:noFill/>
            <a:miter lim="800000"/>
            <a:headEnd/>
            <a:tailEnd/>
          </a:ln>
          <a:effectLst/>
        </p:spPr>
        <p:txBody>
          <a:bodyPr>
            <a:spAutoFit/>
          </a:bodyPr>
          <a:lstStyle/>
          <a:p>
            <a:pPr>
              <a:spcBef>
                <a:spcPct val="20000"/>
              </a:spcBef>
            </a:pPr>
            <a:r>
              <a:rPr lang="en-US" sz="2800"/>
              <a:t>A </a:t>
            </a:r>
            <a:r>
              <a:rPr lang="en-US" sz="2800" b="1"/>
              <a:t>model </a:t>
            </a:r>
            <a:r>
              <a:rPr lang="en-US" sz="2800"/>
              <a:t>is a representation of an object or event. A street map is a model of a city. </a:t>
            </a:r>
          </a:p>
        </p:txBody>
      </p:sp>
      <p:sp>
        <p:nvSpPr>
          <p:cNvPr id="99337" name="Rectangle 9"/>
          <p:cNvSpPr>
            <a:spLocks noChangeArrowheads="1"/>
          </p:cNvSpPr>
          <p:nvPr/>
        </p:nvSpPr>
        <p:spPr bwMode="auto">
          <a:xfrm>
            <a:off x="1066800" y="1295400"/>
            <a:ext cx="7010400" cy="519113"/>
          </a:xfrm>
          <a:prstGeom prst="rect">
            <a:avLst/>
          </a:prstGeom>
          <a:noFill/>
          <a:ln w="9525">
            <a:noFill/>
            <a:miter lim="800000"/>
            <a:headEnd/>
            <a:tailEnd/>
          </a:ln>
          <a:effectLst/>
        </p:spPr>
        <p:txBody>
          <a:bodyPr>
            <a:spAutoFit/>
          </a:bodyPr>
          <a:lstStyle/>
          <a:p>
            <a:pPr>
              <a:spcBef>
                <a:spcPct val="20000"/>
              </a:spcBef>
            </a:pPr>
            <a:r>
              <a:rPr lang="en-US" sz="2800" b="1"/>
              <a:t>Why are scientific models useful? </a:t>
            </a:r>
          </a:p>
        </p:txBody>
      </p:sp>
      <p:pic>
        <p:nvPicPr>
          <p:cNvPr id="99338" name="Picture 10" descr="HSPS_KeyConcepts-Icon copy"/>
          <p:cNvPicPr>
            <a:picLocks noChangeAspect="1" noChangeArrowheads="1"/>
          </p:cNvPicPr>
          <p:nvPr/>
        </p:nvPicPr>
        <p:blipFill>
          <a:blip r:embed="rId4" cstate="print"/>
          <a:srcRect/>
          <a:stretch>
            <a:fillRect/>
          </a:stretch>
        </p:blipFill>
        <p:spPr bwMode="auto">
          <a:xfrm>
            <a:off x="304800" y="1338263"/>
            <a:ext cx="609600" cy="4302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bwMode="auto">
          <a:xfrm>
            <a:off x="227013" y="1196975"/>
            <a:ext cx="7088187" cy="13731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This computer model represents the interior of an airplane. It helps the engineers </a:t>
            </a:r>
            <a:br>
              <a:rPr lang="en-US" sz="2800"/>
            </a:br>
            <a:r>
              <a:rPr lang="en-US" sz="2800"/>
              <a:t>visualize the layout of the plane. </a:t>
            </a:r>
          </a:p>
        </p:txBody>
      </p:sp>
      <p:pic>
        <p:nvPicPr>
          <p:cNvPr id="24590" name="Picture 14" descr="HSPS_Ch1s2-pg10-ComModel"/>
          <p:cNvPicPr>
            <a:picLocks noChangeAspect="1" noChangeArrowheads="1"/>
          </p:cNvPicPr>
          <p:nvPr/>
        </p:nvPicPr>
        <p:blipFill>
          <a:blip r:embed="rId3" cstate="print"/>
          <a:srcRect/>
          <a:stretch>
            <a:fillRect/>
          </a:stretch>
        </p:blipFill>
        <p:spPr bwMode="auto">
          <a:xfrm>
            <a:off x="2457450" y="2667000"/>
            <a:ext cx="4229100" cy="3413125"/>
          </a:xfrm>
          <a:prstGeom prst="rect">
            <a:avLst/>
          </a:prstGeom>
          <a:noFill/>
        </p:spPr>
      </p:pic>
      <p:sp>
        <p:nvSpPr>
          <p:cNvPr id="24592" name="Rectangle 16"/>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Scientific Models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bwMode="auto">
          <a:xfrm>
            <a:off x="227013" y="1196975"/>
            <a:ext cx="7088187" cy="45339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Models help you visualize things that are too small to see, such as atoms, or things that are large, such as the solar system.  </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An example of a mental, rather than physical, model might be that comets are like giant snowballs, primarily made of ice.</a:t>
            </a:r>
            <a:br>
              <a:rPr lang="en-US" sz="2800">
                <a:solidFill>
                  <a:srgbClr val="000000"/>
                </a:solidFill>
                <a:ea typeface="Times New Roman" pitchFamily="18" charset="0"/>
                <a:cs typeface="Minion-Regular" charset="0"/>
              </a:rPr>
            </a:br>
            <a:r>
              <a:rPr lang="en-US" sz="2800">
                <a:solidFill>
                  <a:srgbClr val="000000"/>
                </a:solidFill>
                <a:ea typeface="Times New Roman" pitchFamily="18" charset="0"/>
                <a:cs typeface="Minion-Regular" charset="0"/>
              </a:rPr>
              <a:t> </a:t>
            </a:r>
          </a:p>
          <a:p>
            <a:pPr marL="0" indent="0">
              <a:buFontTx/>
              <a:buNone/>
            </a:pPr>
            <a:r>
              <a:rPr lang="en-US" sz="2800">
                <a:solidFill>
                  <a:srgbClr val="000000"/>
                </a:solidFill>
                <a:ea typeface="Times New Roman" pitchFamily="18" charset="0"/>
                <a:cs typeface="Minion-Regular" charset="0"/>
              </a:rPr>
              <a:t>As new data are collected, models can be changed or be replaced by new models.</a:t>
            </a:r>
            <a:r>
              <a:rPr lang="en-US" sz="2800">
                <a:ea typeface="Times New Roman" pitchFamily="18" charset="0"/>
                <a:cs typeface="Minion-Regular" charset="0"/>
              </a:rPr>
              <a:t> </a:t>
            </a:r>
          </a:p>
        </p:txBody>
      </p:sp>
      <p:sp>
        <p:nvSpPr>
          <p:cNvPr id="101380"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Scientific Models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sz="half" idx="1"/>
          </p:nvPr>
        </p:nvSpPr>
        <p:spPr bwMode="auto">
          <a:xfrm>
            <a:off x="227013" y="1196975"/>
            <a:ext cx="6630987" cy="23558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400">
                <a:solidFill>
                  <a:srgbClr val="000000"/>
                </a:solidFill>
                <a:ea typeface="Times New Roman" pitchFamily="18" charset="0"/>
                <a:cs typeface="Minion-Regular" charset="0"/>
              </a:rPr>
              <a:t>Safety plays an important role in science. Laboratory work may involve flames or hot plates, electricity, chemicals, hot liquids, sharp instruments, and breakable glassware.</a:t>
            </a:r>
          </a:p>
          <a:p>
            <a:pPr marL="0" indent="0">
              <a:buFontTx/>
              <a:buNone/>
            </a:pPr>
            <a:r>
              <a:rPr lang="en-US" sz="2400">
                <a:solidFill>
                  <a:srgbClr val="000000"/>
                </a:solidFill>
                <a:ea typeface="Times New Roman" pitchFamily="18" charset="0"/>
                <a:cs typeface="Minion-Regular" charset="0"/>
              </a:rPr>
              <a:t>Always follow your teacher’s instructions and the textbook directions exactly.</a:t>
            </a:r>
          </a:p>
        </p:txBody>
      </p:sp>
      <p:sp>
        <p:nvSpPr>
          <p:cNvPr id="103427"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Working Safely in Science </a:t>
            </a:r>
          </a:p>
        </p:txBody>
      </p:sp>
      <p:pic>
        <p:nvPicPr>
          <p:cNvPr id="103428" name="Picture 4" descr="HSPS_Ch1s2-pg11-Lab"/>
          <p:cNvPicPr>
            <a:picLocks noChangeAspect="1" noChangeArrowheads="1"/>
          </p:cNvPicPr>
          <p:nvPr/>
        </p:nvPicPr>
        <p:blipFill>
          <a:blip r:embed="rId3" cstate="print"/>
          <a:srcRect/>
          <a:stretch>
            <a:fillRect/>
          </a:stretch>
        </p:blipFill>
        <p:spPr bwMode="auto">
          <a:xfrm>
            <a:off x="2800350" y="3614738"/>
            <a:ext cx="3543300" cy="25352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05475" name="Rectangle 3"/>
          <p:cNvSpPr>
            <a:spLocks noGrp="1" noChangeArrowheads="1"/>
          </p:cNvSpPr>
          <p:nvPr>
            <p:ph type="body" sz="half" idx="1"/>
          </p:nvPr>
        </p:nvSpPr>
        <p:spPr bwMode="auto">
          <a:xfrm>
            <a:off x="228600" y="1752600"/>
            <a:ext cx="8686800" cy="373221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What is a hypothesis?</a:t>
            </a:r>
          </a:p>
          <a:p>
            <a:pPr marL="914400" lvl="1" indent="-457200">
              <a:buFontTx/>
              <a:buAutoNum type="alphaLcPeriod"/>
            </a:pPr>
            <a:r>
              <a:rPr lang="en-US" sz="2400"/>
              <a:t>a statement that summarizes a pattern found in nature </a:t>
            </a:r>
            <a:endParaRPr lang="en-US"/>
          </a:p>
          <a:p>
            <a:pPr marL="914400" lvl="1" indent="-457200">
              <a:buFontTx/>
              <a:buAutoNum type="alphaLcPeriod"/>
            </a:pPr>
            <a:r>
              <a:rPr lang="en-US" sz="2400"/>
              <a:t>a well-tested explanation for a set of observations or experimental results </a:t>
            </a:r>
          </a:p>
          <a:p>
            <a:pPr marL="914400" lvl="1" indent="-457200">
              <a:buFontTx/>
              <a:buAutoNum type="alphaLcPeriod"/>
            </a:pPr>
            <a:r>
              <a:rPr lang="en-US" sz="2400"/>
              <a:t>an experiment in which only one variable is deliberately changed at a time </a:t>
            </a:r>
          </a:p>
          <a:p>
            <a:pPr marL="914400" lvl="1" indent="-457200">
              <a:buFontTx/>
              <a:buAutoNum type="alphaLcPeriod"/>
            </a:pPr>
            <a:r>
              <a:rPr lang="en-US" sz="2400"/>
              <a:t>a proposed answer to a question</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13667" name="Rectangle 3"/>
          <p:cNvSpPr>
            <a:spLocks noGrp="1" noChangeArrowheads="1"/>
          </p:cNvSpPr>
          <p:nvPr>
            <p:ph type="body" sz="half" idx="1"/>
          </p:nvPr>
        </p:nvSpPr>
        <p:spPr bwMode="auto">
          <a:xfrm>
            <a:off x="228600" y="1752600"/>
            <a:ext cx="8686800" cy="373221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What is a hypothesis?</a:t>
            </a:r>
          </a:p>
          <a:p>
            <a:pPr marL="914400" lvl="1" indent="-457200">
              <a:buFontTx/>
              <a:buAutoNum type="alphaLcPeriod"/>
            </a:pPr>
            <a:r>
              <a:rPr lang="en-US" sz="2400"/>
              <a:t>a statement that summarizes a pattern found in nature </a:t>
            </a:r>
            <a:endParaRPr lang="en-US"/>
          </a:p>
          <a:p>
            <a:pPr marL="914400" lvl="1" indent="-457200">
              <a:buFontTx/>
              <a:buAutoNum type="alphaLcPeriod"/>
            </a:pPr>
            <a:r>
              <a:rPr lang="en-US" sz="2400"/>
              <a:t>a well-tested explanation for a set of observations or experimental results </a:t>
            </a:r>
          </a:p>
          <a:p>
            <a:pPr marL="914400" lvl="1" indent="-457200">
              <a:buFontTx/>
              <a:buAutoNum type="alphaLcPeriod"/>
            </a:pPr>
            <a:r>
              <a:rPr lang="en-US" sz="2400"/>
              <a:t>an experiment in which only one variable is deliberately changed at a time </a:t>
            </a:r>
          </a:p>
          <a:p>
            <a:pPr marL="914400" lvl="1" indent="-457200">
              <a:buFontTx/>
              <a:buAutoNum type="alphaLcPeriod"/>
            </a:pPr>
            <a:r>
              <a:rPr lang="en-US" sz="2400"/>
              <a:t>a proposed answer to a question</a:t>
            </a:r>
            <a:br>
              <a:rPr lang="en-US" sz="2400"/>
            </a:br>
            <a:r>
              <a:rPr lang="en-US" sz="2400"/>
              <a:t/>
            </a:r>
            <a:br>
              <a:rPr lang="en-US" sz="2400"/>
            </a:br>
            <a:r>
              <a:rPr lang="en-US" sz="2400"/>
              <a:t>ANS:	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07523" name="Rectangle 3"/>
          <p:cNvSpPr>
            <a:spLocks noGrp="1" noChangeArrowheads="1"/>
          </p:cNvSpPr>
          <p:nvPr>
            <p:ph type="body" sz="half" idx="1"/>
          </p:nvPr>
        </p:nvSpPr>
        <p:spPr bwMode="auto">
          <a:xfrm>
            <a:off x="228600" y="1752600"/>
            <a:ext cx="8686800" cy="446246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How does a scientific law differ from a theory? </a:t>
            </a:r>
          </a:p>
          <a:p>
            <a:pPr marL="914400" lvl="1" indent="-457200">
              <a:buFontTx/>
              <a:buAutoNum type="alphaLcPeriod"/>
            </a:pPr>
            <a:r>
              <a:rPr lang="en-US" sz="2400"/>
              <a:t>A scientific law describes observations while a theory provides an explanation. </a:t>
            </a:r>
          </a:p>
          <a:p>
            <a:pPr marL="914400" lvl="1" indent="-457200">
              <a:buFontTx/>
              <a:buAutoNum type="alphaLcPeriod"/>
            </a:pPr>
            <a:r>
              <a:rPr lang="en-US" sz="2400"/>
              <a:t>A scientific law cannot be changed by additional observations, but a theory can be changed. </a:t>
            </a:r>
          </a:p>
          <a:p>
            <a:pPr marL="914400" lvl="1" indent="-457200">
              <a:buFontTx/>
              <a:buAutoNum type="alphaLcPeriod"/>
            </a:pPr>
            <a:r>
              <a:rPr lang="en-US" sz="2400"/>
              <a:t>A theory is a possible explanation, but a scientific law is a proven explanation. </a:t>
            </a:r>
          </a:p>
          <a:p>
            <a:pPr marL="914400" lvl="1" indent="-457200">
              <a:buFontTx/>
              <a:buAutoNum type="alphaLcPeriod"/>
            </a:pPr>
            <a:r>
              <a:rPr lang="en-US" sz="2400"/>
              <a:t>There is no difference because scientific law and theory are two terms that mean the same thing. </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15715" name="Rectangle 3"/>
          <p:cNvSpPr>
            <a:spLocks noGrp="1" noChangeArrowheads="1"/>
          </p:cNvSpPr>
          <p:nvPr>
            <p:ph type="body" sz="half" idx="1"/>
          </p:nvPr>
        </p:nvSpPr>
        <p:spPr bwMode="auto">
          <a:xfrm>
            <a:off x="228600" y="1752600"/>
            <a:ext cx="8686800" cy="446246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How does a scientific law differ from a theory? </a:t>
            </a:r>
          </a:p>
          <a:p>
            <a:pPr marL="914400" lvl="1" indent="-457200">
              <a:buFontTx/>
              <a:buAutoNum type="alphaLcPeriod"/>
            </a:pPr>
            <a:r>
              <a:rPr lang="en-US" sz="2400"/>
              <a:t>A scientific law describes observations while a theory provides an explanation. </a:t>
            </a:r>
          </a:p>
          <a:p>
            <a:pPr marL="914400" lvl="1" indent="-457200">
              <a:buFontTx/>
              <a:buAutoNum type="alphaLcPeriod"/>
            </a:pPr>
            <a:r>
              <a:rPr lang="en-US" sz="2400"/>
              <a:t>A scientific law cannot be changed by additional observations, but a theory can be changed. </a:t>
            </a:r>
          </a:p>
          <a:p>
            <a:pPr marL="914400" lvl="1" indent="-457200">
              <a:buFontTx/>
              <a:buAutoNum type="alphaLcPeriod"/>
            </a:pPr>
            <a:r>
              <a:rPr lang="en-US" sz="2400"/>
              <a:t>A theory is a possible explanation, but a scientific law is a proven explanation. </a:t>
            </a:r>
          </a:p>
          <a:p>
            <a:pPr marL="914400" lvl="1" indent="-457200">
              <a:buFontTx/>
              <a:buAutoNum type="alphaLcPeriod"/>
            </a:pPr>
            <a:r>
              <a:rPr lang="en-US" sz="2400"/>
              <a:t>There is no difference because scientific law and theory are two terms that mean the same thing. </a:t>
            </a:r>
            <a:br>
              <a:rPr lang="en-US" sz="2400"/>
            </a:br>
            <a:r>
              <a:rPr lang="en-US" sz="2400"/>
              <a:t/>
            </a:r>
            <a:br>
              <a:rPr lang="en-US" sz="2400"/>
            </a:br>
            <a:r>
              <a:rPr lang="en-US" sz="2400"/>
              <a:t>ANS:	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bwMode="auto">
          <a:xfrm>
            <a:off x="190500" y="1196975"/>
            <a:ext cx="8763000" cy="334486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An organized plan for gathering, organizing, and communicating information is called a </a:t>
            </a:r>
            <a:r>
              <a:rPr lang="en-US" sz="2800" b="1"/>
              <a:t>scientific method. </a:t>
            </a:r>
            <a:endParaRPr lang="en-US" sz="2800"/>
          </a:p>
          <a:p>
            <a:pPr lvl="1">
              <a:buFontTx/>
              <a:buChar char="•"/>
            </a:pPr>
            <a:r>
              <a:rPr lang="en-US" sz="2400"/>
              <a:t>You can use a scientific method to search for the answer to a question. </a:t>
            </a:r>
          </a:p>
          <a:p>
            <a:pPr lvl="1">
              <a:buFontTx/>
              <a:buChar char="•"/>
            </a:pPr>
            <a:r>
              <a:rPr lang="en-US" sz="2400"/>
              <a:t>Scientific methods can vary from case to case, depending on the question and how the researcher decides to look for an answer.</a:t>
            </a:r>
          </a:p>
        </p:txBody>
      </p:sp>
      <p:sp>
        <p:nvSpPr>
          <p:cNvPr id="11271" name="Rectangle 7"/>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09571" name="Rectangle 3"/>
          <p:cNvSpPr>
            <a:spLocks noGrp="1" noChangeArrowheads="1"/>
          </p:cNvSpPr>
          <p:nvPr>
            <p:ph type="body" sz="half" idx="1"/>
          </p:nvPr>
        </p:nvSpPr>
        <p:spPr bwMode="auto">
          <a:xfrm>
            <a:off x="228600" y="1752600"/>
            <a:ext cx="8686800" cy="3367088"/>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3"/>
            </a:pPr>
            <a:r>
              <a:rPr lang="en-US" sz="2800"/>
              <a:t>What is the main purpose of a scientific model? </a:t>
            </a:r>
          </a:p>
          <a:p>
            <a:pPr marL="914400" lvl="1" indent="-457200">
              <a:buFontTx/>
              <a:buAutoNum type="alphaLcPeriod"/>
            </a:pPr>
            <a:r>
              <a:rPr lang="en-US" sz="2400"/>
              <a:t>to show how a hypothesis was developed</a:t>
            </a:r>
          </a:p>
          <a:p>
            <a:pPr marL="914400" lvl="1" indent="-457200">
              <a:buFontTx/>
              <a:buAutoNum type="alphaLcPeriod"/>
            </a:pPr>
            <a:r>
              <a:rPr lang="en-US" sz="2400"/>
              <a:t>to prove a theory</a:t>
            </a:r>
          </a:p>
          <a:p>
            <a:pPr marL="914400" lvl="1" indent="-457200">
              <a:buFontTx/>
              <a:buAutoNum type="alphaLcPeriod"/>
            </a:pPr>
            <a:r>
              <a:rPr lang="en-US" sz="2400"/>
              <a:t>to make complex concepts easier to understand</a:t>
            </a:r>
          </a:p>
          <a:p>
            <a:pPr marL="914400" lvl="1" indent="-457200">
              <a:buFontTx/>
              <a:buAutoNum type="alphaLcPeriod"/>
            </a:pPr>
            <a:r>
              <a:rPr lang="en-US" sz="2400"/>
              <a:t>to show a large object, such as the Earth, in a smaller form</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17763" name="Rectangle 3"/>
          <p:cNvSpPr>
            <a:spLocks noGrp="1" noChangeArrowheads="1"/>
          </p:cNvSpPr>
          <p:nvPr>
            <p:ph type="body" sz="half" idx="1"/>
          </p:nvPr>
        </p:nvSpPr>
        <p:spPr bwMode="auto">
          <a:xfrm>
            <a:off x="228600" y="1752600"/>
            <a:ext cx="8686800" cy="3367088"/>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3"/>
            </a:pPr>
            <a:r>
              <a:rPr lang="en-US" sz="2800"/>
              <a:t>What is the main purpose of a scientific model? </a:t>
            </a:r>
          </a:p>
          <a:p>
            <a:pPr marL="914400" lvl="1" indent="-457200">
              <a:buFontTx/>
              <a:buAutoNum type="alphaLcPeriod"/>
            </a:pPr>
            <a:r>
              <a:rPr lang="en-US" sz="2400"/>
              <a:t>to show how a hypothesis was developed</a:t>
            </a:r>
          </a:p>
          <a:p>
            <a:pPr marL="914400" lvl="1" indent="-457200">
              <a:buFontTx/>
              <a:buAutoNum type="alphaLcPeriod"/>
            </a:pPr>
            <a:r>
              <a:rPr lang="en-US" sz="2400"/>
              <a:t>to prove a theory</a:t>
            </a:r>
          </a:p>
          <a:p>
            <a:pPr marL="914400" lvl="1" indent="-457200">
              <a:buFontTx/>
              <a:buAutoNum type="alphaLcPeriod"/>
            </a:pPr>
            <a:r>
              <a:rPr lang="en-US" sz="2400"/>
              <a:t>to make complex concepts easier to understand</a:t>
            </a:r>
          </a:p>
          <a:p>
            <a:pPr marL="914400" lvl="1" indent="-457200">
              <a:buFontTx/>
              <a:buAutoNum type="alphaLcPeriod"/>
            </a:pPr>
            <a:r>
              <a:rPr lang="en-US" sz="2400"/>
              <a:t>to show a large object, such as the Earth, in a smaller form</a:t>
            </a:r>
            <a:br>
              <a:rPr lang="en-US" sz="2400"/>
            </a:br>
            <a:r>
              <a:rPr lang="en-US" sz="2400"/>
              <a:t/>
            </a:r>
            <a:br>
              <a:rPr lang="en-US" sz="2400"/>
            </a:br>
            <a:r>
              <a:rPr lang="en-US" sz="2400"/>
              <a:t>ANS:	C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11619" name="Rectangle 3"/>
          <p:cNvSpPr>
            <a:spLocks noGrp="1" noChangeArrowheads="1"/>
          </p:cNvSpPr>
          <p:nvPr>
            <p:ph type="body" sz="half" idx="1"/>
          </p:nvPr>
        </p:nvSpPr>
        <p:spPr bwMode="auto">
          <a:xfrm>
            <a:off x="228600" y="1752600"/>
            <a:ext cx="8686800" cy="446246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4"/>
            </a:pPr>
            <a:r>
              <a:rPr lang="en-US" sz="2800"/>
              <a:t>How does a scientific law differ from a theory? </a:t>
            </a:r>
          </a:p>
          <a:p>
            <a:pPr marL="914400" lvl="1" indent="-457200">
              <a:buFontTx/>
              <a:buAutoNum type="alphaLcPeriod"/>
            </a:pPr>
            <a:r>
              <a:rPr lang="en-US" sz="2400"/>
              <a:t>Assume that it is safe because the school would not allow unsafe chemicals.</a:t>
            </a:r>
          </a:p>
          <a:p>
            <a:pPr marL="914400" lvl="1" indent="-457200">
              <a:buFontTx/>
              <a:buAutoNum type="alphaLcPeriod"/>
            </a:pPr>
            <a:r>
              <a:rPr lang="en-US" sz="2400"/>
              <a:t>Assume that it is a hazardous chemical because all chemicals are dangerous.</a:t>
            </a:r>
          </a:p>
          <a:p>
            <a:pPr marL="914400" lvl="1" indent="-457200">
              <a:buFontTx/>
              <a:buAutoNum type="alphaLcPeriod"/>
            </a:pPr>
            <a:r>
              <a:rPr lang="en-US" sz="2400"/>
              <a:t>Ask your teacher or check the procedure to find the correct safety precautions.</a:t>
            </a:r>
          </a:p>
          <a:p>
            <a:pPr marL="914400" lvl="1" indent="-457200">
              <a:buFontTx/>
              <a:buAutoNum type="alphaLcPeriod"/>
            </a:pPr>
            <a:r>
              <a:rPr lang="en-US" sz="2400"/>
              <a:t>Ask your lab partner whether the chemical is hazardous or not.</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19811" name="Rectangle 3"/>
          <p:cNvSpPr>
            <a:spLocks noGrp="1" noChangeArrowheads="1"/>
          </p:cNvSpPr>
          <p:nvPr>
            <p:ph type="body" sz="half" idx="1"/>
          </p:nvPr>
        </p:nvSpPr>
        <p:spPr bwMode="auto">
          <a:xfrm>
            <a:off x="228600" y="1752600"/>
            <a:ext cx="8686800" cy="4462463"/>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4"/>
            </a:pPr>
            <a:r>
              <a:rPr lang="en-US" sz="2800"/>
              <a:t>How does a scientific law differ from a theory? </a:t>
            </a:r>
          </a:p>
          <a:p>
            <a:pPr marL="914400" lvl="1" indent="-457200">
              <a:buFontTx/>
              <a:buAutoNum type="alphaLcPeriod"/>
            </a:pPr>
            <a:r>
              <a:rPr lang="en-US" sz="2400"/>
              <a:t>Assume that it is safe because the school would not allow unsafe chemicals.</a:t>
            </a:r>
          </a:p>
          <a:p>
            <a:pPr marL="914400" lvl="1" indent="-457200">
              <a:buFontTx/>
              <a:buAutoNum type="alphaLcPeriod"/>
            </a:pPr>
            <a:r>
              <a:rPr lang="en-US" sz="2400"/>
              <a:t>Assume that it is a hazardous chemical because all chemicals are dangerous.</a:t>
            </a:r>
          </a:p>
          <a:p>
            <a:pPr marL="914400" lvl="1" indent="-457200">
              <a:buFontTx/>
              <a:buAutoNum type="alphaLcPeriod"/>
            </a:pPr>
            <a:r>
              <a:rPr lang="en-US" sz="2400"/>
              <a:t>Ask your teacher or check the procedure to find the correct safety precautions.</a:t>
            </a:r>
          </a:p>
          <a:p>
            <a:pPr marL="914400" lvl="1" indent="-457200">
              <a:buFontTx/>
              <a:buAutoNum type="alphaLcPeriod"/>
            </a:pPr>
            <a:r>
              <a:rPr lang="en-US" sz="2400"/>
              <a:t>Ask your lab partner whether the chemical is hazardous or not.</a:t>
            </a:r>
            <a:br>
              <a:rPr lang="en-US" sz="2400"/>
            </a:br>
            <a:r>
              <a:rPr lang="en-US" sz="2400"/>
              <a:t/>
            </a:r>
            <a:br>
              <a:rPr lang="en-US" sz="2400"/>
            </a:br>
            <a:r>
              <a:rPr lang="en-US" sz="2400"/>
              <a:t>ANS:	C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3315" name="Rectangle 3"/>
          <p:cNvSpPr>
            <a:spLocks noGrp="1" noChangeArrowheads="1"/>
          </p:cNvSpPr>
          <p:nvPr>
            <p:ph type="body" sz="half" idx="1"/>
          </p:nvPr>
        </p:nvSpPr>
        <p:spPr bwMode="auto">
          <a:xfrm>
            <a:off x="1066800" y="2743200"/>
            <a:ext cx="7315200" cy="13731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The goal of any scientific method is to solve a problem or to better understand an observed event.</a:t>
            </a:r>
            <a:r>
              <a:rPr lang="en-US" sz="2800"/>
              <a:t> </a:t>
            </a:r>
          </a:p>
        </p:txBody>
      </p:sp>
      <p:pic>
        <p:nvPicPr>
          <p:cNvPr id="13321" name="Picture 9" descr="HSPS_KeyConcepts-Icon copy"/>
          <p:cNvPicPr>
            <a:picLocks noChangeAspect="1" noChangeArrowheads="1"/>
          </p:cNvPicPr>
          <p:nvPr/>
        </p:nvPicPr>
        <p:blipFill>
          <a:blip r:embed="rId4" cstate="print"/>
          <a:srcRect/>
          <a:stretch>
            <a:fillRect/>
          </a:stretch>
        </p:blipFill>
        <p:spPr bwMode="auto">
          <a:xfrm>
            <a:off x="304800" y="2819400"/>
            <a:ext cx="609600" cy="430213"/>
          </a:xfrm>
          <a:prstGeom prst="rect">
            <a:avLst/>
          </a:prstGeom>
          <a:noFill/>
        </p:spPr>
      </p:pic>
      <p:sp>
        <p:nvSpPr>
          <p:cNvPr id="13322" name="Rectangle 10"/>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
        <p:nvSpPr>
          <p:cNvPr id="14344" name="Rectangle 8"/>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pic>
        <p:nvPicPr>
          <p:cNvPr id="14346" name="Picture 10" descr="HSPS_Ch1s2-pg8-SM-Step1"/>
          <p:cNvPicPr>
            <a:picLocks noChangeAspect="1" noChangeArrowheads="1"/>
          </p:cNvPicPr>
          <p:nvPr/>
        </p:nvPicPr>
        <p:blipFill>
          <a:blip r:embed="rId3" cstate="print"/>
          <a:srcRect/>
          <a:stretch>
            <a:fillRect/>
          </a:stretch>
        </p:blipFill>
        <p:spPr bwMode="auto">
          <a:xfrm>
            <a:off x="5876925" y="552450"/>
            <a:ext cx="1962150" cy="927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9" name="Picture 5" descr="HSPS_Ch1s2-pg8-SM-Step2"/>
          <p:cNvPicPr>
            <a:picLocks noChangeAspect="1" noChangeArrowheads="1"/>
          </p:cNvPicPr>
          <p:nvPr/>
        </p:nvPicPr>
        <p:blipFill>
          <a:blip r:embed="rId3" cstate="print"/>
          <a:srcRect/>
          <a:stretch>
            <a:fillRect/>
          </a:stretch>
        </p:blipFill>
        <p:spPr bwMode="auto">
          <a:xfrm>
            <a:off x="5867400" y="533400"/>
            <a:ext cx="2209800" cy="1341438"/>
          </a:xfrm>
          <a:prstGeom prst="rect">
            <a:avLst/>
          </a:prstGeom>
          <a:noFill/>
        </p:spPr>
      </p:pic>
      <p:sp>
        <p:nvSpPr>
          <p:cNvPr id="72707"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72711" name="Rectangle 7"/>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7" name="Picture 5" descr="HSPS_Ch1s2-pg8-SM-Step3"/>
          <p:cNvPicPr>
            <a:picLocks noChangeAspect="1" noChangeArrowheads="1"/>
          </p:cNvPicPr>
          <p:nvPr/>
        </p:nvPicPr>
        <p:blipFill>
          <a:blip r:embed="rId3" cstate="print"/>
          <a:srcRect/>
          <a:stretch>
            <a:fillRect/>
          </a:stretch>
        </p:blipFill>
        <p:spPr bwMode="auto">
          <a:xfrm>
            <a:off x="5867400" y="571500"/>
            <a:ext cx="2209800" cy="1973263"/>
          </a:xfrm>
          <a:prstGeom prst="rect">
            <a:avLst/>
          </a:prstGeom>
          <a:noFill/>
        </p:spPr>
      </p:pic>
      <p:sp>
        <p:nvSpPr>
          <p:cNvPr id="74756"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74762" name="Rectangle 10"/>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5" name="Picture 5" descr="HSPS_Ch1s2-pg8-SM-Step4"/>
          <p:cNvPicPr>
            <a:picLocks noChangeAspect="1" noChangeArrowheads="1"/>
          </p:cNvPicPr>
          <p:nvPr/>
        </p:nvPicPr>
        <p:blipFill>
          <a:blip r:embed="rId3" cstate="print"/>
          <a:srcRect/>
          <a:stretch>
            <a:fillRect/>
          </a:stretch>
        </p:blipFill>
        <p:spPr bwMode="auto">
          <a:xfrm>
            <a:off x="5867400" y="574675"/>
            <a:ext cx="2211388" cy="2606675"/>
          </a:xfrm>
          <a:prstGeom prst="rect">
            <a:avLst/>
          </a:prstGeom>
          <a:noFill/>
        </p:spPr>
      </p:pic>
      <p:sp>
        <p:nvSpPr>
          <p:cNvPr id="76804"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76809" name="Rectangle 9"/>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3" name="Picture 5" descr="HSPS_Ch1s2-pg8-SM-Step5"/>
          <p:cNvPicPr>
            <a:picLocks noChangeAspect="1" noChangeArrowheads="1"/>
          </p:cNvPicPr>
          <p:nvPr/>
        </p:nvPicPr>
        <p:blipFill>
          <a:blip r:embed="rId3" cstate="print"/>
          <a:srcRect/>
          <a:stretch>
            <a:fillRect/>
          </a:stretch>
        </p:blipFill>
        <p:spPr bwMode="auto">
          <a:xfrm>
            <a:off x="5865813" y="574675"/>
            <a:ext cx="2211387" cy="4265613"/>
          </a:xfrm>
          <a:prstGeom prst="rect">
            <a:avLst/>
          </a:prstGeom>
          <a:noFill/>
        </p:spPr>
      </p:pic>
      <p:sp>
        <p:nvSpPr>
          <p:cNvPr id="78852"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Scientific Methods</a:t>
            </a:r>
          </a:p>
        </p:txBody>
      </p:sp>
      <p:sp>
        <p:nvSpPr>
          <p:cNvPr id="78856" name="Rectangle 8"/>
          <p:cNvSpPr>
            <a:spLocks noChangeArrowheads="1"/>
          </p:cNvSpPr>
          <p:nvPr/>
        </p:nvSpPr>
        <p:spPr bwMode="auto">
          <a:xfrm>
            <a:off x="152400" y="1143000"/>
            <a:ext cx="4800600" cy="3081338"/>
          </a:xfrm>
          <a:prstGeom prst="rect">
            <a:avLst/>
          </a:prstGeom>
          <a:noFill/>
          <a:ln w="9525">
            <a:noFill/>
            <a:miter lim="800000"/>
            <a:headEnd/>
            <a:tailEnd/>
          </a:ln>
          <a:effectLst/>
        </p:spPr>
        <p:txBody>
          <a:bodyPr>
            <a:spAutoFit/>
          </a:bodyPr>
          <a:lstStyle/>
          <a:p>
            <a:pPr>
              <a:spcBef>
                <a:spcPct val="20000"/>
              </a:spcBef>
            </a:pPr>
            <a:r>
              <a:rPr lang="en-US" sz="2800"/>
              <a:t>Here is an example of a scientific method. Each step uses specific skills.  The order of steps can vary. Sometimes you will use all of the steps and other times only some of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1410</Words>
  <Application>Microsoft Office PowerPoint</Application>
  <PresentationFormat>On-screen Show (4:3)</PresentationFormat>
  <Paragraphs>159</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StoneSans-Bold</vt:lpstr>
      <vt:lpstr>Times New Roman</vt:lpstr>
      <vt:lpstr>Minion-Regular</vt:lpstr>
      <vt:lpstr>Minion-Bold</vt:lpstr>
      <vt:lpstr>Symbol</vt:lpstr>
      <vt:lpstr>StoneSans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Zurakowski</dc:creator>
  <cp:lastModifiedBy>mgolenberke</cp:lastModifiedBy>
  <cp:revision>33</cp:revision>
  <dcterms:created xsi:type="dcterms:W3CDTF">2007-03-02T21:05:08Z</dcterms:created>
  <dcterms:modified xsi:type="dcterms:W3CDTF">2011-09-09T12:08:38Z</dcterms:modified>
</cp:coreProperties>
</file>