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7" r:id="rId2"/>
    <p:sldId id="258" r:id="rId3"/>
    <p:sldId id="298" r:id="rId4"/>
    <p:sldId id="259" r:id="rId5"/>
    <p:sldId id="299" r:id="rId6"/>
    <p:sldId id="300" r:id="rId7"/>
    <p:sldId id="301" r:id="rId8"/>
    <p:sldId id="302" r:id="rId9"/>
    <p:sldId id="334" r:id="rId10"/>
    <p:sldId id="335" r:id="rId11"/>
    <p:sldId id="303" r:id="rId12"/>
    <p:sldId id="304" r:id="rId13"/>
    <p:sldId id="305" r:id="rId14"/>
    <p:sldId id="260" r:id="rId15"/>
    <p:sldId id="306" r:id="rId16"/>
    <p:sldId id="307" r:id="rId17"/>
    <p:sldId id="262" r:id="rId18"/>
    <p:sldId id="308" r:id="rId19"/>
    <p:sldId id="309" r:id="rId20"/>
    <p:sldId id="310" r:id="rId21"/>
    <p:sldId id="311" r:id="rId22"/>
    <p:sldId id="312" r:id="rId23"/>
    <p:sldId id="288" r:id="rId24"/>
    <p:sldId id="313" r:id="rId25"/>
    <p:sldId id="314" r:id="rId26"/>
    <p:sldId id="315" r:id="rId27"/>
    <p:sldId id="316" r:id="rId28"/>
    <p:sldId id="289" r:id="rId29"/>
    <p:sldId id="317" r:id="rId30"/>
    <p:sldId id="318" r:id="rId31"/>
    <p:sldId id="319" r:id="rId32"/>
    <p:sldId id="320" r:id="rId33"/>
    <p:sldId id="321" r:id="rId34"/>
    <p:sldId id="322" r:id="rId35"/>
    <p:sldId id="323" r:id="rId36"/>
    <p:sldId id="290" r:id="rId37"/>
    <p:sldId id="324" r:id="rId38"/>
    <p:sldId id="325" r:id="rId39"/>
    <p:sldId id="326" r:id="rId40"/>
    <p:sldId id="330" r:id="rId41"/>
    <p:sldId id="327" r:id="rId42"/>
    <p:sldId id="331" r:id="rId43"/>
    <p:sldId id="328" r:id="rId44"/>
    <p:sldId id="332" r:id="rId45"/>
    <p:sldId id="329" r:id="rId46"/>
    <p:sldId id="333"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B4394"/>
    <a:srgbClr val="007B3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0D4C404-1185-4101-AF3D-BAE91C5FACB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62B188-4EF9-4E6C-8D5C-DCD1D0D1800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0818D-267C-4E35-A9F4-6480D8E6393D}" type="slidenum">
              <a:rPr lang="en-US"/>
              <a:pPr/>
              <a:t>1</a:t>
            </a:fld>
            <a:endParaRPr 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D5959-6395-4851-849A-F5C3EE8CA828}" type="slidenum">
              <a:rPr lang="en-US"/>
              <a:pPr/>
              <a:t>10</a:t>
            </a:fld>
            <a:endParaRPr lang="en-US"/>
          </a:p>
        </p:txBody>
      </p:sp>
      <p:sp>
        <p:nvSpPr>
          <p:cNvPr id="184322" name="Rectangle 2"/>
          <p:cNvSpPr>
            <a:spLocks noRo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366A7F-538A-4070-84A1-7582398B5F13}" type="slidenum">
              <a:rPr lang="en-US"/>
              <a:pPr/>
              <a:t>11</a:t>
            </a:fld>
            <a:endParaRPr 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4B51D-1C08-402E-99E3-9FA7E51CD1D4}" type="slidenum">
              <a:rPr lang="en-US"/>
              <a:pPr/>
              <a:t>12</a:t>
            </a:fld>
            <a:endParaRPr lang="en-US"/>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DEB48-D79D-4E58-9BFF-61FA411F25EB}" type="slidenum">
              <a:rPr lang="en-US"/>
              <a:pPr/>
              <a:t>13</a:t>
            </a:fld>
            <a:endParaRPr 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F60BD-98FC-4D4A-88EA-1A44309312BE}" type="slidenum">
              <a:rPr lang="en-US"/>
              <a:pPr/>
              <a:t>14</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DB16E-B1D7-4CB2-BA68-A18E68B7F0F9}" type="slidenum">
              <a:rPr lang="en-US"/>
              <a:pPr/>
              <a:t>15</a:t>
            </a:fld>
            <a:endParaRPr lang="en-U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6981E-6870-49DF-A715-A70E05BE8A86}" type="slidenum">
              <a:rPr lang="en-US"/>
              <a:pPr/>
              <a:t>16</a:t>
            </a:fld>
            <a:endParaRPr lang="en-US"/>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57073-6CAA-424B-B1B2-C70B43DAD8EF}" type="slidenum">
              <a:rPr lang="en-US"/>
              <a:pPr/>
              <a:t>17</a:t>
            </a:fld>
            <a:endParaRPr 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6D79E-C864-4ADA-A10B-123D694701AA}" type="slidenum">
              <a:rPr lang="en-US"/>
              <a:pPr/>
              <a:t>18</a:t>
            </a:fld>
            <a:endParaRPr lang="en-US"/>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57CCB8-C112-47AE-BF70-A32421EE3630}" type="slidenum">
              <a:rPr lang="en-US"/>
              <a:pPr/>
              <a:t>19</a:t>
            </a:fld>
            <a:endParaRPr lang="en-US"/>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BF146-7834-431A-ACC6-8444B6702002}" type="slidenum">
              <a:rPr lang="en-US"/>
              <a:pPr/>
              <a:t>2</a:t>
            </a:fld>
            <a:endParaRPr 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627D1-1E4E-4D32-81A4-40148AF83C14}" type="slidenum">
              <a:rPr lang="en-US"/>
              <a:pPr/>
              <a:t>20</a:t>
            </a:fld>
            <a:endParaRPr 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7A89FA-585A-49F7-BA86-0ABA9A83C577}" type="slidenum">
              <a:rPr lang="en-US"/>
              <a:pPr/>
              <a:t>21</a:t>
            </a:fld>
            <a:endParaRPr 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EAA1C-78B0-49F7-BBBC-F2B711AB7C49}" type="slidenum">
              <a:rPr lang="en-US"/>
              <a:pPr/>
              <a:t>22</a:t>
            </a:fld>
            <a:endParaRPr 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C03AE-B89B-4B2F-93E2-77CA1FB62607}" type="slidenum">
              <a:rPr lang="en-US"/>
              <a:pPr/>
              <a:t>23</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E5CDA-8703-4BB4-9422-4872EC58D01F}" type="slidenum">
              <a:rPr lang="en-US"/>
              <a:pPr/>
              <a:t>24</a:t>
            </a:fld>
            <a:endParaRPr lang="en-U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FF865-55E2-4909-A9A3-0C688CC74608}" type="slidenum">
              <a:rPr lang="en-US"/>
              <a:pPr/>
              <a:t>25</a:t>
            </a:fld>
            <a:endParaRPr 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73189-348D-4DC1-83F0-23C2F95B2571}" type="slidenum">
              <a:rPr lang="en-US"/>
              <a:pPr/>
              <a:t>26</a:t>
            </a:fld>
            <a:endParaRPr 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8A94C-852C-48E1-8163-560476BABFEE}" type="slidenum">
              <a:rPr lang="en-US"/>
              <a:pPr/>
              <a:t>27</a:t>
            </a:fld>
            <a:endParaRPr lang="en-U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64A775-A718-469D-92F8-3851815C4F84}" type="slidenum">
              <a:rPr lang="en-US"/>
              <a:pPr/>
              <a:t>28</a:t>
            </a:fld>
            <a:endParaRPr lang="en-US"/>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D53CB-0C3B-4571-B528-F36C6D38405E}" type="slidenum">
              <a:rPr lang="en-US"/>
              <a:pPr/>
              <a:t>29</a:t>
            </a:fld>
            <a:endParaRPr 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457AF-0AD6-43B1-8FE6-E2DCF7F32B4A}" type="slidenum">
              <a:rPr lang="en-US"/>
              <a:pPr/>
              <a:t>3</a:t>
            </a:fld>
            <a:endParaRPr lang="en-US"/>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7D215-67E6-43FE-BA4C-E157EC4A99CE}" type="slidenum">
              <a:rPr lang="en-US"/>
              <a:pPr/>
              <a:t>30</a:t>
            </a:fld>
            <a:endParaRPr lang="en-U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E3719-368E-449E-A67D-543D9EF88675}" type="slidenum">
              <a:rPr lang="en-US"/>
              <a:pPr/>
              <a:t>31</a:t>
            </a:fld>
            <a:endParaRPr lang="en-US"/>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3034AB-0274-48A2-AC7A-474CA332F9A5}" type="slidenum">
              <a:rPr lang="en-US"/>
              <a:pPr/>
              <a:t>32</a:t>
            </a:fld>
            <a:endParaRPr lang="en-US"/>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0D181-7640-4961-A74F-2374DB909841}" type="slidenum">
              <a:rPr lang="en-US"/>
              <a:pPr/>
              <a:t>33</a:t>
            </a:fld>
            <a:endParaRPr lang="en-US"/>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D9867-C489-4A02-88AF-32C928FB7D2E}" type="slidenum">
              <a:rPr lang="en-US"/>
              <a:pPr/>
              <a:t>34</a:t>
            </a:fld>
            <a:endParaRPr lang="en-US"/>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29225-FCC0-4A93-AA1F-171C89F25642}" type="slidenum">
              <a:rPr lang="en-US"/>
              <a:pPr/>
              <a:t>35</a:t>
            </a:fld>
            <a:endParaRPr lang="en-US"/>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4C7EC-37B0-4D83-953D-831BBB8B37C3}" type="slidenum">
              <a:rPr lang="en-US"/>
              <a:pPr/>
              <a:t>36</a:t>
            </a:fld>
            <a:endParaRPr 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F1D80-1776-49D4-B660-8633F776C08E}" type="slidenum">
              <a:rPr lang="en-US"/>
              <a:pPr/>
              <a:t>37</a:t>
            </a:fld>
            <a:endParaRPr lang="en-US"/>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ADD59-1268-46B7-B589-A2840CD450D7}" type="slidenum">
              <a:rPr lang="en-US"/>
              <a:pPr/>
              <a:t>38</a:t>
            </a:fld>
            <a:endParaRPr lang="en-US"/>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F03DA1-060E-4DCF-A655-178EC9382C64}" type="slidenum">
              <a:rPr lang="en-US"/>
              <a:pPr/>
              <a:t>39</a:t>
            </a:fld>
            <a:endParaRPr lang="en-US"/>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ECA1E5-57B3-4EE2-9EDC-12264AB81B7B}" type="slidenum">
              <a:rPr lang="en-US"/>
              <a:pPr/>
              <a:t>4</a:t>
            </a:fld>
            <a:endParaRPr lang="en-US"/>
          </a:p>
        </p:txBody>
      </p:sp>
      <p:sp>
        <p:nvSpPr>
          <p:cNvPr id="12290" name="Rectangle 2"/>
          <p:cNvSpPr>
            <a:spLocks noRo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91985-3B81-4620-8247-0A0EEA8AE65D}" type="slidenum">
              <a:rPr lang="en-US"/>
              <a:pPr/>
              <a:t>40</a:t>
            </a:fld>
            <a:endParaRPr lang="en-US"/>
          </a:p>
        </p:txBody>
      </p:sp>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8B1DA-EE34-4CA9-AFA0-0E77991C4EA1}" type="slidenum">
              <a:rPr lang="en-US"/>
              <a:pPr/>
              <a:t>41</a:t>
            </a:fld>
            <a:endParaRPr lang="en-US"/>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806B96-F09C-4A78-9DDD-F312A2C3EB1B}" type="slidenum">
              <a:rPr lang="en-US"/>
              <a:pPr/>
              <a:t>42</a:t>
            </a:fld>
            <a:endParaRPr lang="en-US"/>
          </a:p>
        </p:txBody>
      </p:sp>
      <p:sp>
        <p:nvSpPr>
          <p:cNvPr id="176130" name="Rectangle 2"/>
          <p:cNvSpPr>
            <a:spLocks noRo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3B3C3-DCF2-4C87-8AB9-FACDEA193510}" type="slidenum">
              <a:rPr lang="en-US"/>
              <a:pPr/>
              <a:t>43</a:t>
            </a:fld>
            <a:endParaRPr lang="en-U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B3A6F-FB6C-40AB-A657-7CA5AB39AE0D}" type="slidenum">
              <a:rPr lang="en-US"/>
              <a:pPr/>
              <a:t>44</a:t>
            </a:fld>
            <a:endParaRPr 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CD720-0EE2-49D4-8062-D2E872A2A6FC}" type="slidenum">
              <a:rPr lang="en-US"/>
              <a:pPr/>
              <a:t>45</a:t>
            </a:fld>
            <a:endParaRPr lang="en-US"/>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9D585-0EB9-46E2-8918-DB09D1364F94}" type="slidenum">
              <a:rPr lang="en-US"/>
              <a:pPr/>
              <a:t>46</a:t>
            </a:fld>
            <a:endParaRPr lang="en-US"/>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915C8-E8E5-496C-8EC1-BF1847456583}" type="slidenum">
              <a:rPr lang="en-US"/>
              <a:pPr/>
              <a:t>5</a:t>
            </a:fld>
            <a:endParaRPr lang="en-US"/>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FBF04-A974-493C-B54E-F5B7C8D5C9F5}" type="slidenum">
              <a:rPr lang="en-US"/>
              <a:pPr/>
              <a:t>6</a:t>
            </a:fld>
            <a:endParaRPr 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38CBA-69EA-446B-ACF3-9F58C23EC7A6}" type="slidenum">
              <a:rPr lang="en-US"/>
              <a:pPr/>
              <a:t>7</a:t>
            </a:fld>
            <a:endParaRPr lang="en-US"/>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03EBC6-EC5C-47EA-B1C4-03BCF6B07638}" type="slidenum">
              <a:rPr lang="en-US"/>
              <a:pPr/>
              <a:t>8</a:t>
            </a:fld>
            <a:endParaRPr lang="en-US"/>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4C50C4-104E-483F-A2C0-F9D4B08A5C98}" type="slidenum">
              <a:rPr lang="en-US"/>
              <a:pPr/>
              <a:t>9</a:t>
            </a:fld>
            <a:endParaRPr lang="en-US"/>
          </a:p>
        </p:txBody>
      </p:sp>
      <p:sp>
        <p:nvSpPr>
          <p:cNvPr id="182274" name="Rectangle 2"/>
          <p:cNvSpPr>
            <a:spLocks noRo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ch01 master"/>
          <p:cNvPicPr>
            <a:picLocks noChangeAspect="1" noChangeArrowheads="1"/>
          </p:cNvPicPr>
          <p:nvPr userDrawn="1"/>
        </p:nvPicPr>
        <p:blipFill>
          <a:blip r:embed="rId14" cstate="print"/>
          <a:srcRect/>
          <a:stretch>
            <a:fillRect/>
          </a:stretch>
        </p:blipFill>
        <p:spPr bwMode="auto">
          <a:xfrm>
            <a:off x="3175" y="0"/>
            <a:ext cx="9140825" cy="6858000"/>
          </a:xfrm>
          <a:prstGeom prst="rect">
            <a:avLst/>
          </a:prstGeom>
          <a:noFill/>
        </p:spPr>
      </p:pic>
      <p:sp>
        <p:nvSpPr>
          <p:cNvPr id="1033" name="AutoShape 9">
            <a:hlinkClick r:id="" action="ppaction://hlinkshowjump?jump=endshow" highlightClick="1"/>
          </p:cNvPr>
          <p:cNvSpPr>
            <a:spLocks noChangeArrowheads="1"/>
          </p:cNvSpPr>
          <p:nvPr userDrawn="1"/>
        </p:nvSpPr>
        <p:spPr bwMode="auto">
          <a:xfrm>
            <a:off x="8839200" y="0"/>
            <a:ext cx="304800" cy="304800"/>
          </a:xfrm>
          <a:prstGeom prst="actionButtonBlank">
            <a:avLst/>
          </a:prstGeom>
          <a:solidFill>
            <a:schemeClr val="accent1">
              <a:alpha val="0"/>
            </a:schemeClr>
          </a:solidFill>
          <a:ln w="9525">
            <a:noFill/>
            <a:miter lim="800000"/>
            <a:headEnd/>
            <a:tailEnd/>
          </a:ln>
          <a:effectLst/>
        </p:spPr>
        <p:txBody>
          <a:bodyPr wrap="none" anchor="ctr"/>
          <a:lstStyle/>
          <a:p>
            <a:endParaRPr lang="en-US"/>
          </a:p>
        </p:txBody>
      </p:sp>
      <p:pic>
        <p:nvPicPr>
          <p:cNvPr id="1036" name="Picture 12" descr="button backwards">
            <a:hlinkClick r:id="" action="ppaction://hlinkshowjump?jump=previousslide"/>
          </p:cNvPr>
          <p:cNvPicPr>
            <a:picLocks noChangeAspect="1" noChangeArrowheads="1"/>
          </p:cNvPicPr>
          <p:nvPr userDrawn="1"/>
        </p:nvPicPr>
        <p:blipFill>
          <a:blip r:embed="rId15" cstate="print"/>
          <a:srcRect/>
          <a:stretch>
            <a:fillRect/>
          </a:stretch>
        </p:blipFill>
        <p:spPr bwMode="auto">
          <a:xfrm>
            <a:off x="7848600" y="6324600"/>
            <a:ext cx="444500" cy="444500"/>
          </a:xfrm>
          <a:prstGeom prst="rect">
            <a:avLst/>
          </a:prstGeom>
          <a:noFill/>
        </p:spPr>
      </p:pic>
      <p:pic>
        <p:nvPicPr>
          <p:cNvPr id="1037" name="Picture 13" descr="button forward">
            <a:hlinkClick r:id="" action="ppaction://hlinkshowjump?jump=nextslide"/>
          </p:cNvPr>
          <p:cNvPicPr>
            <a:picLocks noChangeAspect="1" noChangeArrowheads="1"/>
          </p:cNvPicPr>
          <p:nvPr userDrawn="1"/>
        </p:nvPicPr>
        <p:blipFill>
          <a:blip r:embed="rId16" cstate="print"/>
          <a:srcRect/>
          <a:stretch>
            <a:fillRect/>
          </a:stretch>
        </p:blipFill>
        <p:spPr bwMode="auto">
          <a:xfrm>
            <a:off x="8382000" y="6324600"/>
            <a:ext cx="457200" cy="457200"/>
          </a:xfrm>
          <a:prstGeom prst="rect">
            <a:avLst/>
          </a:prstGeom>
          <a:noFill/>
        </p:spPr>
      </p:pic>
      <p:sp>
        <p:nvSpPr>
          <p:cNvPr id="1038" name="Rectangle 14"/>
          <p:cNvSpPr>
            <a:spLocks noChangeArrowheads="1"/>
          </p:cNvSpPr>
          <p:nvPr userDrawn="1"/>
        </p:nvSpPr>
        <p:spPr bwMode="auto">
          <a:xfrm>
            <a:off x="63500" y="119063"/>
            <a:ext cx="2038350" cy="366712"/>
          </a:xfrm>
          <a:prstGeom prst="rect">
            <a:avLst/>
          </a:prstGeom>
          <a:noFill/>
          <a:ln w="9525">
            <a:noFill/>
            <a:miter lim="800000"/>
            <a:headEnd/>
            <a:tailEnd/>
          </a:ln>
          <a:effectLst/>
        </p:spPr>
        <p:txBody>
          <a:bodyPr wrap="none">
            <a:spAutoFit/>
          </a:bodyPr>
          <a:lstStyle/>
          <a:p>
            <a:r>
              <a:rPr lang="en-US" b="1">
                <a:solidFill>
                  <a:srgbClr val="FFE633"/>
                </a:solidFill>
              </a:rPr>
              <a:t>1.3 </a:t>
            </a:r>
            <a:r>
              <a:rPr lang="en-US" b="1">
                <a:solidFill>
                  <a:schemeClr val="bg1"/>
                </a:solidFill>
              </a:rPr>
              <a:t>Measurement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bwMode="auto">
          <a:xfrm>
            <a:off x="152400" y="762000"/>
            <a:ext cx="4343400" cy="43624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How old are you? How tall are you? The answers to these questions are measurements. Measurements are important in both science and everyday life. It would be difficult to imagine doing science without any measurements.</a:t>
            </a:r>
          </a:p>
        </p:txBody>
      </p:sp>
      <p:pic>
        <p:nvPicPr>
          <p:cNvPr id="3084" name="Picture 12" descr="HSPS_Ch1s3-pg21-Photo"/>
          <p:cNvPicPr>
            <a:picLocks noChangeAspect="1" noChangeArrowheads="1"/>
          </p:cNvPicPr>
          <p:nvPr/>
        </p:nvPicPr>
        <p:blipFill>
          <a:blip r:embed="rId3" cstate="print"/>
          <a:srcRect/>
          <a:stretch>
            <a:fillRect/>
          </a:stretch>
        </p:blipFill>
        <p:spPr bwMode="auto">
          <a:xfrm>
            <a:off x="4572000" y="838200"/>
            <a:ext cx="4419600" cy="41560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HSPS_MathSkills-Num1"/>
          <p:cNvPicPr>
            <a:picLocks noChangeAspect="1" noChangeArrowheads="1"/>
          </p:cNvPicPr>
          <p:nvPr/>
        </p:nvPicPr>
        <p:blipFill>
          <a:blip r:embed="rId3" cstate="print"/>
          <a:srcRect/>
          <a:stretch>
            <a:fillRect/>
          </a:stretch>
        </p:blipFill>
        <p:spPr bwMode="auto">
          <a:xfrm>
            <a:off x="304800" y="1355725"/>
            <a:ext cx="365125" cy="230188"/>
          </a:xfrm>
          <a:prstGeom prst="rect">
            <a:avLst/>
          </a:prstGeom>
          <a:noFill/>
        </p:spPr>
      </p:pic>
      <p:sp>
        <p:nvSpPr>
          <p:cNvPr id="183299" name="Rectangle 3"/>
          <p:cNvSpPr>
            <a:spLocks noGrp="1" noChangeArrowheads="1"/>
          </p:cNvSpPr>
          <p:nvPr>
            <p:ph type="body" sz="half" idx="1"/>
          </p:nvPr>
        </p:nvSpPr>
        <p:spPr bwMode="auto">
          <a:xfrm>
            <a:off x="228600" y="1196975"/>
            <a:ext cx="6705600" cy="103187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cs typeface="Times New Roman" pitchFamily="18" charset="0"/>
              </a:rPr>
              <a:t>    Read and Understand</a:t>
            </a:r>
            <a:r>
              <a:rPr lang="en-US" sz="2800" b="1">
                <a:solidFill>
                  <a:srgbClr val="0064F3"/>
                </a:solidFill>
                <a:cs typeface="Times New Roman" pitchFamily="18" charset="0"/>
              </a:rPr>
              <a:t>  </a:t>
            </a:r>
            <a:endParaRPr lang="en-US" sz="2800">
              <a:solidFill>
                <a:srgbClr val="000000"/>
              </a:solidFill>
              <a:cs typeface="Times New Roman" pitchFamily="18" charset="0"/>
            </a:endParaRPr>
          </a:p>
          <a:p>
            <a:pPr marL="0" indent="0">
              <a:buFontTx/>
              <a:buNone/>
            </a:pPr>
            <a:r>
              <a:rPr lang="en-US" sz="2800" i="1"/>
              <a:t>What information are you given?</a:t>
            </a:r>
          </a:p>
        </p:txBody>
      </p:sp>
      <p:sp>
        <p:nvSpPr>
          <p:cNvPr id="183300" name="Rectangle 4"/>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pic>
        <p:nvPicPr>
          <p:cNvPr id="183301" name="Picture 5" descr="clip_image002"/>
          <p:cNvPicPr>
            <a:picLocks noChangeAspect="1" noChangeArrowheads="1"/>
          </p:cNvPicPr>
          <p:nvPr/>
        </p:nvPicPr>
        <p:blipFill>
          <a:blip r:embed="rId4" cstate="print"/>
          <a:srcRect/>
          <a:stretch>
            <a:fillRect/>
          </a:stretch>
        </p:blipFill>
        <p:spPr bwMode="auto">
          <a:xfrm>
            <a:off x="7620000" y="609600"/>
            <a:ext cx="1371600" cy="482600"/>
          </a:xfrm>
          <a:prstGeom prst="rect">
            <a:avLst/>
          </a:prstGeom>
          <a:noFill/>
        </p:spPr>
      </p:pic>
      <p:pic>
        <p:nvPicPr>
          <p:cNvPr id="183302" name="Picture 6" descr="HSPS_Ch1s3-pg15-Ms-Eq1"/>
          <p:cNvPicPr>
            <a:picLocks noChangeAspect="1" noChangeArrowheads="1"/>
          </p:cNvPicPr>
          <p:nvPr/>
        </p:nvPicPr>
        <p:blipFill>
          <a:blip r:embed="rId5" cstate="print"/>
          <a:srcRect/>
          <a:stretch>
            <a:fillRect/>
          </a:stretch>
        </p:blipFill>
        <p:spPr bwMode="auto">
          <a:xfrm>
            <a:off x="533400" y="2286000"/>
            <a:ext cx="3810000" cy="11064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24" name="Picture 12" descr="HSPS_MathSkills-Num2"/>
          <p:cNvPicPr>
            <a:picLocks noChangeAspect="1" noChangeArrowheads="1"/>
          </p:cNvPicPr>
          <p:nvPr/>
        </p:nvPicPr>
        <p:blipFill>
          <a:blip r:embed="rId3" cstate="print"/>
          <a:srcRect/>
          <a:stretch>
            <a:fillRect/>
          </a:stretch>
        </p:blipFill>
        <p:spPr bwMode="auto">
          <a:xfrm>
            <a:off x="304800" y="1295400"/>
            <a:ext cx="365125" cy="230188"/>
          </a:xfrm>
          <a:prstGeom prst="rect">
            <a:avLst/>
          </a:prstGeom>
          <a:noFill/>
        </p:spPr>
      </p:pic>
      <p:sp>
        <p:nvSpPr>
          <p:cNvPr id="115714" name="Rectangle 2"/>
          <p:cNvSpPr>
            <a:spLocks noGrp="1" noChangeArrowheads="1"/>
          </p:cNvSpPr>
          <p:nvPr>
            <p:ph type="body" sz="half" idx="1"/>
          </p:nvPr>
        </p:nvSpPr>
        <p:spPr bwMode="auto">
          <a:xfrm>
            <a:off x="228600" y="1196975"/>
            <a:ext cx="8534400" cy="3509963"/>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    Plan and Solve</a:t>
            </a:r>
            <a:endParaRPr lang="en-US" sz="2800">
              <a:solidFill>
                <a:srgbClr val="000000"/>
              </a:solidFill>
              <a:ea typeface="Times New Roman" pitchFamily="18" charset="0"/>
              <a:cs typeface="Minion-Regular" charset="0"/>
            </a:endParaRPr>
          </a:p>
          <a:p>
            <a:pPr marL="0" indent="0">
              <a:buFontTx/>
              <a:buNone/>
            </a:pPr>
            <a:r>
              <a:rPr lang="en-US" sz="2800" i="1">
                <a:solidFill>
                  <a:srgbClr val="000000"/>
                </a:solidFill>
                <a:ea typeface="Times New Roman" pitchFamily="18" charset="0"/>
                <a:cs typeface="StoneSans-Italic"/>
              </a:rPr>
              <a:t>What unknown are you trying to calculate?</a:t>
            </a:r>
            <a:endParaRPr lang="en-US" sz="2800" b="1" i="1">
              <a:solidFill>
                <a:srgbClr val="000000"/>
              </a:solidFill>
              <a:ea typeface="Times New Roman" pitchFamily="18" charset="0"/>
              <a:cs typeface="Minion-Semibold"/>
            </a:endParaRPr>
          </a:p>
          <a:p>
            <a:pPr marL="0" indent="0">
              <a:buFontTx/>
              <a:buNone/>
            </a:pPr>
            <a:endParaRPr lang="en-US" sz="2800" i="1">
              <a:solidFill>
                <a:srgbClr val="000000"/>
              </a:solidFill>
              <a:ea typeface="Times New Roman" pitchFamily="18" charset="0"/>
              <a:cs typeface="StoneSans-Italic"/>
            </a:endParaRPr>
          </a:p>
          <a:p>
            <a:pPr marL="0" indent="0">
              <a:buFontTx/>
              <a:buNone/>
            </a:pPr>
            <a:r>
              <a:rPr lang="en-US" sz="2800" i="1">
                <a:solidFill>
                  <a:srgbClr val="000000"/>
                </a:solidFill>
                <a:ea typeface="Times New Roman" pitchFamily="18" charset="0"/>
                <a:cs typeface="StoneSans-Italic"/>
              </a:rPr>
              <a:t>What formula contains the given quantities and the unknown?</a:t>
            </a:r>
            <a:endParaRPr lang="en-US" sz="2800" b="1" i="1">
              <a:solidFill>
                <a:srgbClr val="000000"/>
              </a:solidFill>
              <a:ea typeface="Times New Roman" pitchFamily="18" charset="0"/>
              <a:cs typeface="Minion-SemiboldItalic"/>
            </a:endParaRPr>
          </a:p>
          <a:p>
            <a:pPr marL="0" indent="0">
              <a:buFontTx/>
              <a:buNone/>
            </a:pPr>
            <a:endParaRPr lang="en-US" sz="2800" i="1">
              <a:solidFill>
                <a:srgbClr val="000000"/>
              </a:solidFill>
              <a:ea typeface="Times New Roman" pitchFamily="18" charset="0"/>
              <a:cs typeface="StoneSans-Italic"/>
            </a:endParaRPr>
          </a:p>
          <a:p>
            <a:pPr marL="0" indent="0">
              <a:buFontTx/>
              <a:buNone/>
            </a:pPr>
            <a:r>
              <a:rPr lang="en-US" sz="2800" i="1">
                <a:solidFill>
                  <a:srgbClr val="000000"/>
                </a:solidFill>
                <a:ea typeface="Times New Roman" pitchFamily="18" charset="0"/>
                <a:cs typeface="StoneSans-Italic"/>
              </a:rPr>
              <a:t>Replace each variable with its known value</a:t>
            </a:r>
            <a:r>
              <a:rPr lang="en-US" sz="2800" i="1"/>
              <a:t> </a:t>
            </a:r>
          </a:p>
        </p:txBody>
      </p:sp>
      <p:sp>
        <p:nvSpPr>
          <p:cNvPr id="115715" name="Rectangle 3"/>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pic>
        <p:nvPicPr>
          <p:cNvPr id="115720" name="Picture 8" descr="HSPS_Ch1s3-pg15-Ms-Eq2"/>
          <p:cNvPicPr>
            <a:picLocks noChangeAspect="1" noChangeArrowheads="1"/>
          </p:cNvPicPr>
          <p:nvPr/>
        </p:nvPicPr>
        <p:blipFill>
          <a:blip r:embed="rId4" cstate="print"/>
          <a:srcRect/>
          <a:stretch>
            <a:fillRect/>
          </a:stretch>
        </p:blipFill>
        <p:spPr bwMode="auto">
          <a:xfrm>
            <a:off x="609600" y="2286000"/>
            <a:ext cx="1981200" cy="415925"/>
          </a:xfrm>
          <a:prstGeom prst="rect">
            <a:avLst/>
          </a:prstGeom>
          <a:noFill/>
        </p:spPr>
      </p:pic>
      <p:pic>
        <p:nvPicPr>
          <p:cNvPr id="115721" name="Picture 9" descr="HSPS_Ch1s3-pg15-Ms-Eq3"/>
          <p:cNvPicPr>
            <a:picLocks noChangeAspect="1" noChangeArrowheads="1"/>
          </p:cNvPicPr>
          <p:nvPr/>
        </p:nvPicPr>
        <p:blipFill>
          <a:blip r:embed="rId5" cstate="print"/>
          <a:srcRect/>
          <a:stretch>
            <a:fillRect/>
          </a:stretch>
        </p:blipFill>
        <p:spPr bwMode="auto">
          <a:xfrm>
            <a:off x="609600" y="3713163"/>
            <a:ext cx="1752600" cy="477837"/>
          </a:xfrm>
          <a:prstGeom prst="rect">
            <a:avLst/>
          </a:prstGeom>
          <a:noFill/>
        </p:spPr>
      </p:pic>
      <p:pic>
        <p:nvPicPr>
          <p:cNvPr id="115722" name="Picture 10" descr="HSPS_Ch1s3-pg15-Ms-Eq4"/>
          <p:cNvPicPr>
            <a:picLocks noChangeAspect="1" noChangeArrowheads="1"/>
          </p:cNvPicPr>
          <p:nvPr/>
        </p:nvPicPr>
        <p:blipFill>
          <a:blip r:embed="rId6" cstate="print"/>
          <a:srcRect/>
          <a:stretch>
            <a:fillRect/>
          </a:stretch>
        </p:blipFill>
        <p:spPr bwMode="auto">
          <a:xfrm>
            <a:off x="609600" y="4724400"/>
            <a:ext cx="5867400" cy="1376363"/>
          </a:xfrm>
          <a:prstGeom prst="rect">
            <a:avLst/>
          </a:prstGeom>
          <a:noFill/>
        </p:spPr>
      </p:pic>
      <p:pic>
        <p:nvPicPr>
          <p:cNvPr id="115723" name="Picture 11" descr="clip_image002"/>
          <p:cNvPicPr>
            <a:picLocks noChangeAspect="1" noChangeArrowheads="1"/>
          </p:cNvPicPr>
          <p:nvPr/>
        </p:nvPicPr>
        <p:blipFill>
          <a:blip r:embed="rId7" cstate="print"/>
          <a:srcRect/>
          <a:stretch>
            <a:fillRect/>
          </a:stretch>
        </p:blipFill>
        <p:spPr bwMode="auto">
          <a:xfrm>
            <a:off x="7620000" y="609600"/>
            <a:ext cx="1371600" cy="482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74" name="Picture 14" descr="HSPS_MathSkills-Num3"/>
          <p:cNvPicPr>
            <a:picLocks noChangeAspect="1" noChangeArrowheads="1"/>
          </p:cNvPicPr>
          <p:nvPr/>
        </p:nvPicPr>
        <p:blipFill>
          <a:blip r:embed="rId3" cstate="print"/>
          <a:srcRect/>
          <a:stretch>
            <a:fillRect/>
          </a:stretch>
        </p:blipFill>
        <p:spPr bwMode="auto">
          <a:xfrm>
            <a:off x="304800" y="1295400"/>
            <a:ext cx="365125" cy="230188"/>
          </a:xfrm>
          <a:prstGeom prst="rect">
            <a:avLst/>
          </a:prstGeom>
          <a:noFill/>
        </p:spPr>
      </p:pic>
      <p:sp>
        <p:nvSpPr>
          <p:cNvPr id="117762" name="Rectangle 2"/>
          <p:cNvSpPr>
            <a:spLocks noGrp="1" noChangeArrowheads="1"/>
          </p:cNvSpPr>
          <p:nvPr>
            <p:ph type="body" sz="half" idx="1"/>
          </p:nvPr>
        </p:nvSpPr>
        <p:spPr bwMode="auto">
          <a:xfrm>
            <a:off x="228600" y="1196975"/>
            <a:ext cx="6858000" cy="291147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    Look Back and Check</a:t>
            </a:r>
            <a:endParaRPr lang="en-US" sz="2800">
              <a:solidFill>
                <a:srgbClr val="000000"/>
              </a:solidFill>
              <a:ea typeface="Times New Roman" pitchFamily="18" charset="0"/>
              <a:cs typeface="Minion-Regular" charset="0"/>
            </a:endParaRPr>
          </a:p>
          <a:p>
            <a:pPr marL="0" indent="0">
              <a:buFontTx/>
              <a:buNone/>
            </a:pPr>
            <a:r>
              <a:rPr lang="en-US" sz="2800" i="1">
                <a:solidFill>
                  <a:srgbClr val="000000"/>
                </a:solidFill>
                <a:ea typeface="Times New Roman" pitchFamily="18" charset="0"/>
                <a:cs typeface="StoneSans-Italic"/>
              </a:rPr>
              <a:t>Is your answer reasonable?</a:t>
            </a:r>
          </a:p>
          <a:p>
            <a:pPr marL="0" indent="0">
              <a:buFontTx/>
              <a:buNone/>
            </a:pPr>
            <a:endParaRPr lang="en-US" sz="2800" i="1">
              <a:solidFill>
                <a:srgbClr val="000000"/>
              </a:solidFill>
              <a:ea typeface="Times New Roman" pitchFamily="18" charset="0"/>
              <a:cs typeface="StoneSans-Italic"/>
            </a:endParaRPr>
          </a:p>
          <a:p>
            <a:pPr marL="0" indent="0">
              <a:buFontTx/>
              <a:buNone/>
            </a:pPr>
            <a:r>
              <a:rPr lang="en-US" sz="2800">
                <a:solidFill>
                  <a:srgbClr val="000000"/>
                </a:solidFill>
                <a:ea typeface="Times New Roman" pitchFamily="18" charset="0"/>
                <a:cs typeface="StoneSans" charset="0"/>
              </a:rPr>
              <a:t>Yes, the number calculated is the product of the numbers given, and the units (m</a:t>
            </a:r>
            <a:r>
              <a:rPr lang="en-US" sz="2800" baseline="30000">
                <a:solidFill>
                  <a:srgbClr val="000000"/>
                </a:solidFill>
                <a:ea typeface="Times New Roman" pitchFamily="18" charset="0"/>
                <a:cs typeface="StoneSans" charset="0"/>
              </a:rPr>
              <a:t>2</a:t>
            </a:r>
            <a:r>
              <a:rPr lang="en-US" sz="2800">
                <a:solidFill>
                  <a:srgbClr val="000000"/>
                </a:solidFill>
                <a:ea typeface="Times New Roman" pitchFamily="18" charset="0"/>
                <a:cs typeface="StoneSans" charset="0"/>
              </a:rPr>
              <a:t>) indicate area.</a:t>
            </a:r>
            <a:r>
              <a:rPr lang="en-US" sz="2800" i="1"/>
              <a:t> </a:t>
            </a:r>
          </a:p>
        </p:txBody>
      </p:sp>
      <p:sp>
        <p:nvSpPr>
          <p:cNvPr id="117764" name="Rectangle 4"/>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pic>
        <p:nvPicPr>
          <p:cNvPr id="117772" name="Picture 12" descr="clip_image002"/>
          <p:cNvPicPr>
            <a:picLocks noChangeAspect="1" noChangeArrowheads="1"/>
          </p:cNvPicPr>
          <p:nvPr/>
        </p:nvPicPr>
        <p:blipFill>
          <a:blip r:embed="rId4" cstate="print"/>
          <a:srcRect/>
          <a:stretch>
            <a:fillRect/>
          </a:stretch>
        </p:blipFill>
        <p:spPr bwMode="auto">
          <a:xfrm>
            <a:off x="7620000" y="609600"/>
            <a:ext cx="1371600" cy="482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sz="half" idx="1"/>
          </p:nvPr>
        </p:nvSpPr>
        <p:spPr bwMode="auto">
          <a:xfrm>
            <a:off x="228600" y="1196975"/>
            <a:ext cx="6858000" cy="47053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Look Back and Check</a:t>
            </a:r>
            <a:endParaRPr lang="en-US" sz="2800">
              <a:solidFill>
                <a:srgbClr val="000000"/>
              </a:solidFill>
              <a:ea typeface="Times New Roman" pitchFamily="18" charset="0"/>
              <a:cs typeface="Minion-Regular" charset="0"/>
            </a:endParaRPr>
          </a:p>
          <a:p>
            <a:pPr marL="0" indent="0">
              <a:buFontTx/>
              <a:buNone/>
            </a:pPr>
            <a:r>
              <a:rPr lang="en-US" sz="2800" b="1">
                <a:solidFill>
                  <a:srgbClr val="000000"/>
                </a:solidFill>
                <a:ea typeface="Times New Roman" pitchFamily="18" charset="0"/>
                <a:cs typeface="StoneSans-Semibold"/>
              </a:rPr>
              <a:t>1</a:t>
            </a:r>
            <a:r>
              <a:rPr lang="en-US" sz="2800" b="1" i="1">
                <a:solidFill>
                  <a:srgbClr val="000000"/>
                </a:solidFill>
                <a:ea typeface="Times New Roman" pitchFamily="18" charset="0"/>
                <a:cs typeface="StoneSans-Semibold"/>
              </a:rPr>
              <a:t>. </a:t>
            </a:r>
            <a:r>
              <a:rPr lang="en-US" sz="2800">
                <a:solidFill>
                  <a:srgbClr val="000000"/>
                </a:solidFill>
                <a:ea typeface="Times New Roman" pitchFamily="18" charset="0"/>
                <a:cs typeface="StoneSans" charset="0"/>
              </a:rPr>
              <a:t>Perform the following calculations. Express your answers in scientific notation.</a:t>
            </a:r>
            <a:endParaRPr lang="en-US" sz="2800" b="1">
              <a:solidFill>
                <a:srgbClr val="000000"/>
              </a:solidFill>
              <a:ea typeface="Times New Roman" pitchFamily="18" charset="0"/>
              <a:cs typeface="StoneSans-Semibold"/>
            </a:endParaRPr>
          </a:p>
          <a:p>
            <a:pPr marL="0" indent="0">
              <a:buFontTx/>
              <a:buNone/>
            </a:pPr>
            <a:r>
              <a:rPr lang="en-US" sz="2800" b="1">
                <a:solidFill>
                  <a:srgbClr val="000000"/>
                </a:solidFill>
                <a:ea typeface="Times New Roman" pitchFamily="18" charset="0"/>
                <a:cs typeface="StoneSans-Semibold"/>
              </a:rPr>
              <a:t>a. </a:t>
            </a:r>
            <a:r>
              <a:rPr lang="en-US" sz="2800">
                <a:solidFill>
                  <a:srgbClr val="000000"/>
                </a:solidFill>
                <a:ea typeface="Times New Roman" pitchFamily="18" charset="0"/>
                <a:cs typeface="StoneSans" charset="0"/>
              </a:rPr>
              <a:t>(7.6 </a:t>
            </a:r>
            <a:r>
              <a:rPr lang="en-US" sz="2800">
                <a:solidFill>
                  <a:srgbClr val="000000"/>
                </a:solidFill>
                <a:ea typeface="Times New Roman" pitchFamily="18" charset="0"/>
                <a:cs typeface="StoneSans-Italic"/>
              </a:rPr>
              <a:t>×</a:t>
            </a:r>
            <a:r>
              <a:rPr lang="en-US" sz="2800">
                <a:solidFill>
                  <a:srgbClr val="000000"/>
                </a:solidFill>
                <a:ea typeface="Times New Roman" pitchFamily="18" charset="0"/>
                <a:cs typeface="StoneSans" charset="0"/>
              </a:rPr>
              <a:t> 10</a:t>
            </a:r>
            <a:r>
              <a:rPr lang="en-US" sz="2800" baseline="30000">
                <a:solidFill>
                  <a:srgbClr val="000000"/>
                </a:solidFill>
                <a:ea typeface="Times New Roman" pitchFamily="18" charset="0"/>
                <a:cs typeface="StoneSans-Italic"/>
              </a:rPr>
              <a:t>-</a:t>
            </a:r>
            <a:r>
              <a:rPr lang="en-US" sz="2800" baseline="30000">
                <a:solidFill>
                  <a:srgbClr val="000000"/>
                </a:solidFill>
                <a:ea typeface="Times New Roman" pitchFamily="18" charset="0"/>
                <a:cs typeface="StoneSans" charset="0"/>
              </a:rPr>
              <a:t>4</a:t>
            </a:r>
            <a:r>
              <a:rPr lang="en-US" sz="2800">
                <a:solidFill>
                  <a:srgbClr val="000000"/>
                </a:solidFill>
                <a:ea typeface="Times New Roman" pitchFamily="18" charset="0"/>
                <a:cs typeface="StoneSans" charset="0"/>
              </a:rPr>
              <a:t> m) </a:t>
            </a:r>
            <a:r>
              <a:rPr lang="en-US" sz="2800">
                <a:solidFill>
                  <a:srgbClr val="000000"/>
                </a:solidFill>
                <a:ea typeface="Times New Roman" pitchFamily="18" charset="0"/>
                <a:cs typeface="StoneSans-Italic"/>
              </a:rPr>
              <a:t>×</a:t>
            </a:r>
            <a:r>
              <a:rPr lang="en-US" sz="2800">
                <a:solidFill>
                  <a:srgbClr val="000000"/>
                </a:solidFill>
                <a:ea typeface="Times New Roman" pitchFamily="18" charset="0"/>
                <a:cs typeface="StoneSans" charset="0"/>
              </a:rPr>
              <a:t> (1.5 </a:t>
            </a:r>
            <a:r>
              <a:rPr lang="en-US" sz="2800">
                <a:solidFill>
                  <a:srgbClr val="000000"/>
                </a:solidFill>
                <a:ea typeface="Times New Roman" pitchFamily="18" charset="0"/>
                <a:cs typeface="StoneSans-Italic"/>
              </a:rPr>
              <a:t>×</a:t>
            </a:r>
            <a:r>
              <a:rPr lang="en-US" sz="2800">
                <a:solidFill>
                  <a:srgbClr val="000000"/>
                </a:solidFill>
                <a:ea typeface="Times New Roman" pitchFamily="18" charset="0"/>
                <a:cs typeface="StoneSans" charset="0"/>
              </a:rPr>
              <a:t> 10</a:t>
            </a:r>
            <a:r>
              <a:rPr lang="en-US" sz="2800" baseline="30000">
                <a:solidFill>
                  <a:srgbClr val="000000"/>
                </a:solidFill>
                <a:ea typeface="Times New Roman" pitchFamily="18" charset="0"/>
                <a:cs typeface="StoneSans" charset="0"/>
              </a:rPr>
              <a:t>7</a:t>
            </a:r>
            <a:r>
              <a:rPr lang="en-US" sz="2800">
                <a:solidFill>
                  <a:srgbClr val="000000"/>
                </a:solidFill>
                <a:ea typeface="Times New Roman" pitchFamily="18" charset="0"/>
                <a:cs typeface="StoneSans" charset="0"/>
              </a:rPr>
              <a:t> m)</a:t>
            </a:r>
            <a:endParaRPr lang="en-US" sz="2800" b="1">
              <a:solidFill>
                <a:srgbClr val="000000"/>
              </a:solidFill>
              <a:ea typeface="Times New Roman" pitchFamily="18" charset="0"/>
              <a:cs typeface="StoneSans-Semibold"/>
            </a:endParaRPr>
          </a:p>
          <a:p>
            <a:pPr marL="0" indent="0">
              <a:buFontTx/>
              <a:buNone/>
            </a:pPr>
            <a:r>
              <a:rPr lang="en-US" sz="2800" b="1">
                <a:solidFill>
                  <a:srgbClr val="000000"/>
                </a:solidFill>
                <a:ea typeface="Times New Roman" pitchFamily="18" charset="0"/>
                <a:cs typeface="StoneSans-Semibold"/>
              </a:rPr>
              <a:t>b. </a:t>
            </a:r>
            <a:r>
              <a:rPr lang="en-US" sz="2800">
                <a:solidFill>
                  <a:srgbClr val="000000"/>
                </a:solidFill>
                <a:ea typeface="Times New Roman" pitchFamily="18" charset="0"/>
                <a:cs typeface="StoneSans" charset="0"/>
              </a:rPr>
              <a:t>0.00053 </a:t>
            </a:r>
            <a:r>
              <a:rPr lang="en-US" sz="2800">
                <a:solidFill>
                  <a:srgbClr val="000000"/>
                </a:solidFill>
                <a:ea typeface="Times New Roman" pitchFamily="18" charset="0"/>
                <a:cs typeface="StoneSans-Italic"/>
              </a:rPr>
              <a:t>÷</a:t>
            </a:r>
            <a:r>
              <a:rPr lang="en-US" sz="2800">
                <a:solidFill>
                  <a:srgbClr val="000000"/>
                </a:solidFill>
                <a:ea typeface="Times New Roman" pitchFamily="18" charset="0"/>
                <a:cs typeface="StoneSans" charset="0"/>
              </a:rPr>
              <a:t> 29</a:t>
            </a:r>
            <a:br>
              <a:rPr lang="en-US" sz="2800">
                <a:solidFill>
                  <a:srgbClr val="000000"/>
                </a:solidFill>
                <a:ea typeface="Times New Roman" pitchFamily="18" charset="0"/>
                <a:cs typeface="StoneSans" charset="0"/>
              </a:rPr>
            </a:br>
            <a:endParaRPr lang="en-US" sz="2800" b="1">
              <a:solidFill>
                <a:srgbClr val="000000"/>
              </a:solidFill>
              <a:ea typeface="Times New Roman" pitchFamily="18" charset="0"/>
              <a:cs typeface="StoneSans-Semibold"/>
            </a:endParaRPr>
          </a:p>
          <a:p>
            <a:pPr marL="0" indent="0">
              <a:buFontTx/>
              <a:buNone/>
            </a:pPr>
            <a:r>
              <a:rPr lang="en-US" sz="2800" b="1">
                <a:solidFill>
                  <a:srgbClr val="000000"/>
                </a:solidFill>
                <a:ea typeface="Times New Roman" pitchFamily="18" charset="0"/>
                <a:cs typeface="StoneSans-Semibold"/>
              </a:rPr>
              <a:t>2. </a:t>
            </a:r>
            <a:r>
              <a:rPr lang="en-US" sz="2800">
                <a:solidFill>
                  <a:srgbClr val="000000"/>
                </a:solidFill>
                <a:ea typeface="Times New Roman" pitchFamily="18" charset="0"/>
                <a:cs typeface="StoneSans" charset="0"/>
              </a:rPr>
              <a:t>Calculate how far light travels in 8.64 </a:t>
            </a:r>
            <a:r>
              <a:rPr lang="en-US" sz="2800">
                <a:solidFill>
                  <a:srgbClr val="000000"/>
                </a:solidFill>
                <a:ea typeface="Times New Roman" pitchFamily="18" charset="0"/>
                <a:cs typeface="StoneSans-Italic"/>
              </a:rPr>
              <a:t>×</a:t>
            </a:r>
            <a:r>
              <a:rPr lang="en-US" sz="2800">
                <a:solidFill>
                  <a:srgbClr val="000000"/>
                </a:solidFill>
                <a:ea typeface="Times New Roman" pitchFamily="18" charset="0"/>
                <a:cs typeface="StoneSans" charset="0"/>
              </a:rPr>
              <a:t> 10</a:t>
            </a:r>
            <a:r>
              <a:rPr lang="en-US" sz="2800" baseline="30000">
                <a:solidFill>
                  <a:srgbClr val="000000"/>
                </a:solidFill>
                <a:ea typeface="Times New Roman" pitchFamily="18" charset="0"/>
                <a:cs typeface="StoneSans" charset="0"/>
              </a:rPr>
              <a:t>4</a:t>
            </a:r>
            <a:r>
              <a:rPr lang="en-US" sz="2800">
                <a:solidFill>
                  <a:srgbClr val="000000"/>
                </a:solidFill>
                <a:ea typeface="Times New Roman" pitchFamily="18" charset="0"/>
                <a:cs typeface="StoneSans" charset="0"/>
              </a:rPr>
              <a:t> seconds. (</a:t>
            </a:r>
            <a:r>
              <a:rPr lang="en-US" sz="2800">
                <a:solidFill>
                  <a:srgbClr val="000000"/>
                </a:solidFill>
                <a:ea typeface="Times New Roman" pitchFamily="18" charset="0"/>
                <a:cs typeface="Minion-Italic" charset="0"/>
              </a:rPr>
              <a:t>Hint: </a:t>
            </a:r>
            <a:r>
              <a:rPr lang="en-US" sz="2800">
                <a:solidFill>
                  <a:srgbClr val="000000"/>
                </a:solidFill>
                <a:ea typeface="Times New Roman" pitchFamily="18" charset="0"/>
                <a:cs typeface="StoneSans" charset="0"/>
              </a:rPr>
              <a:t>The speed of light is about 3.0 </a:t>
            </a:r>
            <a:r>
              <a:rPr lang="en-US" sz="2800">
                <a:solidFill>
                  <a:srgbClr val="000000"/>
                </a:solidFill>
                <a:ea typeface="Times New Roman" pitchFamily="18" charset="0"/>
                <a:cs typeface="StoneSans-Italic"/>
              </a:rPr>
              <a:t>×</a:t>
            </a:r>
            <a:r>
              <a:rPr lang="en-US" sz="2800">
                <a:solidFill>
                  <a:srgbClr val="000000"/>
                </a:solidFill>
                <a:ea typeface="Times New Roman" pitchFamily="18" charset="0"/>
                <a:cs typeface="StoneSans" charset="0"/>
              </a:rPr>
              <a:t> 10</a:t>
            </a:r>
            <a:r>
              <a:rPr lang="en-US" sz="2800" baseline="30000">
                <a:solidFill>
                  <a:srgbClr val="000000"/>
                </a:solidFill>
                <a:ea typeface="Times New Roman" pitchFamily="18" charset="0"/>
                <a:cs typeface="StoneSans" charset="0"/>
              </a:rPr>
              <a:t>8</a:t>
            </a:r>
            <a:r>
              <a:rPr lang="en-US" sz="2800">
                <a:solidFill>
                  <a:srgbClr val="000000"/>
                </a:solidFill>
                <a:ea typeface="Times New Roman" pitchFamily="18" charset="0"/>
                <a:cs typeface="StoneSans" charset="0"/>
              </a:rPr>
              <a:t> m/s.)</a:t>
            </a:r>
          </a:p>
        </p:txBody>
      </p:sp>
      <p:pic>
        <p:nvPicPr>
          <p:cNvPr id="119814" name="Picture 6" descr="clip_image008"/>
          <p:cNvPicPr>
            <a:picLocks noChangeAspect="1" noChangeArrowheads="1"/>
          </p:cNvPicPr>
          <p:nvPr/>
        </p:nvPicPr>
        <p:blipFill>
          <a:blip r:embed="rId3" cstate="print"/>
          <a:srcRect/>
          <a:stretch>
            <a:fillRect/>
          </a:stretch>
        </p:blipFill>
        <p:spPr bwMode="auto">
          <a:xfrm>
            <a:off x="7272338" y="609600"/>
            <a:ext cx="1719262" cy="485775"/>
          </a:xfrm>
          <a:prstGeom prst="rect">
            <a:avLst/>
          </a:prstGeom>
          <a:noFill/>
        </p:spPr>
      </p:pic>
      <p:sp>
        <p:nvSpPr>
          <p:cNvPr id="119812" name="Rectangle 4"/>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13315" name="Rectangle 3"/>
          <p:cNvSpPr>
            <a:spLocks noGrp="1" noChangeArrowheads="1"/>
          </p:cNvSpPr>
          <p:nvPr>
            <p:ph type="body" sz="half" idx="1"/>
          </p:nvPr>
        </p:nvSpPr>
        <p:spPr bwMode="auto">
          <a:xfrm>
            <a:off x="1066800" y="2743200"/>
            <a:ext cx="7315200" cy="9461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What units do scientists use for their measurements? </a:t>
            </a:r>
          </a:p>
        </p:txBody>
      </p:sp>
      <p:pic>
        <p:nvPicPr>
          <p:cNvPr id="13321" name="Picture 9" descr="HSPS_KeyConcepts-Icon copy"/>
          <p:cNvPicPr>
            <a:picLocks noChangeAspect="1" noChangeArrowheads="1"/>
          </p:cNvPicPr>
          <p:nvPr/>
        </p:nvPicPr>
        <p:blipFill>
          <a:blip r:embed="rId4" cstate="print"/>
          <a:srcRect/>
          <a:stretch>
            <a:fillRect/>
          </a:stretch>
        </p:blipFill>
        <p:spPr bwMode="auto">
          <a:xfrm>
            <a:off x="304800" y="2819400"/>
            <a:ext cx="609600" cy="430213"/>
          </a:xfrm>
          <a:prstGeom prst="rect">
            <a:avLst/>
          </a:prstGeom>
          <a:noFill/>
        </p:spPr>
      </p:pic>
      <p:sp>
        <p:nvSpPr>
          <p:cNvPr id="13322" name="Rectangle 10"/>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121859" name="Rectangle 3"/>
          <p:cNvSpPr>
            <a:spLocks noGrp="1" noChangeArrowheads="1"/>
          </p:cNvSpPr>
          <p:nvPr>
            <p:ph type="body" sz="half" idx="1"/>
          </p:nvPr>
        </p:nvSpPr>
        <p:spPr bwMode="auto">
          <a:xfrm>
            <a:off x="1066800" y="1490663"/>
            <a:ext cx="7315200" cy="4148137"/>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Scientists use a set of measuring units called SI, or the International System of Units.</a:t>
            </a:r>
            <a:endParaRPr lang="en-US" sz="2800" i="1"/>
          </a:p>
          <a:p>
            <a:pPr lvl="1">
              <a:buFontTx/>
              <a:buChar char="•"/>
            </a:pPr>
            <a:r>
              <a:rPr lang="en-US" sz="2400" i="1"/>
              <a:t>SI</a:t>
            </a:r>
            <a:r>
              <a:rPr lang="en-US" sz="2400"/>
              <a:t> is an abbreviation for </a:t>
            </a:r>
            <a:r>
              <a:rPr lang="en-US" sz="2400" i="1"/>
              <a:t>Système International d’Unités.</a:t>
            </a:r>
            <a:endParaRPr lang="en-US" sz="2400"/>
          </a:p>
          <a:p>
            <a:pPr lvl="1">
              <a:buFontTx/>
              <a:buChar char="•"/>
            </a:pPr>
            <a:r>
              <a:rPr lang="en-US" sz="2400"/>
              <a:t>SI is a revised version of the metric system, originally developed in France in 1791. </a:t>
            </a:r>
          </a:p>
          <a:p>
            <a:pPr lvl="1">
              <a:buFontTx/>
              <a:buChar char="•"/>
            </a:pPr>
            <a:r>
              <a:rPr lang="en-US" sz="2400"/>
              <a:t>Scientists around the world use the same system of measurements so that they can readily interpret one another’s measurements.</a:t>
            </a:r>
          </a:p>
        </p:txBody>
      </p:sp>
      <p:pic>
        <p:nvPicPr>
          <p:cNvPr id="121860" name="Picture 4" descr="HSPS_KeyConcepts-Icon copy"/>
          <p:cNvPicPr>
            <a:picLocks noChangeAspect="1" noChangeArrowheads="1"/>
          </p:cNvPicPr>
          <p:nvPr/>
        </p:nvPicPr>
        <p:blipFill>
          <a:blip r:embed="rId4" cstate="print"/>
          <a:srcRect/>
          <a:stretch>
            <a:fillRect/>
          </a:stretch>
        </p:blipFill>
        <p:spPr bwMode="auto">
          <a:xfrm>
            <a:off x="304800" y="1566863"/>
            <a:ext cx="609600" cy="430212"/>
          </a:xfrm>
          <a:prstGeom prst="rect">
            <a:avLst/>
          </a:prstGeom>
          <a:noFill/>
        </p:spPr>
      </p:pic>
      <p:sp>
        <p:nvSpPr>
          <p:cNvPr id="121861" name="Rectangle 5"/>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sz="half" idx="1"/>
          </p:nvPr>
        </p:nvSpPr>
        <p:spPr bwMode="auto">
          <a:xfrm>
            <a:off x="227013" y="1196975"/>
            <a:ext cx="4268787" cy="418147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lnSpc>
                <a:spcPct val="90000"/>
              </a:lnSpc>
              <a:buFontTx/>
              <a:buNone/>
            </a:pPr>
            <a:r>
              <a:rPr lang="en-US" sz="2400">
                <a:solidFill>
                  <a:srgbClr val="000000"/>
                </a:solidFill>
                <a:ea typeface="Times New Roman" pitchFamily="18" charset="0"/>
                <a:cs typeface="Minion-Regular" charset="0"/>
              </a:rPr>
              <a:t>If you told one of your friends that you had finished an assignment “in five,” it could mean five minutes or five hours. Always express measurements in numbers and units so that their meaning is clear. </a:t>
            </a:r>
          </a:p>
          <a:p>
            <a:pPr marL="0" indent="0">
              <a:lnSpc>
                <a:spcPct val="90000"/>
              </a:lnSpc>
              <a:buFontTx/>
              <a:buNone/>
            </a:pPr>
            <a:endParaRPr lang="en-US" sz="2400">
              <a:solidFill>
                <a:srgbClr val="000000"/>
              </a:solidFill>
              <a:ea typeface="Times New Roman" pitchFamily="18" charset="0"/>
              <a:cs typeface="Minion-Regular" charset="0"/>
            </a:endParaRPr>
          </a:p>
          <a:p>
            <a:pPr marL="0" indent="0">
              <a:lnSpc>
                <a:spcPct val="90000"/>
              </a:lnSpc>
              <a:buFontTx/>
              <a:buNone/>
            </a:pPr>
            <a:r>
              <a:rPr lang="en-US" sz="2400">
                <a:solidFill>
                  <a:srgbClr val="000000"/>
                </a:solidFill>
                <a:ea typeface="Times New Roman" pitchFamily="18" charset="0"/>
                <a:cs typeface="Minion-Regular" charset="0"/>
              </a:rPr>
              <a:t>These students’ temperature measurement will include a number and the unit, °C.</a:t>
            </a:r>
          </a:p>
        </p:txBody>
      </p:sp>
      <p:sp>
        <p:nvSpPr>
          <p:cNvPr id="123909" name="Rectangle 5"/>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pic>
        <p:nvPicPr>
          <p:cNvPr id="123910" name="Picture 6" descr="HSPS_Ch1s3-pg16-Lab"/>
          <p:cNvPicPr>
            <a:picLocks noChangeAspect="1" noChangeArrowheads="1"/>
          </p:cNvPicPr>
          <p:nvPr/>
        </p:nvPicPr>
        <p:blipFill>
          <a:blip r:embed="rId3" cstate="print"/>
          <a:srcRect/>
          <a:stretch>
            <a:fillRect/>
          </a:stretch>
        </p:blipFill>
        <p:spPr bwMode="auto">
          <a:xfrm>
            <a:off x="4662488" y="800100"/>
            <a:ext cx="4298950" cy="5257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8" name="Rectangle 14"/>
          <p:cNvSpPr>
            <a:spLocks noGrp="1" noChangeArrowheads="1"/>
          </p:cNvSpPr>
          <p:nvPr>
            <p:ph type="body" sz="half" idx="1"/>
          </p:nvPr>
        </p:nvSpPr>
        <p:spPr bwMode="auto">
          <a:xfrm>
            <a:off x="228600" y="1196975"/>
            <a:ext cx="7467600" cy="39433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Base Units and Derived Units</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SI is built upon seven metric units, known as base units. </a:t>
            </a:r>
          </a:p>
          <a:p>
            <a:pPr marL="0" indent="0">
              <a:buFontTx/>
              <a:buNone/>
            </a:pPr>
            <a:endParaRPr lang="en-US" sz="2800">
              <a:solidFill>
                <a:srgbClr val="000000"/>
              </a:solidFill>
              <a:ea typeface="Times New Roman" pitchFamily="18" charset="0"/>
              <a:cs typeface="Minion-Regular" charset="0"/>
            </a:endParaRPr>
          </a:p>
          <a:p>
            <a:pPr lvl="1">
              <a:buFontTx/>
              <a:buChar char="•"/>
            </a:pPr>
            <a:r>
              <a:rPr lang="en-US" sz="2400">
                <a:solidFill>
                  <a:srgbClr val="000000"/>
                </a:solidFill>
                <a:ea typeface="Times New Roman" pitchFamily="18" charset="0"/>
                <a:cs typeface="Minion-Regular" charset="0"/>
              </a:rPr>
              <a:t>In SI, the base unit for </a:t>
            </a:r>
            <a:r>
              <a:rPr lang="en-US" sz="2400" b="1">
                <a:solidFill>
                  <a:srgbClr val="000000"/>
                </a:solidFill>
                <a:ea typeface="Times New Roman" pitchFamily="18" charset="0"/>
                <a:cs typeface="Minion-Bold" charset="0"/>
              </a:rPr>
              <a:t>length, </a:t>
            </a:r>
            <a:r>
              <a:rPr lang="en-US" sz="2400">
                <a:solidFill>
                  <a:srgbClr val="000000"/>
                </a:solidFill>
                <a:ea typeface="Times New Roman" pitchFamily="18" charset="0"/>
                <a:cs typeface="Minion-Regular" charset="0"/>
              </a:rPr>
              <a:t>or the straight-line distance between two points, is the meter (m). </a:t>
            </a:r>
          </a:p>
          <a:p>
            <a:pPr lvl="1">
              <a:buFontTx/>
              <a:buChar char="•"/>
            </a:pPr>
            <a:r>
              <a:rPr lang="en-US" sz="2400">
                <a:solidFill>
                  <a:srgbClr val="000000"/>
                </a:solidFill>
                <a:ea typeface="Times New Roman" pitchFamily="18" charset="0"/>
                <a:cs typeface="Minion-Regular" charset="0"/>
              </a:rPr>
              <a:t>The base unit for </a:t>
            </a:r>
            <a:r>
              <a:rPr lang="en-US" sz="2400" b="1">
                <a:solidFill>
                  <a:srgbClr val="000000"/>
                </a:solidFill>
                <a:ea typeface="Times New Roman" pitchFamily="18" charset="0"/>
                <a:cs typeface="Minion-Bold" charset="0"/>
              </a:rPr>
              <a:t>mass, </a:t>
            </a:r>
            <a:r>
              <a:rPr lang="en-US" sz="2400">
                <a:solidFill>
                  <a:srgbClr val="000000"/>
                </a:solidFill>
                <a:ea typeface="Times New Roman" pitchFamily="18" charset="0"/>
                <a:cs typeface="Minion-Regular" charset="0"/>
              </a:rPr>
              <a:t>or the quantity of matter in an object or sample, is the kilogram (kg).</a:t>
            </a:r>
          </a:p>
        </p:txBody>
      </p:sp>
      <p:sp>
        <p:nvSpPr>
          <p:cNvPr id="16400" name="Rectangle 16"/>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body" sz="half" idx="1"/>
          </p:nvPr>
        </p:nvSpPr>
        <p:spPr bwMode="auto">
          <a:xfrm>
            <a:off x="227013" y="1196975"/>
            <a:ext cx="7164387" cy="9461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Seven metric base units make up the foundation of SI.</a:t>
            </a:r>
          </a:p>
        </p:txBody>
      </p:sp>
      <p:pic>
        <p:nvPicPr>
          <p:cNvPr id="125956" name="Picture 4" descr="HSPS_Ch1s3-pg16-Chart1"/>
          <p:cNvPicPr>
            <a:picLocks noChangeAspect="1" noChangeArrowheads="1"/>
          </p:cNvPicPr>
          <p:nvPr/>
        </p:nvPicPr>
        <p:blipFill>
          <a:blip r:embed="rId3" cstate="print"/>
          <a:srcRect/>
          <a:stretch>
            <a:fillRect/>
          </a:stretch>
        </p:blipFill>
        <p:spPr bwMode="auto">
          <a:xfrm>
            <a:off x="1884363" y="2247900"/>
            <a:ext cx="5376862" cy="3695700"/>
          </a:xfrm>
          <a:prstGeom prst="rect">
            <a:avLst/>
          </a:prstGeom>
          <a:noFill/>
        </p:spPr>
      </p:pic>
      <p:sp>
        <p:nvSpPr>
          <p:cNvPr id="125957" name="Rectangle 5"/>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body" sz="half" idx="1"/>
          </p:nvPr>
        </p:nvSpPr>
        <p:spPr bwMode="auto">
          <a:xfrm>
            <a:off x="227013" y="1196975"/>
            <a:ext cx="6630987" cy="297973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000000"/>
                </a:solidFill>
                <a:ea typeface="Times New Roman" pitchFamily="18" charset="0"/>
                <a:cs typeface="Minion-Regular" charset="0"/>
              </a:rPr>
              <a:t>Additional SI units, called derived units, are made from combinations of base units. </a:t>
            </a:r>
            <a:endParaRPr lang="en-US" sz="2800" b="1">
              <a:solidFill>
                <a:srgbClr val="000000"/>
              </a:solidFill>
              <a:ea typeface="Times New Roman" pitchFamily="18" charset="0"/>
              <a:cs typeface="Minion-Bold" charset="0"/>
            </a:endParaRPr>
          </a:p>
          <a:p>
            <a:pPr lvl="1">
              <a:buFontTx/>
              <a:buChar char="•"/>
            </a:pPr>
            <a:r>
              <a:rPr lang="en-US" sz="2400" b="1">
                <a:solidFill>
                  <a:srgbClr val="000000"/>
                </a:solidFill>
                <a:ea typeface="Times New Roman" pitchFamily="18" charset="0"/>
                <a:cs typeface="Minion-Bold" charset="0"/>
              </a:rPr>
              <a:t>Volume </a:t>
            </a:r>
            <a:r>
              <a:rPr lang="en-US" sz="2400">
                <a:solidFill>
                  <a:srgbClr val="000000"/>
                </a:solidFill>
                <a:ea typeface="Times New Roman" pitchFamily="18" charset="0"/>
                <a:cs typeface="Minion-Regular" charset="0"/>
              </a:rPr>
              <a:t>is the amount of space taken up by an object. </a:t>
            </a:r>
            <a:endParaRPr lang="en-US" sz="2400" b="1">
              <a:solidFill>
                <a:srgbClr val="000000"/>
              </a:solidFill>
              <a:ea typeface="Times New Roman" pitchFamily="18" charset="0"/>
              <a:cs typeface="Minion-Bold" charset="0"/>
            </a:endParaRPr>
          </a:p>
          <a:p>
            <a:pPr lvl="1">
              <a:buFontTx/>
              <a:buChar char="•"/>
            </a:pPr>
            <a:r>
              <a:rPr lang="en-US" sz="2400" b="1">
                <a:solidFill>
                  <a:srgbClr val="000000"/>
                </a:solidFill>
                <a:ea typeface="Times New Roman" pitchFamily="18" charset="0"/>
                <a:cs typeface="Minion-Bold" charset="0"/>
              </a:rPr>
              <a:t>Density </a:t>
            </a:r>
            <a:r>
              <a:rPr lang="en-US" sz="2400">
                <a:solidFill>
                  <a:srgbClr val="000000"/>
                </a:solidFill>
                <a:ea typeface="Times New Roman" pitchFamily="18" charset="0"/>
                <a:cs typeface="Minion-Regular" charset="0"/>
              </a:rPr>
              <a:t>is the ratio of an object’s mass to its volume:</a:t>
            </a:r>
          </a:p>
        </p:txBody>
      </p:sp>
      <p:sp>
        <p:nvSpPr>
          <p:cNvPr id="128006" name="Rectangle 6"/>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pic>
        <p:nvPicPr>
          <p:cNvPr id="128007" name="Picture 7" descr="HSPS_Ch1s3-pg17-Equation1"/>
          <p:cNvPicPr>
            <a:picLocks noChangeAspect="1" noChangeArrowheads="1"/>
          </p:cNvPicPr>
          <p:nvPr/>
        </p:nvPicPr>
        <p:blipFill>
          <a:blip r:embed="rId3" cstate="print"/>
          <a:srcRect/>
          <a:stretch>
            <a:fillRect/>
          </a:stretch>
        </p:blipFill>
        <p:spPr bwMode="auto">
          <a:xfrm>
            <a:off x="1371600" y="4343400"/>
            <a:ext cx="4800600" cy="12334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8195" name="Rectangle 3"/>
          <p:cNvSpPr>
            <a:spLocks noGrp="1" noChangeArrowheads="1"/>
          </p:cNvSpPr>
          <p:nvPr>
            <p:ph type="body" sz="half" idx="1"/>
          </p:nvPr>
        </p:nvSpPr>
        <p:spPr bwMode="auto">
          <a:xfrm>
            <a:off x="1066800" y="3062288"/>
            <a:ext cx="7810500" cy="519112"/>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Why is scientific notation useful?</a:t>
            </a:r>
          </a:p>
        </p:txBody>
      </p:sp>
      <p:sp>
        <p:nvSpPr>
          <p:cNvPr id="8200" name="Rectangle 8"/>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pic>
        <p:nvPicPr>
          <p:cNvPr id="8202" name="Picture 10" descr="HSPS_KeyConcepts-Icon copy"/>
          <p:cNvPicPr>
            <a:picLocks noChangeAspect="1" noChangeArrowheads="1"/>
          </p:cNvPicPr>
          <p:nvPr/>
        </p:nvPicPr>
        <p:blipFill>
          <a:blip r:embed="rId4" cstate="print"/>
          <a:srcRect/>
          <a:stretch>
            <a:fillRect/>
          </a:stretch>
        </p:blipFill>
        <p:spPr bwMode="auto">
          <a:xfrm>
            <a:off x="304800" y="3106738"/>
            <a:ext cx="609600" cy="4302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body" sz="half" idx="1"/>
          </p:nvPr>
        </p:nvSpPr>
        <p:spPr bwMode="auto">
          <a:xfrm>
            <a:off x="227013" y="1196975"/>
            <a:ext cx="7164387" cy="9461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Specific combinations of SI base units yield derived units. </a:t>
            </a:r>
          </a:p>
        </p:txBody>
      </p:sp>
      <p:pic>
        <p:nvPicPr>
          <p:cNvPr id="130053" name="Picture 5" descr="HSPS_Ch1s3-pg16-Chart2"/>
          <p:cNvPicPr>
            <a:picLocks noChangeAspect="1" noChangeArrowheads="1"/>
          </p:cNvPicPr>
          <p:nvPr/>
        </p:nvPicPr>
        <p:blipFill>
          <a:blip r:embed="rId3" cstate="print"/>
          <a:srcRect/>
          <a:stretch>
            <a:fillRect/>
          </a:stretch>
        </p:blipFill>
        <p:spPr bwMode="auto">
          <a:xfrm>
            <a:off x="1779588" y="2325688"/>
            <a:ext cx="5584825" cy="3694112"/>
          </a:xfrm>
          <a:prstGeom prst="rect">
            <a:avLst/>
          </a:prstGeom>
          <a:noFill/>
        </p:spPr>
      </p:pic>
      <p:sp>
        <p:nvSpPr>
          <p:cNvPr id="130054" name="Rectangle 6"/>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body" sz="half" idx="1"/>
          </p:nvPr>
        </p:nvSpPr>
        <p:spPr bwMode="auto">
          <a:xfrm>
            <a:off x="227013" y="1196975"/>
            <a:ext cx="4954587" cy="454660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400">
                <a:solidFill>
                  <a:srgbClr val="000000"/>
                </a:solidFill>
                <a:ea typeface="Times New Roman" pitchFamily="18" charset="0"/>
                <a:cs typeface="Minion-Regular" charset="0"/>
              </a:rPr>
              <a:t>To derive the SI unit for density, you can divide the base unit for mass by the derived unit for volume. Dividing kilograms by cubic meters yields the SI unit for density, kilograms per cubic meter (kg/m</a:t>
            </a:r>
            <a:r>
              <a:rPr lang="en-US" sz="2400" baseline="30000">
                <a:solidFill>
                  <a:srgbClr val="000000"/>
                </a:solidFill>
                <a:ea typeface="Times New Roman" pitchFamily="18" charset="0"/>
                <a:cs typeface="Minion-Regular" charset="0"/>
              </a:rPr>
              <a:t>3</a:t>
            </a:r>
            <a:r>
              <a:rPr lang="en-US" sz="2400">
                <a:solidFill>
                  <a:srgbClr val="000000"/>
                </a:solidFill>
                <a:ea typeface="Times New Roman" pitchFamily="18" charset="0"/>
                <a:cs typeface="Minion-Regular" charset="0"/>
              </a:rPr>
              <a:t>).</a:t>
            </a:r>
            <a:br>
              <a:rPr lang="en-US" sz="2400">
                <a:solidFill>
                  <a:srgbClr val="000000"/>
                </a:solidFill>
                <a:ea typeface="Times New Roman" pitchFamily="18" charset="0"/>
                <a:cs typeface="Minion-Regular" charset="0"/>
              </a:rPr>
            </a:br>
            <a:endParaRPr lang="en-US" sz="2400">
              <a:solidFill>
                <a:srgbClr val="000000"/>
              </a:solidFill>
              <a:ea typeface="Times New Roman" pitchFamily="18" charset="0"/>
              <a:cs typeface="Minion-Regular" charset="0"/>
            </a:endParaRPr>
          </a:p>
          <a:p>
            <a:pPr marL="0" indent="0">
              <a:buFontTx/>
              <a:buNone/>
            </a:pPr>
            <a:r>
              <a:rPr lang="en-US" sz="2400">
                <a:solidFill>
                  <a:srgbClr val="000000"/>
                </a:solidFill>
                <a:ea typeface="Times New Roman" pitchFamily="18" charset="0"/>
                <a:cs typeface="Minion-Regular" charset="0"/>
              </a:rPr>
              <a:t>A bar of gold has more mass per unit volume than a feather, so gold has a greater density than a feather.</a:t>
            </a:r>
            <a:r>
              <a:rPr lang="en-US" sz="2400">
                <a:ea typeface="Times New Roman" pitchFamily="18" charset="0"/>
                <a:cs typeface="Minion-Regular" charset="0"/>
              </a:rPr>
              <a:t> </a:t>
            </a:r>
          </a:p>
        </p:txBody>
      </p:sp>
      <p:pic>
        <p:nvPicPr>
          <p:cNvPr id="132102" name="Picture 6" descr="HSPS_Ch1s3-pg17-Gold"/>
          <p:cNvPicPr>
            <a:picLocks noChangeAspect="1" noChangeArrowheads="1"/>
          </p:cNvPicPr>
          <p:nvPr/>
        </p:nvPicPr>
        <p:blipFill>
          <a:blip r:embed="rId3" cstate="print"/>
          <a:srcRect/>
          <a:stretch>
            <a:fillRect/>
          </a:stretch>
        </p:blipFill>
        <p:spPr bwMode="auto">
          <a:xfrm>
            <a:off x="5040313" y="1104900"/>
            <a:ext cx="3951287" cy="4648200"/>
          </a:xfrm>
          <a:prstGeom prst="rect">
            <a:avLst/>
          </a:prstGeom>
          <a:noFill/>
        </p:spPr>
      </p:pic>
      <p:sp>
        <p:nvSpPr>
          <p:cNvPr id="132103" name="Rectangle 7"/>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body" sz="half" idx="1"/>
          </p:nvPr>
        </p:nvSpPr>
        <p:spPr bwMode="auto">
          <a:xfrm>
            <a:off x="228600" y="1196975"/>
            <a:ext cx="8610600" cy="18859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Metric Prefixes</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t>The metric unit is not always a convenient one to use. A metric prefix indicates how many times a unit should be multiplied or divided by 10. </a:t>
            </a:r>
          </a:p>
        </p:txBody>
      </p:sp>
      <p:sp>
        <p:nvSpPr>
          <p:cNvPr id="134147"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pic>
        <p:nvPicPr>
          <p:cNvPr id="134148" name="Picture 4" descr="HSPS_Ch1s3-pg17-Chart"/>
          <p:cNvPicPr>
            <a:picLocks noChangeAspect="1" noChangeArrowheads="1"/>
          </p:cNvPicPr>
          <p:nvPr/>
        </p:nvPicPr>
        <p:blipFill>
          <a:blip r:embed="rId3" cstate="print"/>
          <a:srcRect/>
          <a:stretch>
            <a:fillRect/>
          </a:stretch>
        </p:blipFill>
        <p:spPr bwMode="auto">
          <a:xfrm>
            <a:off x="2062163" y="3074988"/>
            <a:ext cx="5018087" cy="30924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body" sz="half" idx="1"/>
          </p:nvPr>
        </p:nvSpPr>
        <p:spPr bwMode="auto">
          <a:xfrm>
            <a:off x="228600" y="1196975"/>
            <a:ext cx="6477000" cy="265430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For example, the time it takes for a computer hard drive to read or write data is in the range of thousandths of a second, such as 0.009 second.  Using the prefix </a:t>
            </a:r>
            <a:r>
              <a:rPr lang="en-US" sz="2800" i="1"/>
              <a:t>milli- </a:t>
            </a:r>
            <a:r>
              <a:rPr lang="en-US" sz="2800"/>
              <a:t>(m), you can write 0.009 second as 9 milliseconds, or 9 ms. </a:t>
            </a:r>
          </a:p>
        </p:txBody>
      </p:sp>
      <p:sp>
        <p:nvSpPr>
          <p:cNvPr id="85000" name="Rectangle 8"/>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pic>
        <p:nvPicPr>
          <p:cNvPr id="85001" name="Picture 9" descr="HSPS_Ch1s3-pg17-Equation2"/>
          <p:cNvPicPr>
            <a:picLocks noChangeAspect="1" noChangeArrowheads="1"/>
          </p:cNvPicPr>
          <p:nvPr/>
        </p:nvPicPr>
        <p:blipFill>
          <a:blip r:embed="rId3" cstate="print"/>
          <a:srcRect/>
          <a:stretch>
            <a:fillRect/>
          </a:stretch>
        </p:blipFill>
        <p:spPr bwMode="auto">
          <a:xfrm>
            <a:off x="1524000" y="4191000"/>
            <a:ext cx="6096000" cy="12541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sz="half" idx="1"/>
          </p:nvPr>
        </p:nvSpPr>
        <p:spPr bwMode="auto">
          <a:xfrm>
            <a:off x="228600" y="1196975"/>
            <a:ext cx="8534400" cy="453390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000000"/>
                </a:solidFill>
                <a:ea typeface="Times New Roman" pitchFamily="18" charset="0"/>
                <a:cs typeface="Minion-Regular" charset="0"/>
              </a:rPr>
              <a:t>Metric prefixes can also make a unit larger. For example, a distance of 12,000 meters can also be written as 12 kilometers. </a:t>
            </a:r>
            <a:br>
              <a:rPr lang="en-US" sz="2800">
                <a:solidFill>
                  <a:srgbClr val="000000"/>
                </a:solidFill>
                <a:ea typeface="Times New Roman" pitchFamily="18" charset="0"/>
                <a:cs typeface="Minion-Regular" charset="0"/>
              </a:rPr>
            </a:b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
            </a:r>
            <a:br>
              <a:rPr lang="en-US" sz="2800">
                <a:solidFill>
                  <a:srgbClr val="000000"/>
                </a:solidFill>
                <a:ea typeface="Times New Roman" pitchFamily="18" charset="0"/>
                <a:cs typeface="Minion-Regular" charset="0"/>
              </a:rPr>
            </a:b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Metric prefixes turn up in nonmetric units as well. If you work with computers, you probably know that a gigabyte of data refers to 1,000,000,000 bytes. A megapixel is 1,000,000 pixels.</a:t>
            </a:r>
          </a:p>
        </p:txBody>
      </p:sp>
      <p:sp>
        <p:nvSpPr>
          <p:cNvPr id="136196"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pic>
        <p:nvPicPr>
          <p:cNvPr id="136197" name="Picture 5" descr="HSPS_Ch1s3-pg17-Equation3"/>
          <p:cNvPicPr>
            <a:picLocks noChangeAspect="1" noChangeArrowheads="1"/>
          </p:cNvPicPr>
          <p:nvPr/>
        </p:nvPicPr>
        <p:blipFill>
          <a:blip r:embed="rId3" cstate="print"/>
          <a:srcRect/>
          <a:stretch>
            <a:fillRect/>
          </a:stretch>
        </p:blipFill>
        <p:spPr bwMode="auto">
          <a:xfrm>
            <a:off x="381000" y="3048000"/>
            <a:ext cx="5334000" cy="4111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sz="half" idx="1"/>
          </p:nvPr>
        </p:nvSpPr>
        <p:spPr bwMode="auto">
          <a:xfrm>
            <a:off x="228600" y="1196975"/>
            <a:ext cx="8534400" cy="363537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000000"/>
                </a:solidFill>
                <a:ea typeface="Times New Roman" pitchFamily="18" charset="0"/>
                <a:cs typeface="Minion-Regular" charset="0"/>
              </a:rPr>
              <a:t>A </a:t>
            </a:r>
            <a:r>
              <a:rPr lang="en-US" sz="2800" b="1">
                <a:solidFill>
                  <a:srgbClr val="000000"/>
                </a:solidFill>
                <a:ea typeface="Times New Roman" pitchFamily="18" charset="0"/>
                <a:cs typeface="Minion-Bold" charset="0"/>
              </a:rPr>
              <a:t>conversion factor </a:t>
            </a:r>
            <a:r>
              <a:rPr lang="en-US" sz="2800">
                <a:solidFill>
                  <a:srgbClr val="000000"/>
                </a:solidFill>
                <a:ea typeface="Times New Roman" pitchFamily="18" charset="0"/>
                <a:cs typeface="Minion-Regular" charset="0"/>
              </a:rPr>
              <a:t>is a ratio of equivalent measurements used to convert a quantity expressed in one unit to another unit. </a:t>
            </a:r>
            <a:endParaRPr lang="en-US" sz="1400">
              <a:solidFill>
                <a:srgbClr val="000000"/>
              </a:solidFill>
              <a:ea typeface="Times New Roman" pitchFamily="18" charset="0"/>
              <a:cs typeface="Minion-Regular" charset="0"/>
            </a:endParaRPr>
          </a:p>
          <a:p>
            <a:pPr marL="0" indent="0">
              <a:buFontTx/>
              <a:buNone/>
            </a:pPr>
            <a:r>
              <a:rPr lang="en-US" sz="1400">
                <a:solidFill>
                  <a:srgbClr val="000000"/>
                </a:solidFill>
                <a:ea typeface="Times New Roman" pitchFamily="18" charset="0"/>
                <a:cs typeface="Minion-Regular" charset="0"/>
              </a:rPr>
              <a:t/>
            </a:r>
            <a:br>
              <a:rPr lang="en-US" sz="1400">
                <a:solidFill>
                  <a:srgbClr val="000000"/>
                </a:solidFill>
                <a:ea typeface="Times New Roman" pitchFamily="18" charset="0"/>
                <a:cs typeface="Minion-Regular" charset="0"/>
              </a:rPr>
            </a:br>
            <a:r>
              <a:rPr lang="en-US" sz="1400">
                <a:solidFill>
                  <a:srgbClr val="000000"/>
                </a:solidFill>
                <a:ea typeface="Times New Roman" pitchFamily="18" charset="0"/>
                <a:cs typeface="Minion-Regular" charset="0"/>
              </a:rPr>
              <a:t/>
            </a:r>
            <a:br>
              <a:rPr lang="en-US" sz="1400">
                <a:solidFill>
                  <a:srgbClr val="000000"/>
                </a:solidFill>
                <a:ea typeface="Times New Roman" pitchFamily="18" charset="0"/>
                <a:cs typeface="Minion-Regular" charset="0"/>
              </a:rPr>
            </a:b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To convert the height of Mount Everest, 8848 meters, into kilometers, multiply by the conversion factor on the left.</a:t>
            </a:r>
          </a:p>
        </p:txBody>
      </p:sp>
      <p:sp>
        <p:nvSpPr>
          <p:cNvPr id="138243"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pic>
        <p:nvPicPr>
          <p:cNvPr id="138246" name="Picture 6" descr="HSPS_Ch1s3-pg18-Equation1"/>
          <p:cNvPicPr>
            <a:picLocks noChangeAspect="1" noChangeArrowheads="1"/>
          </p:cNvPicPr>
          <p:nvPr/>
        </p:nvPicPr>
        <p:blipFill>
          <a:blip r:embed="rId3" cstate="print"/>
          <a:srcRect/>
          <a:stretch>
            <a:fillRect/>
          </a:stretch>
        </p:blipFill>
        <p:spPr bwMode="auto">
          <a:xfrm>
            <a:off x="3048000" y="2649538"/>
            <a:ext cx="2743200" cy="703262"/>
          </a:xfrm>
          <a:prstGeom prst="rect">
            <a:avLst/>
          </a:prstGeom>
          <a:noFill/>
        </p:spPr>
      </p:pic>
      <p:pic>
        <p:nvPicPr>
          <p:cNvPr id="138247" name="Picture 7" descr="HSPS_Ch1s3-pg18-Equation2"/>
          <p:cNvPicPr>
            <a:picLocks noChangeAspect="1" noChangeArrowheads="1"/>
          </p:cNvPicPr>
          <p:nvPr/>
        </p:nvPicPr>
        <p:blipFill>
          <a:blip r:embed="rId4" cstate="print"/>
          <a:srcRect/>
          <a:stretch>
            <a:fillRect/>
          </a:stretch>
        </p:blipFill>
        <p:spPr bwMode="auto">
          <a:xfrm>
            <a:off x="1866900" y="4876800"/>
            <a:ext cx="5410200" cy="8921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body" sz="half" idx="1"/>
          </p:nvPr>
        </p:nvSpPr>
        <p:spPr bwMode="auto">
          <a:xfrm>
            <a:off x="228600" y="1196975"/>
            <a:ext cx="8534400" cy="37655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To convert 8.848 kilometers back into meters, multiply by the conversion factor on the right. Since you are converting from kilometers to meters, the number should get larger.</a:t>
            </a:r>
          </a:p>
          <a:p>
            <a:pPr marL="0" indent="0">
              <a:buFontTx/>
              <a:buNone/>
            </a:pPr>
            <a:endParaRPr lang="en-US" sz="2800"/>
          </a:p>
          <a:p>
            <a:pPr marL="0" indent="0">
              <a:buFontTx/>
              <a:buNone/>
            </a:pPr>
            <a:endParaRPr lang="en-US" sz="2800"/>
          </a:p>
          <a:p>
            <a:pPr marL="0" indent="0">
              <a:buFontTx/>
              <a:buNone/>
            </a:pPr>
            <a:r>
              <a:rPr lang="en-US" sz="2800"/>
              <a:t>In this case, the kilometer units cancel, leaving you with meters.</a:t>
            </a:r>
          </a:p>
        </p:txBody>
      </p:sp>
      <p:sp>
        <p:nvSpPr>
          <p:cNvPr id="140291"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SI Units of Measurement</a:t>
            </a:r>
          </a:p>
        </p:txBody>
      </p:sp>
      <p:pic>
        <p:nvPicPr>
          <p:cNvPr id="140295" name="Picture 7" descr="HSPS_Ch1s3-pg18-Equation3"/>
          <p:cNvPicPr>
            <a:picLocks noChangeAspect="1" noChangeArrowheads="1"/>
          </p:cNvPicPr>
          <p:nvPr/>
        </p:nvPicPr>
        <p:blipFill>
          <a:blip r:embed="rId3" cstate="print"/>
          <a:srcRect/>
          <a:stretch>
            <a:fillRect/>
          </a:stretch>
        </p:blipFill>
        <p:spPr bwMode="auto">
          <a:xfrm>
            <a:off x="1676400" y="3106738"/>
            <a:ext cx="5181600" cy="85566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142339" name="Rectangle 3"/>
          <p:cNvSpPr>
            <a:spLocks noGrp="1" noChangeArrowheads="1"/>
          </p:cNvSpPr>
          <p:nvPr>
            <p:ph type="body" sz="half" idx="1"/>
          </p:nvPr>
        </p:nvSpPr>
        <p:spPr bwMode="auto">
          <a:xfrm>
            <a:off x="1066800" y="2741613"/>
            <a:ext cx="7010400" cy="1373187"/>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How does the precision of measurements affect the precision of scientific calculations? </a:t>
            </a:r>
          </a:p>
        </p:txBody>
      </p:sp>
      <p:sp>
        <p:nvSpPr>
          <p:cNvPr id="142340"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Limits of Measurement</a:t>
            </a:r>
          </a:p>
        </p:txBody>
      </p:sp>
      <p:pic>
        <p:nvPicPr>
          <p:cNvPr id="142341" name="Picture 5" descr="HSPS_KeyConcepts-Icon copy"/>
          <p:cNvPicPr>
            <a:picLocks noChangeAspect="1" noChangeArrowheads="1"/>
          </p:cNvPicPr>
          <p:nvPr/>
        </p:nvPicPr>
        <p:blipFill>
          <a:blip r:embed="rId4" cstate="print"/>
          <a:srcRect/>
          <a:stretch>
            <a:fillRect/>
          </a:stretch>
        </p:blipFill>
        <p:spPr bwMode="auto">
          <a:xfrm>
            <a:off x="304800" y="2784475"/>
            <a:ext cx="609600" cy="43021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Limits of Measurement</a:t>
            </a:r>
          </a:p>
        </p:txBody>
      </p:sp>
      <p:sp>
        <p:nvSpPr>
          <p:cNvPr id="87044" name="Rectangle 4"/>
          <p:cNvSpPr>
            <a:spLocks noGrp="1" noChangeArrowheads="1"/>
          </p:cNvSpPr>
          <p:nvPr>
            <p:ph type="body" sz="half" idx="1"/>
          </p:nvPr>
        </p:nvSpPr>
        <p:spPr bwMode="auto">
          <a:xfrm>
            <a:off x="228600" y="1196975"/>
            <a:ext cx="6934200" cy="3338513"/>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Precision</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b="1">
                <a:solidFill>
                  <a:srgbClr val="000000"/>
                </a:solidFill>
                <a:ea typeface="Times New Roman" pitchFamily="18" charset="0"/>
                <a:cs typeface="Minion-Bold" charset="0"/>
              </a:rPr>
              <a:t>Precision </a:t>
            </a:r>
            <a:r>
              <a:rPr lang="en-US" sz="2800">
                <a:solidFill>
                  <a:srgbClr val="000000"/>
                </a:solidFill>
                <a:ea typeface="Times New Roman" pitchFamily="18" charset="0"/>
                <a:cs typeface="Minion-Regular" charset="0"/>
              </a:rPr>
              <a:t>is a gauge of how exact a measurement is.</a:t>
            </a:r>
          </a:p>
          <a:p>
            <a:pPr marL="0" indent="0">
              <a:buFontTx/>
              <a:buNone/>
            </a:pPr>
            <a:endParaRPr lang="en-US" sz="2800" b="1">
              <a:solidFill>
                <a:srgbClr val="000000"/>
              </a:solidFill>
              <a:ea typeface="Times New Roman" pitchFamily="18" charset="0"/>
              <a:cs typeface="Minion-Bold" charset="0"/>
            </a:endParaRPr>
          </a:p>
          <a:p>
            <a:pPr marL="0" indent="0">
              <a:buFontTx/>
              <a:buNone/>
            </a:pPr>
            <a:r>
              <a:rPr lang="en-US" sz="2800" b="1">
                <a:solidFill>
                  <a:srgbClr val="000000"/>
                </a:solidFill>
                <a:ea typeface="Times New Roman" pitchFamily="18" charset="0"/>
                <a:cs typeface="Minion-Bold" charset="0"/>
              </a:rPr>
              <a:t>Significant figures </a:t>
            </a:r>
            <a:r>
              <a:rPr lang="en-US" sz="2800">
                <a:solidFill>
                  <a:srgbClr val="000000"/>
                </a:solidFill>
                <a:ea typeface="Times New Roman" pitchFamily="18" charset="0"/>
                <a:cs typeface="Minion-Regular" charset="0"/>
              </a:rPr>
              <a:t>are all the digits that are known in a measurement, plus the last digit that is estimated.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144387" name="Rectangle 3"/>
          <p:cNvSpPr>
            <a:spLocks noGrp="1" noChangeArrowheads="1"/>
          </p:cNvSpPr>
          <p:nvPr>
            <p:ph type="body" sz="half" idx="1"/>
          </p:nvPr>
        </p:nvSpPr>
        <p:spPr bwMode="auto">
          <a:xfrm>
            <a:off x="1066800" y="2741613"/>
            <a:ext cx="7010400" cy="1373187"/>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The precision of a calculated answer is limited by the least precise measurement used in the calculation.</a:t>
            </a:r>
            <a:r>
              <a:rPr lang="en-US" sz="2800"/>
              <a:t> </a:t>
            </a:r>
          </a:p>
        </p:txBody>
      </p:sp>
      <p:sp>
        <p:nvSpPr>
          <p:cNvPr id="144388"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Limits of Measurement</a:t>
            </a:r>
          </a:p>
        </p:txBody>
      </p:sp>
      <p:pic>
        <p:nvPicPr>
          <p:cNvPr id="144389" name="Picture 5" descr="HSPS_KeyConcepts-Icon copy"/>
          <p:cNvPicPr>
            <a:picLocks noChangeAspect="1" noChangeArrowheads="1"/>
          </p:cNvPicPr>
          <p:nvPr/>
        </p:nvPicPr>
        <p:blipFill>
          <a:blip r:embed="rId4" cstate="print"/>
          <a:srcRect/>
          <a:stretch>
            <a:fillRect/>
          </a:stretch>
        </p:blipFill>
        <p:spPr bwMode="auto">
          <a:xfrm>
            <a:off x="304800" y="2784475"/>
            <a:ext cx="609600" cy="4302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105475" name="Rectangle 3"/>
          <p:cNvSpPr>
            <a:spLocks noGrp="1" noChangeArrowheads="1"/>
          </p:cNvSpPr>
          <p:nvPr>
            <p:ph type="body" sz="half" idx="1"/>
          </p:nvPr>
        </p:nvSpPr>
        <p:spPr bwMode="auto">
          <a:xfrm>
            <a:off x="1066800" y="1295400"/>
            <a:ext cx="7810500" cy="519113"/>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Why is scientific notation useful?</a:t>
            </a:r>
          </a:p>
        </p:txBody>
      </p:sp>
      <p:sp>
        <p:nvSpPr>
          <p:cNvPr id="105476" name="Rectangle 4"/>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pic>
        <p:nvPicPr>
          <p:cNvPr id="105477" name="Picture 5" descr="HSPS_KeyConcepts-Icon copy"/>
          <p:cNvPicPr>
            <a:picLocks noChangeAspect="1" noChangeArrowheads="1"/>
          </p:cNvPicPr>
          <p:nvPr/>
        </p:nvPicPr>
        <p:blipFill>
          <a:blip r:embed="rId4" cstate="print"/>
          <a:srcRect/>
          <a:stretch>
            <a:fillRect/>
          </a:stretch>
        </p:blipFill>
        <p:spPr bwMode="auto">
          <a:xfrm>
            <a:off x="304800" y="1339850"/>
            <a:ext cx="609600" cy="430213"/>
          </a:xfrm>
          <a:prstGeom prst="rect">
            <a:avLst/>
          </a:prstGeom>
          <a:noFill/>
        </p:spPr>
      </p:pic>
      <p:sp>
        <p:nvSpPr>
          <p:cNvPr id="105478" name="Rectangle 6"/>
          <p:cNvSpPr>
            <a:spLocks noChangeArrowheads="1"/>
          </p:cNvSpPr>
          <p:nvPr/>
        </p:nvSpPr>
        <p:spPr bwMode="auto">
          <a:xfrm>
            <a:off x="190500" y="1912938"/>
            <a:ext cx="4381500" cy="2654300"/>
          </a:xfrm>
          <a:prstGeom prst="rect">
            <a:avLst/>
          </a:prstGeom>
          <a:noFill/>
          <a:ln w="9525">
            <a:noFill/>
            <a:miter lim="800000"/>
            <a:headEnd/>
            <a:tailEnd/>
          </a:ln>
          <a:effectLst/>
        </p:spPr>
        <p:txBody>
          <a:bodyPr>
            <a:spAutoFit/>
          </a:bodyPr>
          <a:lstStyle/>
          <a:p>
            <a:pPr>
              <a:spcBef>
                <a:spcPct val="20000"/>
              </a:spcBef>
            </a:pPr>
            <a:r>
              <a:rPr lang="en-US" sz="2800">
                <a:solidFill>
                  <a:srgbClr val="000000"/>
                </a:solidFill>
                <a:ea typeface="Times New Roman" pitchFamily="18" charset="0"/>
                <a:cs typeface="Minion-Regular" charset="0"/>
              </a:rPr>
              <a:t>Scientists often work with very large or very small numbers.  Astronomers estimate there are 200,000,000,000 stars in our galaxy.</a:t>
            </a:r>
          </a:p>
        </p:txBody>
      </p:sp>
      <p:pic>
        <p:nvPicPr>
          <p:cNvPr id="105479" name="Picture 7" descr="HSPS_Ch1s3-pg14-Stars"/>
          <p:cNvPicPr>
            <a:picLocks noChangeAspect="1" noChangeArrowheads="1"/>
          </p:cNvPicPr>
          <p:nvPr/>
        </p:nvPicPr>
        <p:blipFill>
          <a:blip r:embed="rId5" cstate="print"/>
          <a:srcRect/>
          <a:stretch>
            <a:fillRect/>
          </a:stretch>
        </p:blipFill>
        <p:spPr bwMode="auto">
          <a:xfrm>
            <a:off x="5276850" y="1905000"/>
            <a:ext cx="2952750" cy="41529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Limits of Measurement</a:t>
            </a:r>
          </a:p>
        </p:txBody>
      </p:sp>
      <p:sp>
        <p:nvSpPr>
          <p:cNvPr id="146435" name="Rectangle 3"/>
          <p:cNvSpPr>
            <a:spLocks noGrp="1" noChangeArrowheads="1"/>
          </p:cNvSpPr>
          <p:nvPr>
            <p:ph type="body" sz="half" idx="1"/>
          </p:nvPr>
        </p:nvSpPr>
        <p:spPr bwMode="auto">
          <a:xfrm>
            <a:off x="228600" y="1196975"/>
            <a:ext cx="8382000" cy="155257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400"/>
              <a:t>A more precise time can be read from the digital clock than can be read from the analog clock. The digital clock is precise to the nearest second, while the analog clock is precise to the nearest minute.</a:t>
            </a:r>
          </a:p>
        </p:txBody>
      </p:sp>
      <p:grpSp>
        <p:nvGrpSpPr>
          <p:cNvPr id="146439" name="Group 7"/>
          <p:cNvGrpSpPr>
            <a:grpSpLocks/>
          </p:cNvGrpSpPr>
          <p:nvPr/>
        </p:nvGrpSpPr>
        <p:grpSpPr bwMode="auto">
          <a:xfrm>
            <a:off x="1165225" y="3048000"/>
            <a:ext cx="6813550" cy="3033713"/>
            <a:chOff x="816" y="1920"/>
            <a:chExt cx="4292" cy="1911"/>
          </a:xfrm>
        </p:grpSpPr>
        <p:pic>
          <p:nvPicPr>
            <p:cNvPr id="146437" name="Picture 5" descr="HSPS_Ch1s3-pg19-Clock1"/>
            <p:cNvPicPr>
              <a:picLocks noChangeAspect="1" noChangeArrowheads="1"/>
            </p:cNvPicPr>
            <p:nvPr/>
          </p:nvPicPr>
          <p:blipFill>
            <a:blip r:embed="rId3" cstate="print"/>
            <a:srcRect/>
            <a:stretch>
              <a:fillRect/>
            </a:stretch>
          </p:blipFill>
          <p:spPr bwMode="auto">
            <a:xfrm>
              <a:off x="816" y="1921"/>
              <a:ext cx="1943" cy="1909"/>
            </a:xfrm>
            <a:prstGeom prst="rect">
              <a:avLst/>
            </a:prstGeom>
            <a:noFill/>
          </p:spPr>
        </p:pic>
        <p:pic>
          <p:nvPicPr>
            <p:cNvPr id="146438" name="Picture 6" descr="HSPS_Ch1s3-pg19-Clock2"/>
            <p:cNvPicPr>
              <a:picLocks noChangeAspect="1" noChangeArrowheads="1"/>
            </p:cNvPicPr>
            <p:nvPr/>
          </p:nvPicPr>
          <p:blipFill>
            <a:blip r:embed="rId4" cstate="print"/>
            <a:srcRect/>
            <a:stretch>
              <a:fillRect/>
            </a:stretch>
          </p:blipFill>
          <p:spPr bwMode="auto">
            <a:xfrm>
              <a:off x="3024" y="1920"/>
              <a:ext cx="2084" cy="1911"/>
            </a:xfrm>
            <a:prstGeom prst="rect">
              <a:avLst/>
            </a:prstGeom>
            <a:noFill/>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Limits of Measurement</a:t>
            </a:r>
          </a:p>
        </p:txBody>
      </p:sp>
      <p:sp>
        <p:nvSpPr>
          <p:cNvPr id="148483" name="Rectangle 3"/>
          <p:cNvSpPr>
            <a:spLocks noGrp="1" noChangeArrowheads="1"/>
          </p:cNvSpPr>
          <p:nvPr>
            <p:ph type="body" sz="half" idx="1"/>
          </p:nvPr>
        </p:nvSpPr>
        <p:spPr bwMode="auto">
          <a:xfrm>
            <a:off x="228600" y="1196975"/>
            <a:ext cx="7010400" cy="467518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000000"/>
                </a:solidFill>
                <a:ea typeface="Times New Roman" pitchFamily="18" charset="0"/>
                <a:cs typeface="Minion-Regular" charset="0"/>
              </a:rPr>
              <a:t>If the least precise measurement in a calculation has three significant figures, then the calculated answer can have at most three significant figures.</a:t>
            </a:r>
          </a:p>
          <a:p>
            <a:pPr lvl="1">
              <a:buFontTx/>
              <a:buChar char="•"/>
            </a:pPr>
            <a:r>
              <a:rPr lang="en-US" sz="2400">
                <a:solidFill>
                  <a:srgbClr val="000000"/>
                </a:solidFill>
                <a:ea typeface="Times New Roman" pitchFamily="18" charset="0"/>
                <a:cs typeface="Minion-Regular" charset="0"/>
              </a:rPr>
              <a:t>Mass = 34.73 grams </a:t>
            </a:r>
          </a:p>
          <a:p>
            <a:pPr lvl="1">
              <a:buFontTx/>
              <a:buChar char="•"/>
            </a:pPr>
            <a:r>
              <a:rPr lang="en-US" sz="2400">
                <a:solidFill>
                  <a:srgbClr val="000000"/>
                </a:solidFill>
                <a:ea typeface="Times New Roman" pitchFamily="18" charset="0"/>
                <a:cs typeface="Minion-Regular" charset="0"/>
              </a:rPr>
              <a:t>Volume = 4.42 cubic centimeters. </a:t>
            </a:r>
            <a:br>
              <a:rPr lang="en-US" sz="2400">
                <a:solidFill>
                  <a:srgbClr val="000000"/>
                </a:solidFill>
                <a:ea typeface="Times New Roman" pitchFamily="18" charset="0"/>
                <a:cs typeface="Minion-Regular" charset="0"/>
              </a:rPr>
            </a:br>
            <a:endParaRPr lang="en-US" sz="2400">
              <a:solidFill>
                <a:srgbClr val="000000"/>
              </a:solidFill>
              <a:ea typeface="Times New Roman" pitchFamily="18" charset="0"/>
              <a:cs typeface="Minion-Regular" charset="0"/>
            </a:endParaRPr>
          </a:p>
          <a:p>
            <a:pPr lvl="1">
              <a:buFontTx/>
              <a:buChar char="•"/>
            </a:pPr>
            <a:r>
              <a:rPr lang="en-US" sz="2400">
                <a:solidFill>
                  <a:srgbClr val="000000"/>
                </a:solidFill>
                <a:ea typeface="Times New Roman" pitchFamily="18" charset="0"/>
                <a:cs typeface="Minion-Regular" charset="0"/>
              </a:rPr>
              <a:t> </a:t>
            </a:r>
            <a:endParaRPr lang="en-US" sz="1200">
              <a:solidFill>
                <a:srgbClr val="000000"/>
              </a:solidFill>
              <a:ea typeface="Times New Roman" pitchFamily="18" charset="0"/>
              <a:cs typeface="Minion-Regular" charset="0"/>
            </a:endParaRPr>
          </a:p>
          <a:p>
            <a:pPr marL="0" indent="0">
              <a:buFontTx/>
              <a:buNone/>
            </a:pPr>
            <a:endParaRPr lang="en-US" sz="14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Rounding to three significant figures, the density is 7.86 grams per cubic centimeter.</a:t>
            </a:r>
          </a:p>
        </p:txBody>
      </p:sp>
      <p:pic>
        <p:nvPicPr>
          <p:cNvPr id="148484" name="Picture 4" descr="HSPS_Ch1s3-pg19-Equation1"/>
          <p:cNvPicPr>
            <a:picLocks noChangeAspect="1" noChangeArrowheads="1"/>
          </p:cNvPicPr>
          <p:nvPr/>
        </p:nvPicPr>
        <p:blipFill>
          <a:blip r:embed="rId3" cstate="print"/>
          <a:srcRect/>
          <a:stretch>
            <a:fillRect/>
          </a:stretch>
        </p:blipFill>
        <p:spPr bwMode="auto">
          <a:xfrm>
            <a:off x="1066800" y="4138613"/>
            <a:ext cx="4781550" cy="70008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Limits of Measurement</a:t>
            </a:r>
          </a:p>
        </p:txBody>
      </p:sp>
      <p:sp>
        <p:nvSpPr>
          <p:cNvPr id="150531" name="Rectangle 3"/>
          <p:cNvSpPr>
            <a:spLocks noGrp="1" noChangeArrowheads="1"/>
          </p:cNvSpPr>
          <p:nvPr>
            <p:ph type="body" sz="half" idx="1"/>
          </p:nvPr>
        </p:nvSpPr>
        <p:spPr bwMode="auto">
          <a:xfrm>
            <a:off x="228600" y="1196975"/>
            <a:ext cx="7239000" cy="453390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Accuracy</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Another important quality in a measurement is its accuracy. </a:t>
            </a:r>
            <a:r>
              <a:rPr lang="en-US" sz="2800" b="1">
                <a:solidFill>
                  <a:srgbClr val="000000"/>
                </a:solidFill>
                <a:ea typeface="Times New Roman" pitchFamily="18" charset="0"/>
                <a:cs typeface="Minion-Bold" charset="0"/>
              </a:rPr>
              <a:t>Accuracy </a:t>
            </a:r>
            <a:r>
              <a:rPr lang="en-US" sz="2800">
                <a:solidFill>
                  <a:srgbClr val="000000"/>
                </a:solidFill>
                <a:ea typeface="Times New Roman" pitchFamily="18" charset="0"/>
                <a:cs typeface="Minion-Regular" charset="0"/>
              </a:rPr>
              <a:t>is the closeness of a measurement to the actual value of what is being measured. </a:t>
            </a:r>
            <a:br>
              <a:rPr lang="en-US" sz="2800">
                <a:solidFill>
                  <a:srgbClr val="000000"/>
                </a:solidFill>
                <a:ea typeface="Times New Roman" pitchFamily="18" charset="0"/>
                <a:cs typeface="Minion-Regular" charset="0"/>
              </a:rPr>
            </a:b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For example, suppose a digital clock is running 15 minutes slow. Although the clock would remain precise to the nearest second, the time displayed would not be accurate.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bg with key ghost"/>
          <p:cNvPicPr>
            <a:picLocks noGrp="1" noChangeAspect="1" noChangeArrowheads="1"/>
          </p:cNvPicPr>
          <p:nvPr>
            <p:ph sz="half" idx="2"/>
          </p:nvPr>
        </p:nvPicPr>
        <p:blipFill>
          <a:blip r:embed="rId3" cstate="print"/>
          <a:srcRect/>
          <a:stretch>
            <a:fillRect/>
          </a:stretch>
        </p:blipFill>
        <p:spPr bwMode="auto">
          <a:xfrm>
            <a:off x="119063" y="587375"/>
            <a:ext cx="8905875" cy="5584825"/>
          </a:xfrm>
          <a:noFill/>
          <a:ln>
            <a:miter lim="800000"/>
            <a:headEnd/>
            <a:tailEnd/>
          </a:ln>
        </p:spPr>
      </p:pic>
      <p:sp>
        <p:nvSpPr>
          <p:cNvPr id="152579" name="Rectangle 3"/>
          <p:cNvSpPr>
            <a:spLocks noGrp="1" noChangeArrowheads="1"/>
          </p:cNvSpPr>
          <p:nvPr>
            <p:ph type="body" sz="half" idx="1"/>
          </p:nvPr>
        </p:nvSpPr>
        <p:spPr bwMode="auto">
          <a:xfrm>
            <a:off x="1066800" y="2940050"/>
            <a:ext cx="7696200" cy="137318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t>A thermometer is an instrument that measures temperature, or how hot an object is. </a:t>
            </a:r>
          </a:p>
        </p:txBody>
      </p:sp>
      <p:sp>
        <p:nvSpPr>
          <p:cNvPr id="152580"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Measuring Temperature</a:t>
            </a:r>
          </a:p>
        </p:txBody>
      </p:sp>
      <p:pic>
        <p:nvPicPr>
          <p:cNvPr id="152581" name="Picture 5" descr="HSPS_KeyConcepts-Icon copy"/>
          <p:cNvPicPr>
            <a:picLocks noChangeAspect="1" noChangeArrowheads="1"/>
          </p:cNvPicPr>
          <p:nvPr/>
        </p:nvPicPr>
        <p:blipFill>
          <a:blip r:embed="rId4" cstate="print"/>
          <a:srcRect/>
          <a:stretch>
            <a:fillRect/>
          </a:stretch>
        </p:blipFill>
        <p:spPr bwMode="auto">
          <a:xfrm>
            <a:off x="304800" y="2982913"/>
            <a:ext cx="609600" cy="43021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40" name="Picture 16" descr="HSPS-Ch1-HIW-p21-Therm1"/>
          <p:cNvPicPr>
            <a:picLocks noChangeAspect="1" noChangeArrowheads="1"/>
          </p:cNvPicPr>
          <p:nvPr/>
        </p:nvPicPr>
        <p:blipFill>
          <a:blip r:embed="rId3" cstate="print"/>
          <a:srcRect/>
          <a:stretch>
            <a:fillRect/>
          </a:stretch>
        </p:blipFill>
        <p:spPr bwMode="auto">
          <a:xfrm>
            <a:off x="3581400" y="1143000"/>
            <a:ext cx="1828800" cy="4962525"/>
          </a:xfrm>
          <a:prstGeom prst="rect">
            <a:avLst/>
          </a:prstGeom>
          <a:noFill/>
        </p:spPr>
      </p:pic>
      <p:sp>
        <p:nvSpPr>
          <p:cNvPr id="154629" name="Rectangle 5"/>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Measuring Temperature</a:t>
            </a:r>
          </a:p>
        </p:txBody>
      </p:sp>
      <p:sp>
        <p:nvSpPr>
          <p:cNvPr id="154634" name="Rectangle 10"/>
          <p:cNvSpPr>
            <a:spLocks noChangeArrowheads="1"/>
          </p:cNvSpPr>
          <p:nvPr/>
        </p:nvSpPr>
        <p:spPr bwMode="auto">
          <a:xfrm>
            <a:off x="2057400" y="2133600"/>
            <a:ext cx="2514600" cy="641350"/>
          </a:xfrm>
          <a:prstGeom prst="rect">
            <a:avLst/>
          </a:prstGeom>
          <a:noFill/>
          <a:ln w="9525">
            <a:noFill/>
            <a:miter lim="800000"/>
            <a:headEnd/>
            <a:tailEnd/>
          </a:ln>
          <a:effectLst/>
        </p:spPr>
        <p:txBody>
          <a:bodyPr>
            <a:spAutoFit/>
          </a:bodyPr>
          <a:lstStyle/>
          <a:p>
            <a:r>
              <a:rPr lang="en-US" i="1"/>
              <a:t>Celsius (centigrade)</a:t>
            </a:r>
          </a:p>
          <a:p>
            <a:r>
              <a:rPr lang="en-US" i="1"/>
              <a:t>temperature scale</a:t>
            </a:r>
          </a:p>
        </p:txBody>
      </p:sp>
      <p:sp>
        <p:nvSpPr>
          <p:cNvPr id="154635" name="Rectangle 11"/>
          <p:cNvSpPr>
            <a:spLocks noChangeArrowheads="1"/>
          </p:cNvSpPr>
          <p:nvPr/>
        </p:nvSpPr>
        <p:spPr bwMode="auto">
          <a:xfrm>
            <a:off x="2133600" y="2971800"/>
            <a:ext cx="1873250" cy="366713"/>
          </a:xfrm>
          <a:prstGeom prst="rect">
            <a:avLst/>
          </a:prstGeom>
          <a:noFill/>
          <a:ln w="9525">
            <a:noFill/>
            <a:miter lim="800000"/>
            <a:headEnd/>
            <a:tailEnd/>
          </a:ln>
          <a:effectLst/>
        </p:spPr>
        <p:txBody>
          <a:bodyPr wrap="none">
            <a:spAutoFit/>
          </a:bodyPr>
          <a:lstStyle/>
          <a:p>
            <a:r>
              <a:rPr lang="en-US" i="1"/>
              <a:t>Fahrenheit scale</a:t>
            </a:r>
          </a:p>
        </p:txBody>
      </p:sp>
      <p:sp>
        <p:nvSpPr>
          <p:cNvPr id="154636" name="Rectangle 12"/>
          <p:cNvSpPr>
            <a:spLocks noChangeArrowheads="1"/>
          </p:cNvSpPr>
          <p:nvPr/>
        </p:nvSpPr>
        <p:spPr bwMode="auto">
          <a:xfrm>
            <a:off x="2209800" y="3638550"/>
            <a:ext cx="1695450" cy="366713"/>
          </a:xfrm>
          <a:prstGeom prst="rect">
            <a:avLst/>
          </a:prstGeom>
          <a:noFill/>
          <a:ln w="9525">
            <a:noFill/>
            <a:miter lim="800000"/>
            <a:headEnd/>
            <a:tailEnd/>
          </a:ln>
          <a:effectLst/>
        </p:spPr>
        <p:txBody>
          <a:bodyPr wrap="none">
            <a:spAutoFit/>
          </a:bodyPr>
          <a:lstStyle/>
          <a:p>
            <a:r>
              <a:rPr lang="en-US" b="1"/>
              <a:t>Capillary tube</a:t>
            </a:r>
          </a:p>
        </p:txBody>
      </p:sp>
      <p:sp>
        <p:nvSpPr>
          <p:cNvPr id="154637" name="Rectangle 13"/>
          <p:cNvSpPr>
            <a:spLocks noChangeArrowheads="1"/>
          </p:cNvSpPr>
          <p:nvPr/>
        </p:nvSpPr>
        <p:spPr bwMode="auto">
          <a:xfrm>
            <a:off x="1219200" y="4143375"/>
            <a:ext cx="3276600" cy="1190625"/>
          </a:xfrm>
          <a:prstGeom prst="rect">
            <a:avLst/>
          </a:prstGeom>
          <a:noFill/>
          <a:ln w="9525">
            <a:noFill/>
            <a:miter lim="800000"/>
            <a:headEnd/>
            <a:tailEnd/>
          </a:ln>
          <a:effectLst/>
        </p:spPr>
        <p:txBody>
          <a:bodyPr>
            <a:spAutoFit/>
          </a:bodyPr>
          <a:lstStyle/>
          <a:p>
            <a:r>
              <a:rPr lang="en-US" b="1"/>
              <a:t>Colored liquid </a:t>
            </a:r>
            <a:r>
              <a:rPr lang="en-US" i="1"/>
              <a:t>The liquid moves up and down the capillary tube as the temperature changes.</a:t>
            </a:r>
          </a:p>
        </p:txBody>
      </p:sp>
      <p:sp>
        <p:nvSpPr>
          <p:cNvPr id="154638" name="Rectangle 14"/>
          <p:cNvSpPr>
            <a:spLocks noChangeArrowheads="1"/>
          </p:cNvSpPr>
          <p:nvPr/>
        </p:nvSpPr>
        <p:spPr bwMode="auto">
          <a:xfrm>
            <a:off x="1905000" y="5332413"/>
            <a:ext cx="2133600" cy="915987"/>
          </a:xfrm>
          <a:prstGeom prst="rect">
            <a:avLst/>
          </a:prstGeom>
          <a:noFill/>
          <a:ln w="9525">
            <a:noFill/>
            <a:miter lim="800000"/>
            <a:headEnd/>
            <a:tailEnd/>
          </a:ln>
          <a:effectLst/>
        </p:spPr>
        <p:txBody>
          <a:bodyPr>
            <a:spAutoFit/>
          </a:bodyPr>
          <a:lstStyle/>
          <a:p>
            <a:r>
              <a:rPr lang="en-US" b="1"/>
              <a:t>Bulb </a:t>
            </a:r>
            <a:r>
              <a:rPr lang="en-US" i="1"/>
              <a:t>The bulb</a:t>
            </a:r>
          </a:p>
          <a:p>
            <a:r>
              <a:rPr lang="en-US" i="1"/>
              <a:t>contains the</a:t>
            </a:r>
          </a:p>
          <a:p>
            <a:r>
              <a:rPr lang="en-US" i="1"/>
              <a:t>reservoir of liquid.</a:t>
            </a:r>
          </a:p>
        </p:txBody>
      </p:sp>
      <p:sp>
        <p:nvSpPr>
          <p:cNvPr id="154639" name="Rectangle 15"/>
          <p:cNvSpPr>
            <a:spLocks noChangeArrowheads="1"/>
          </p:cNvSpPr>
          <p:nvPr/>
        </p:nvSpPr>
        <p:spPr bwMode="auto">
          <a:xfrm>
            <a:off x="5410200" y="1981200"/>
            <a:ext cx="3276600" cy="1190625"/>
          </a:xfrm>
          <a:prstGeom prst="rect">
            <a:avLst/>
          </a:prstGeom>
          <a:noFill/>
          <a:ln w="9525">
            <a:noFill/>
            <a:miter lim="800000"/>
            <a:headEnd/>
            <a:tailEnd/>
          </a:ln>
          <a:effectLst/>
        </p:spPr>
        <p:txBody>
          <a:bodyPr>
            <a:spAutoFit/>
          </a:bodyPr>
          <a:lstStyle/>
          <a:p>
            <a:r>
              <a:rPr lang="en-US" b="1"/>
              <a:t>Scale </a:t>
            </a:r>
            <a:r>
              <a:rPr lang="en-US" i="1"/>
              <a:t>The scale indicates the</a:t>
            </a:r>
          </a:p>
          <a:p>
            <a:r>
              <a:rPr lang="en-US" i="1"/>
              <a:t>temperature according to how</a:t>
            </a:r>
          </a:p>
          <a:p>
            <a:r>
              <a:rPr lang="en-US" i="1"/>
              <a:t>far up or down the capillary</a:t>
            </a:r>
          </a:p>
          <a:p>
            <a:r>
              <a:rPr lang="en-US" i="1"/>
              <a:t>tube the liquid has moved.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87" name="Picture 15" descr="HSPS-Ch1-HIW-p21-Therm2"/>
          <p:cNvPicPr>
            <a:picLocks noChangeAspect="1" noChangeArrowheads="1"/>
          </p:cNvPicPr>
          <p:nvPr/>
        </p:nvPicPr>
        <p:blipFill>
          <a:blip r:embed="rId3" cstate="print"/>
          <a:srcRect/>
          <a:stretch>
            <a:fillRect/>
          </a:stretch>
        </p:blipFill>
        <p:spPr bwMode="auto">
          <a:xfrm>
            <a:off x="3048000" y="1600200"/>
            <a:ext cx="2870200" cy="4017963"/>
          </a:xfrm>
          <a:prstGeom prst="rect">
            <a:avLst/>
          </a:prstGeom>
          <a:noFill/>
        </p:spPr>
      </p:pic>
      <p:sp>
        <p:nvSpPr>
          <p:cNvPr id="156674" name="Rectangle 2"/>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Measuring Temperature</a:t>
            </a:r>
          </a:p>
        </p:txBody>
      </p:sp>
      <p:sp>
        <p:nvSpPr>
          <p:cNvPr id="156683" name="Rectangle 11"/>
          <p:cNvSpPr>
            <a:spLocks noChangeArrowheads="1"/>
          </p:cNvSpPr>
          <p:nvPr/>
        </p:nvSpPr>
        <p:spPr bwMode="auto">
          <a:xfrm>
            <a:off x="1752600" y="1905000"/>
            <a:ext cx="1600200" cy="641350"/>
          </a:xfrm>
          <a:prstGeom prst="rect">
            <a:avLst/>
          </a:prstGeom>
          <a:noFill/>
          <a:ln w="9525">
            <a:noFill/>
            <a:miter lim="800000"/>
            <a:headEnd/>
            <a:tailEnd/>
          </a:ln>
          <a:effectLst/>
        </p:spPr>
        <p:txBody>
          <a:bodyPr>
            <a:spAutoFit/>
          </a:bodyPr>
          <a:lstStyle/>
          <a:p>
            <a:r>
              <a:rPr lang="en-US" i="1"/>
              <a:t>Compressed</a:t>
            </a:r>
          </a:p>
          <a:p>
            <a:r>
              <a:rPr lang="en-US" i="1"/>
              <a:t>scale</a:t>
            </a:r>
          </a:p>
        </p:txBody>
      </p:sp>
      <p:sp>
        <p:nvSpPr>
          <p:cNvPr id="156684" name="Rectangle 12"/>
          <p:cNvSpPr>
            <a:spLocks noChangeArrowheads="1"/>
          </p:cNvSpPr>
          <p:nvPr/>
        </p:nvSpPr>
        <p:spPr bwMode="auto">
          <a:xfrm>
            <a:off x="1600200" y="3276600"/>
            <a:ext cx="1676400" cy="1739900"/>
          </a:xfrm>
          <a:prstGeom prst="rect">
            <a:avLst/>
          </a:prstGeom>
          <a:noFill/>
          <a:ln w="9525">
            <a:noFill/>
            <a:miter lim="800000"/>
            <a:headEnd/>
            <a:tailEnd/>
          </a:ln>
          <a:effectLst/>
        </p:spPr>
        <p:txBody>
          <a:bodyPr>
            <a:spAutoFit/>
          </a:bodyPr>
          <a:lstStyle/>
          <a:p>
            <a:r>
              <a:rPr lang="en-US" i="1"/>
              <a:t>Liquid rises</a:t>
            </a:r>
          </a:p>
          <a:p>
            <a:r>
              <a:rPr lang="en-US" i="1"/>
              <a:t>less in a</a:t>
            </a:r>
          </a:p>
          <a:p>
            <a:r>
              <a:rPr lang="en-US" i="1"/>
              <a:t>wide tube</a:t>
            </a:r>
          </a:p>
          <a:p>
            <a:r>
              <a:rPr lang="en-US" i="1"/>
              <a:t>for the same</a:t>
            </a:r>
          </a:p>
          <a:p>
            <a:r>
              <a:rPr lang="en-US" i="1"/>
              <a:t>temperature</a:t>
            </a:r>
          </a:p>
          <a:p>
            <a:r>
              <a:rPr lang="en-US" i="1"/>
              <a:t>change.</a:t>
            </a:r>
          </a:p>
        </p:txBody>
      </p:sp>
      <p:sp>
        <p:nvSpPr>
          <p:cNvPr id="156685" name="Rectangle 13"/>
          <p:cNvSpPr>
            <a:spLocks noChangeArrowheads="1"/>
          </p:cNvSpPr>
          <p:nvPr/>
        </p:nvSpPr>
        <p:spPr bwMode="auto">
          <a:xfrm>
            <a:off x="6019800" y="2133600"/>
            <a:ext cx="1676400" cy="1739900"/>
          </a:xfrm>
          <a:prstGeom prst="rect">
            <a:avLst/>
          </a:prstGeom>
          <a:noFill/>
          <a:ln w="9525">
            <a:noFill/>
            <a:miter lim="800000"/>
            <a:headEnd/>
            <a:tailEnd/>
          </a:ln>
          <a:effectLst/>
        </p:spPr>
        <p:txBody>
          <a:bodyPr>
            <a:spAutoFit/>
          </a:bodyPr>
          <a:lstStyle/>
          <a:p>
            <a:r>
              <a:rPr lang="en-US" i="1"/>
              <a:t>Liquid rises</a:t>
            </a:r>
          </a:p>
          <a:p>
            <a:r>
              <a:rPr lang="en-US" i="1"/>
              <a:t>more in a</a:t>
            </a:r>
          </a:p>
          <a:p>
            <a:r>
              <a:rPr lang="en-US" i="1"/>
              <a:t>narrow tube</a:t>
            </a:r>
          </a:p>
          <a:p>
            <a:r>
              <a:rPr lang="en-US" i="1"/>
              <a:t>for the same</a:t>
            </a:r>
          </a:p>
          <a:p>
            <a:r>
              <a:rPr lang="en-US" i="1"/>
              <a:t>temperature</a:t>
            </a:r>
          </a:p>
          <a:p>
            <a:r>
              <a:rPr lang="en-US" i="1"/>
              <a:t>change.</a:t>
            </a:r>
          </a:p>
        </p:txBody>
      </p:sp>
      <p:sp>
        <p:nvSpPr>
          <p:cNvPr id="156686" name="Rectangle 14"/>
          <p:cNvSpPr>
            <a:spLocks noChangeArrowheads="1"/>
          </p:cNvSpPr>
          <p:nvPr/>
        </p:nvSpPr>
        <p:spPr bwMode="auto">
          <a:xfrm>
            <a:off x="5867400" y="4267200"/>
            <a:ext cx="2286000" cy="641350"/>
          </a:xfrm>
          <a:prstGeom prst="rect">
            <a:avLst/>
          </a:prstGeom>
          <a:noFill/>
          <a:ln w="9525">
            <a:noFill/>
            <a:miter lim="800000"/>
            <a:headEnd/>
            <a:tailEnd/>
          </a:ln>
          <a:effectLst/>
        </p:spPr>
        <p:txBody>
          <a:bodyPr>
            <a:spAutoFit/>
          </a:bodyPr>
          <a:lstStyle/>
          <a:p>
            <a:r>
              <a:rPr lang="en-US" i="1"/>
              <a:t>Expanded,</a:t>
            </a:r>
          </a:p>
          <a:p>
            <a:r>
              <a:rPr lang="en-US" i="1"/>
              <a:t>easy-to-read scale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body" sz="half" idx="1"/>
          </p:nvPr>
        </p:nvSpPr>
        <p:spPr bwMode="auto">
          <a:xfrm>
            <a:off x="228600" y="1196975"/>
            <a:ext cx="8686800" cy="297973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000000"/>
                </a:solidFill>
                <a:ea typeface="Times New Roman" pitchFamily="18" charset="0"/>
                <a:cs typeface="Minion-Regular" charset="0"/>
              </a:rPr>
              <a:t>The two temperature scales that you are probably most familiar with are the Fahrenheit scale and the Celsius scale. </a:t>
            </a:r>
          </a:p>
          <a:p>
            <a:pPr lvl="1">
              <a:buFontTx/>
              <a:buChar char="•"/>
            </a:pPr>
            <a:r>
              <a:rPr lang="en-US" sz="2400">
                <a:solidFill>
                  <a:srgbClr val="000000"/>
                </a:solidFill>
                <a:ea typeface="Times New Roman" pitchFamily="18" charset="0"/>
                <a:cs typeface="Minion-Regular" charset="0"/>
              </a:rPr>
              <a:t>A degree Celsius is almost twice as large as a degree Fahrenheit. </a:t>
            </a:r>
          </a:p>
          <a:p>
            <a:pPr lvl="1">
              <a:buFontTx/>
              <a:buChar char="•"/>
            </a:pPr>
            <a:r>
              <a:rPr lang="en-US" sz="2400">
                <a:solidFill>
                  <a:srgbClr val="000000"/>
                </a:solidFill>
                <a:ea typeface="Times New Roman" pitchFamily="18" charset="0"/>
                <a:cs typeface="Minion-Regular" charset="0"/>
              </a:rPr>
              <a:t>You can convert from one scale to the other by using one of the following formulas.</a:t>
            </a:r>
          </a:p>
        </p:txBody>
      </p:sp>
      <p:sp>
        <p:nvSpPr>
          <p:cNvPr id="89095" name="Rectangle 7"/>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Measuring Temperature</a:t>
            </a:r>
          </a:p>
        </p:txBody>
      </p:sp>
      <p:pic>
        <p:nvPicPr>
          <p:cNvPr id="89096" name="Picture 8" descr="HSPS_Ch1s3-pg20-Equation1"/>
          <p:cNvPicPr>
            <a:picLocks noChangeAspect="1" noChangeArrowheads="1"/>
          </p:cNvPicPr>
          <p:nvPr/>
        </p:nvPicPr>
        <p:blipFill>
          <a:blip r:embed="rId3" cstate="print"/>
          <a:srcRect/>
          <a:stretch>
            <a:fillRect/>
          </a:stretch>
        </p:blipFill>
        <p:spPr bwMode="auto">
          <a:xfrm>
            <a:off x="838200" y="4343400"/>
            <a:ext cx="7391400" cy="80327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sz="half" idx="1"/>
          </p:nvPr>
        </p:nvSpPr>
        <p:spPr bwMode="auto">
          <a:xfrm>
            <a:off x="228600" y="1196975"/>
            <a:ext cx="7162800" cy="32829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solidFill>
                  <a:srgbClr val="000000"/>
                </a:solidFill>
                <a:ea typeface="Times New Roman" pitchFamily="18" charset="0"/>
                <a:cs typeface="Minion-Regular" charset="0"/>
              </a:rPr>
              <a:t>The SI base unit for temperature is the kelvin (K). </a:t>
            </a:r>
          </a:p>
          <a:p>
            <a:pPr lvl="1">
              <a:buFontTx/>
              <a:buChar char="•"/>
            </a:pPr>
            <a:r>
              <a:rPr lang="en-US" sz="2400">
                <a:solidFill>
                  <a:srgbClr val="000000"/>
                </a:solidFill>
                <a:ea typeface="Times New Roman" pitchFamily="18" charset="0"/>
                <a:cs typeface="Minion-Regular" charset="0"/>
              </a:rPr>
              <a:t>A temperature of 0 K, or 0 kelvin, refers to the lowest possible temperature that can be reached. </a:t>
            </a:r>
          </a:p>
          <a:p>
            <a:pPr lvl="1">
              <a:buFontTx/>
              <a:buChar char="•"/>
            </a:pPr>
            <a:r>
              <a:rPr lang="en-US" sz="2400">
                <a:solidFill>
                  <a:srgbClr val="000000"/>
                </a:solidFill>
                <a:ea typeface="Times New Roman" pitchFamily="18" charset="0"/>
                <a:cs typeface="Minion-Regular" charset="0"/>
              </a:rPr>
              <a:t>In degrees Celsius, this temperature is </a:t>
            </a:r>
            <a:br>
              <a:rPr lang="en-US" sz="2400">
                <a:solidFill>
                  <a:srgbClr val="000000"/>
                </a:solidFill>
                <a:ea typeface="Times New Roman" pitchFamily="18" charset="0"/>
                <a:cs typeface="Minion-Regular" charset="0"/>
              </a:rPr>
            </a:br>
            <a:r>
              <a:rPr lang="en-US" sz="2400">
                <a:solidFill>
                  <a:srgbClr val="000000"/>
                </a:solidFill>
                <a:ea typeface="Times New Roman" pitchFamily="18" charset="0"/>
                <a:cs typeface="Minion-Regular" charset="0"/>
              </a:rPr>
              <a:t>–273.15°C. To convert between kelvins and degrees Celsius, use the formula:</a:t>
            </a:r>
          </a:p>
        </p:txBody>
      </p:sp>
      <p:sp>
        <p:nvSpPr>
          <p:cNvPr id="158724" name="Rectangle 4"/>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Measuring Temperature</a:t>
            </a:r>
          </a:p>
        </p:txBody>
      </p:sp>
      <p:pic>
        <p:nvPicPr>
          <p:cNvPr id="158726" name="Picture 6" descr="HSPS_Ch1s3-pg20-Equation2"/>
          <p:cNvPicPr>
            <a:picLocks noChangeAspect="1" noChangeArrowheads="1"/>
          </p:cNvPicPr>
          <p:nvPr/>
        </p:nvPicPr>
        <p:blipFill>
          <a:blip r:embed="rId3" cstate="print"/>
          <a:srcRect/>
          <a:stretch>
            <a:fillRect/>
          </a:stretch>
        </p:blipFill>
        <p:spPr bwMode="auto">
          <a:xfrm>
            <a:off x="1828800" y="4737100"/>
            <a:ext cx="4724400" cy="9017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sz="half" idx="1"/>
          </p:nvPr>
        </p:nvSpPr>
        <p:spPr bwMode="auto">
          <a:xfrm>
            <a:off x="228600" y="1196975"/>
            <a:ext cx="7162800" cy="9461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Temperatures can be expressed in degrees Fahrenheit, degrees Celsius, or kelvins. </a:t>
            </a:r>
          </a:p>
        </p:txBody>
      </p:sp>
      <p:sp>
        <p:nvSpPr>
          <p:cNvPr id="160771" name="Rectangle 3"/>
          <p:cNvSpPr>
            <a:spLocks noChangeArrowheads="1"/>
          </p:cNvSpPr>
          <p:nvPr/>
        </p:nvSpPr>
        <p:spPr bwMode="auto">
          <a:xfrm>
            <a:off x="153988" y="6207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Measuring Temperature</a:t>
            </a:r>
          </a:p>
        </p:txBody>
      </p:sp>
      <p:pic>
        <p:nvPicPr>
          <p:cNvPr id="160773" name="Picture 5" descr="HSPS_Ch1s3-pg20-Chart1"/>
          <p:cNvPicPr>
            <a:picLocks noChangeAspect="1" noChangeArrowheads="1"/>
          </p:cNvPicPr>
          <p:nvPr/>
        </p:nvPicPr>
        <p:blipFill>
          <a:blip r:embed="rId3" cstate="print"/>
          <a:srcRect/>
          <a:stretch>
            <a:fillRect/>
          </a:stretch>
        </p:blipFill>
        <p:spPr bwMode="auto">
          <a:xfrm>
            <a:off x="266700" y="2243138"/>
            <a:ext cx="8610600" cy="364331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62819" name="Rectangle 3"/>
          <p:cNvSpPr>
            <a:spLocks noGrp="1" noChangeArrowheads="1"/>
          </p:cNvSpPr>
          <p:nvPr>
            <p:ph type="body" sz="half" idx="1"/>
          </p:nvPr>
        </p:nvSpPr>
        <p:spPr bwMode="auto">
          <a:xfrm>
            <a:off x="228600" y="1752600"/>
            <a:ext cx="8686800" cy="3856038"/>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a:pPr>
            <a:r>
              <a:rPr lang="en-US" sz="2800"/>
              <a:t>A shopping mall has a length of 200 meters and a width of 75 meters. What is the area of the mall, in scientific notation? </a:t>
            </a:r>
          </a:p>
          <a:p>
            <a:pPr marL="914400" lvl="1" indent="-457200">
              <a:buFontTx/>
              <a:buAutoNum type="alphaLcPeriod"/>
            </a:pPr>
            <a:r>
              <a:rPr lang="en-US" sz="2400"/>
              <a:t>1 × 10</a:t>
            </a:r>
            <a:r>
              <a:rPr lang="en-US" sz="2400" baseline="30000"/>
              <a:t>3</a:t>
            </a:r>
            <a:r>
              <a:rPr lang="en-US" sz="2400"/>
              <a:t> m</a:t>
            </a:r>
            <a:r>
              <a:rPr lang="en-US" sz="2400" baseline="30000"/>
              <a:t>2</a:t>
            </a:r>
          </a:p>
          <a:p>
            <a:pPr marL="914400" lvl="1" indent="-457200">
              <a:buFontTx/>
              <a:buAutoNum type="alphaLcPeriod"/>
            </a:pPr>
            <a:r>
              <a:rPr lang="en-US" sz="2400"/>
              <a:t>1.5 × 10</a:t>
            </a:r>
            <a:r>
              <a:rPr lang="en-US" sz="2400" baseline="30000"/>
              <a:t>3</a:t>
            </a:r>
            <a:r>
              <a:rPr lang="en-US" sz="2400"/>
              <a:t> m</a:t>
            </a:r>
            <a:r>
              <a:rPr lang="en-US" sz="2400" baseline="30000"/>
              <a:t>2</a:t>
            </a:r>
          </a:p>
          <a:p>
            <a:pPr marL="914400" lvl="1" indent="-457200">
              <a:buFontTx/>
              <a:buAutoNum type="alphaLcPeriod"/>
            </a:pPr>
            <a:r>
              <a:rPr lang="en-US" sz="2400"/>
              <a:t>1.5 × 10</a:t>
            </a:r>
            <a:r>
              <a:rPr lang="en-US" sz="2400" baseline="30000"/>
              <a:t>4</a:t>
            </a:r>
            <a:r>
              <a:rPr lang="en-US" sz="2400"/>
              <a:t> m</a:t>
            </a:r>
            <a:r>
              <a:rPr lang="en-US" sz="2400" baseline="30000"/>
              <a:t>2</a:t>
            </a:r>
          </a:p>
          <a:p>
            <a:pPr marL="914400" lvl="1" indent="-457200">
              <a:buFontTx/>
              <a:buAutoNum type="alphaLcPeriod"/>
            </a:pPr>
            <a:r>
              <a:rPr lang="en-US" sz="2400"/>
              <a:t>1.75 × 10</a:t>
            </a:r>
            <a:r>
              <a:rPr lang="en-US" sz="2400" baseline="30000"/>
              <a:t>4</a:t>
            </a:r>
            <a:r>
              <a:rPr lang="en-US" sz="2400"/>
              <a:t> m</a:t>
            </a:r>
            <a:r>
              <a:rPr lang="en-US" sz="2400" baseline="30000"/>
              <a:t>2</a:t>
            </a:r>
            <a:r>
              <a:rPr lang="en-US" sz="2400"/>
              <a:t/>
            </a:r>
            <a:br>
              <a:rPr lang="en-US" sz="2400"/>
            </a:br>
            <a:r>
              <a:rPr lang="en-US" sz="2400"/>
              <a:t/>
            </a:r>
            <a:br>
              <a:rPr lang="en-US" sz="2400"/>
            </a:br>
            <a:endParaRPr lang="en-US"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1"/>
          </p:nvPr>
        </p:nvSpPr>
        <p:spPr bwMode="auto">
          <a:xfrm>
            <a:off x="190500" y="1196975"/>
            <a:ext cx="7581900" cy="402113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00000"/>
                </a:solidFill>
                <a:ea typeface="Times New Roman" pitchFamily="18" charset="0"/>
                <a:cs typeface="Minion-Bold" charset="0"/>
              </a:rPr>
              <a:t>Scientific notation </a:t>
            </a:r>
            <a:r>
              <a:rPr lang="en-US" sz="2800">
                <a:solidFill>
                  <a:srgbClr val="000000"/>
                </a:solidFill>
                <a:ea typeface="Times New Roman" pitchFamily="18" charset="0"/>
                <a:cs typeface="Minion-Regular" charset="0"/>
              </a:rPr>
              <a:t>is a way of expressing a value as the product of a number between 1 and 10 and a power of 10. </a:t>
            </a:r>
            <a:br>
              <a:rPr lang="en-US" sz="2800">
                <a:solidFill>
                  <a:srgbClr val="000000"/>
                </a:solidFill>
                <a:ea typeface="Times New Roman" pitchFamily="18" charset="0"/>
                <a:cs typeface="Minion-Regular" charset="0"/>
              </a:rPr>
            </a:br>
            <a:endParaRPr lang="en-US" sz="2800">
              <a:solidFill>
                <a:srgbClr val="000000"/>
              </a:solidFill>
              <a:ea typeface="Times New Roman" pitchFamily="18" charset="0"/>
              <a:cs typeface="Minion-Regular" charset="0"/>
            </a:endParaRPr>
          </a:p>
          <a:p>
            <a:pPr marL="0" indent="0">
              <a:buFontTx/>
              <a:buNone/>
            </a:pPr>
            <a:r>
              <a:rPr lang="en-US" sz="2800">
                <a:solidFill>
                  <a:srgbClr val="000000"/>
                </a:solidFill>
                <a:ea typeface="Times New Roman" pitchFamily="18" charset="0"/>
                <a:cs typeface="Minion-Regular" charset="0"/>
              </a:rPr>
              <a:t>For example, the speed of light is about 300,000,000 meters per second. In scientific notation, that speed is 3.0 </a:t>
            </a:r>
            <a:r>
              <a:rPr lang="en-US" sz="2800">
                <a:solidFill>
                  <a:srgbClr val="000000"/>
                </a:solidFill>
                <a:cs typeface="Times New Roman" pitchFamily="18" charset="0"/>
              </a:rPr>
              <a:t>× 10</a:t>
            </a:r>
            <a:r>
              <a:rPr lang="en-US" sz="2800" baseline="30000">
                <a:solidFill>
                  <a:srgbClr val="000000"/>
                </a:solidFill>
                <a:cs typeface="Times New Roman" pitchFamily="18" charset="0"/>
              </a:rPr>
              <a:t>8</a:t>
            </a:r>
            <a:r>
              <a:rPr lang="en-US" sz="2800">
                <a:solidFill>
                  <a:srgbClr val="000000"/>
                </a:solidFill>
                <a:cs typeface="Times New Roman" pitchFamily="18" charset="0"/>
              </a:rPr>
              <a:t> m/s. The exponent, 8, tells you that the decimal point is really 8 places to the right of the 3.</a:t>
            </a:r>
          </a:p>
        </p:txBody>
      </p:sp>
      <p:sp>
        <p:nvSpPr>
          <p:cNvPr id="11272" name="Rectangle 8"/>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71011" name="Rectangle 3"/>
          <p:cNvSpPr>
            <a:spLocks noGrp="1" noChangeArrowheads="1"/>
          </p:cNvSpPr>
          <p:nvPr>
            <p:ph type="body" sz="half" idx="1"/>
          </p:nvPr>
        </p:nvSpPr>
        <p:spPr bwMode="auto">
          <a:xfrm>
            <a:off x="228600" y="1752600"/>
            <a:ext cx="8686800" cy="3856038"/>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a:pPr>
            <a:r>
              <a:rPr lang="en-US" sz="2800"/>
              <a:t>A shopping mall has a length of 200 meters and a width of 75 meters. What is the area of the mall, in scientific notation? </a:t>
            </a:r>
          </a:p>
          <a:p>
            <a:pPr marL="914400" lvl="1" indent="-457200">
              <a:buFontTx/>
              <a:buAutoNum type="alphaLcPeriod"/>
            </a:pPr>
            <a:r>
              <a:rPr lang="en-US" sz="2400"/>
              <a:t>1 × 10</a:t>
            </a:r>
            <a:r>
              <a:rPr lang="en-US" sz="2400" baseline="30000"/>
              <a:t>3</a:t>
            </a:r>
            <a:r>
              <a:rPr lang="en-US" sz="2400"/>
              <a:t> m</a:t>
            </a:r>
            <a:r>
              <a:rPr lang="en-US" sz="2400" baseline="30000"/>
              <a:t>2</a:t>
            </a:r>
          </a:p>
          <a:p>
            <a:pPr marL="914400" lvl="1" indent="-457200">
              <a:buFontTx/>
              <a:buAutoNum type="alphaLcPeriod"/>
            </a:pPr>
            <a:r>
              <a:rPr lang="en-US" sz="2400"/>
              <a:t>1.5 × 10</a:t>
            </a:r>
            <a:r>
              <a:rPr lang="en-US" sz="2400" baseline="30000"/>
              <a:t>3</a:t>
            </a:r>
            <a:r>
              <a:rPr lang="en-US" sz="2400"/>
              <a:t> m</a:t>
            </a:r>
            <a:r>
              <a:rPr lang="en-US" sz="2400" baseline="30000"/>
              <a:t>2</a:t>
            </a:r>
          </a:p>
          <a:p>
            <a:pPr marL="914400" lvl="1" indent="-457200">
              <a:buFontTx/>
              <a:buAutoNum type="alphaLcPeriod"/>
            </a:pPr>
            <a:r>
              <a:rPr lang="en-US" sz="2400"/>
              <a:t>1.5 × 10</a:t>
            </a:r>
            <a:r>
              <a:rPr lang="en-US" sz="2400" baseline="30000"/>
              <a:t>4</a:t>
            </a:r>
            <a:r>
              <a:rPr lang="en-US" sz="2400"/>
              <a:t> m</a:t>
            </a:r>
            <a:r>
              <a:rPr lang="en-US" sz="2400" baseline="30000"/>
              <a:t>2</a:t>
            </a:r>
          </a:p>
          <a:p>
            <a:pPr marL="914400" lvl="1" indent="-457200">
              <a:buFontTx/>
              <a:buAutoNum type="alphaLcPeriod"/>
            </a:pPr>
            <a:r>
              <a:rPr lang="en-US" sz="2400"/>
              <a:t>1.75 × 10</a:t>
            </a:r>
            <a:r>
              <a:rPr lang="en-US" sz="2400" baseline="30000"/>
              <a:t>4</a:t>
            </a:r>
            <a:r>
              <a:rPr lang="en-US" sz="2400"/>
              <a:t> m</a:t>
            </a:r>
            <a:r>
              <a:rPr lang="en-US" sz="2400" baseline="30000"/>
              <a:t>2</a:t>
            </a:r>
            <a:r>
              <a:rPr lang="en-US" sz="2400"/>
              <a:t/>
            </a:r>
            <a:br>
              <a:rPr lang="en-US" sz="2400"/>
            </a:br>
            <a:r>
              <a:rPr lang="en-US" sz="2400"/>
              <a:t/>
            </a:r>
            <a:br>
              <a:rPr lang="en-US" sz="2400"/>
            </a:br>
            <a:r>
              <a:rPr lang="en-US" sz="2400"/>
              <a:t>ANS:	C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64867" name="Rectangle 3"/>
          <p:cNvSpPr>
            <a:spLocks noGrp="1" noChangeArrowheads="1"/>
          </p:cNvSpPr>
          <p:nvPr>
            <p:ph type="body" sz="half" idx="1"/>
          </p:nvPr>
        </p:nvSpPr>
        <p:spPr bwMode="auto">
          <a:xfrm>
            <a:off x="228600" y="1752600"/>
            <a:ext cx="8686800" cy="4283075"/>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2"/>
            </a:pPr>
            <a:r>
              <a:rPr lang="en-US" sz="2800"/>
              <a:t>A student measures the volume and mass of a liquid. The volume is 50.0 mL and the mass is 78.43 g. What is the correct calculated value of the liquid’s density? (A calculator reads 1.5686.)  </a:t>
            </a:r>
          </a:p>
          <a:p>
            <a:pPr marL="914400" lvl="1" indent="-457200">
              <a:buFontTx/>
              <a:buAutoNum type="alphaLcPeriod"/>
            </a:pPr>
            <a:r>
              <a:rPr lang="en-US" sz="2400"/>
              <a:t>1.6 g/cm</a:t>
            </a:r>
            <a:r>
              <a:rPr lang="en-US" sz="2400" baseline="30000"/>
              <a:t>3</a:t>
            </a:r>
          </a:p>
          <a:p>
            <a:pPr marL="914400" lvl="1" indent="-457200">
              <a:buFontTx/>
              <a:buAutoNum type="alphaLcPeriod"/>
            </a:pPr>
            <a:r>
              <a:rPr lang="en-US" sz="2400"/>
              <a:t>1.57 g/cm</a:t>
            </a:r>
            <a:r>
              <a:rPr lang="en-US" sz="2400" baseline="30000"/>
              <a:t>3</a:t>
            </a:r>
          </a:p>
          <a:p>
            <a:pPr marL="914400" lvl="1" indent="-457200">
              <a:buFontTx/>
              <a:buAutoNum type="alphaLcPeriod"/>
            </a:pPr>
            <a:r>
              <a:rPr lang="en-US" sz="2400"/>
              <a:t>1.569 g/cm</a:t>
            </a:r>
            <a:r>
              <a:rPr lang="en-US" sz="2400" baseline="30000"/>
              <a:t>3</a:t>
            </a:r>
          </a:p>
          <a:p>
            <a:pPr marL="914400" lvl="1" indent="-457200">
              <a:buFontTx/>
              <a:buAutoNum type="alphaLcPeriod"/>
            </a:pPr>
            <a:r>
              <a:rPr lang="en-US" sz="2400"/>
              <a:t>1.5686 g/cm</a:t>
            </a:r>
            <a:r>
              <a:rPr lang="en-US" sz="2400" baseline="30000"/>
              <a:t>3</a:t>
            </a:r>
            <a:r>
              <a:rPr lang="en-US" sz="2400"/>
              <a:t/>
            </a:r>
            <a:br>
              <a:rPr lang="en-US" sz="2400"/>
            </a:br>
            <a:r>
              <a:rPr lang="en-US" sz="2400"/>
              <a:t/>
            </a:r>
            <a:br>
              <a:rPr lang="en-US" sz="2400"/>
            </a:br>
            <a:endParaRPr lang="en-US" sz="2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75107" name="Rectangle 3"/>
          <p:cNvSpPr>
            <a:spLocks noGrp="1" noChangeArrowheads="1"/>
          </p:cNvSpPr>
          <p:nvPr>
            <p:ph type="body" sz="half" idx="1"/>
          </p:nvPr>
        </p:nvSpPr>
        <p:spPr bwMode="auto">
          <a:xfrm>
            <a:off x="228600" y="1752600"/>
            <a:ext cx="8686800" cy="4283075"/>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2"/>
            </a:pPr>
            <a:r>
              <a:rPr lang="en-US" sz="2800"/>
              <a:t>A student measures the volume and mass of a liquid. The volume is 50.0 mL and the mass is 78.43 g. What is the correct calculated value of the liquid’s density? (A calculator reads 1.5686.)  </a:t>
            </a:r>
          </a:p>
          <a:p>
            <a:pPr marL="914400" lvl="1" indent="-457200">
              <a:buFontTx/>
              <a:buAutoNum type="alphaLcPeriod"/>
            </a:pPr>
            <a:r>
              <a:rPr lang="en-US" sz="2400"/>
              <a:t>1.6 g/cm</a:t>
            </a:r>
            <a:r>
              <a:rPr lang="en-US" sz="2400" baseline="30000"/>
              <a:t>3</a:t>
            </a:r>
          </a:p>
          <a:p>
            <a:pPr marL="914400" lvl="1" indent="-457200">
              <a:buFontTx/>
              <a:buAutoNum type="alphaLcPeriod"/>
            </a:pPr>
            <a:r>
              <a:rPr lang="en-US" sz="2400"/>
              <a:t>1.57 g/cm</a:t>
            </a:r>
            <a:r>
              <a:rPr lang="en-US" sz="2400" baseline="30000"/>
              <a:t>3</a:t>
            </a:r>
          </a:p>
          <a:p>
            <a:pPr marL="914400" lvl="1" indent="-457200">
              <a:buFontTx/>
              <a:buAutoNum type="alphaLcPeriod"/>
            </a:pPr>
            <a:r>
              <a:rPr lang="en-US" sz="2400"/>
              <a:t>1.569 g/cm</a:t>
            </a:r>
            <a:r>
              <a:rPr lang="en-US" sz="2400" baseline="30000"/>
              <a:t>3</a:t>
            </a:r>
          </a:p>
          <a:p>
            <a:pPr marL="914400" lvl="1" indent="-457200">
              <a:buFontTx/>
              <a:buAutoNum type="alphaLcPeriod"/>
            </a:pPr>
            <a:r>
              <a:rPr lang="en-US" sz="2400"/>
              <a:t>1.5686 g/cm</a:t>
            </a:r>
            <a:r>
              <a:rPr lang="en-US" sz="2400" baseline="30000"/>
              <a:t>3</a:t>
            </a:r>
            <a:r>
              <a:rPr lang="en-US" sz="2400"/>
              <a:t/>
            </a:r>
            <a:br>
              <a:rPr lang="en-US" sz="2400"/>
            </a:br>
            <a:r>
              <a:rPr lang="en-US" sz="2400"/>
              <a:t/>
            </a:r>
            <a:br>
              <a:rPr lang="en-US" sz="2400"/>
            </a:br>
            <a:r>
              <a:rPr lang="en-US" sz="2400"/>
              <a:t>ANS:	B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66915" name="Rectangle 3"/>
          <p:cNvSpPr>
            <a:spLocks noGrp="1" noChangeArrowheads="1"/>
          </p:cNvSpPr>
          <p:nvPr>
            <p:ph type="body" sz="half" idx="1"/>
          </p:nvPr>
        </p:nvSpPr>
        <p:spPr bwMode="auto">
          <a:xfrm>
            <a:off x="228600" y="1752600"/>
            <a:ext cx="8686800" cy="3429000"/>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3"/>
            </a:pPr>
            <a:r>
              <a:rPr lang="en-US" sz="2800"/>
              <a:t>How can you convert a temperature expressed in kelvin (K) to degree Celsius (°C)?  </a:t>
            </a:r>
          </a:p>
          <a:p>
            <a:pPr marL="914400" lvl="1" indent="-457200">
              <a:buFontTx/>
              <a:buAutoNum type="alphaLcPeriod"/>
            </a:pPr>
            <a:r>
              <a:rPr lang="en-US" sz="2400"/>
              <a:t>add 32</a:t>
            </a:r>
          </a:p>
          <a:p>
            <a:pPr marL="914400" lvl="1" indent="-457200">
              <a:buFontTx/>
              <a:buAutoNum type="alphaLcPeriod"/>
            </a:pPr>
            <a:r>
              <a:rPr lang="en-US" sz="2400"/>
              <a:t>subtract 32</a:t>
            </a:r>
          </a:p>
          <a:p>
            <a:pPr marL="914400" lvl="1" indent="-457200">
              <a:buFontTx/>
              <a:buAutoNum type="alphaLcPeriod"/>
            </a:pPr>
            <a:r>
              <a:rPr lang="en-US" sz="2400"/>
              <a:t>add 273</a:t>
            </a:r>
          </a:p>
          <a:p>
            <a:pPr marL="914400" lvl="1" indent="-457200">
              <a:buFontTx/>
              <a:buAutoNum type="alphaLcPeriod"/>
            </a:pPr>
            <a:r>
              <a:rPr lang="en-US" sz="2400"/>
              <a:t>subtract 273</a:t>
            </a:r>
            <a:br>
              <a:rPr lang="en-US" sz="2400"/>
            </a:br>
            <a:r>
              <a:rPr lang="en-US" sz="2400"/>
              <a:t/>
            </a:r>
            <a:br>
              <a:rPr lang="en-US" sz="2400"/>
            </a:br>
            <a:endParaRPr lang="en-US" sz="24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77155" name="Rectangle 3"/>
          <p:cNvSpPr>
            <a:spLocks noGrp="1" noChangeArrowheads="1"/>
          </p:cNvSpPr>
          <p:nvPr>
            <p:ph type="body" sz="half" idx="1"/>
          </p:nvPr>
        </p:nvSpPr>
        <p:spPr bwMode="auto">
          <a:xfrm>
            <a:off x="228600" y="1752600"/>
            <a:ext cx="8686800" cy="3429000"/>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startAt="3"/>
            </a:pPr>
            <a:r>
              <a:rPr lang="en-US" sz="2800"/>
              <a:t>How can you convert a temperature expressed in kelvin (K) to degree Celsius (°C)?  </a:t>
            </a:r>
          </a:p>
          <a:p>
            <a:pPr marL="914400" lvl="1" indent="-457200">
              <a:buFontTx/>
              <a:buAutoNum type="alphaLcPeriod"/>
            </a:pPr>
            <a:r>
              <a:rPr lang="en-US" sz="2400"/>
              <a:t>add 32</a:t>
            </a:r>
          </a:p>
          <a:p>
            <a:pPr marL="914400" lvl="1" indent="-457200">
              <a:buFontTx/>
              <a:buAutoNum type="alphaLcPeriod"/>
            </a:pPr>
            <a:r>
              <a:rPr lang="en-US" sz="2400"/>
              <a:t>subtract 32</a:t>
            </a:r>
          </a:p>
          <a:p>
            <a:pPr marL="914400" lvl="1" indent="-457200">
              <a:buFontTx/>
              <a:buAutoNum type="alphaLcPeriod"/>
            </a:pPr>
            <a:r>
              <a:rPr lang="en-US" sz="2400"/>
              <a:t>add 273</a:t>
            </a:r>
          </a:p>
          <a:p>
            <a:pPr marL="914400" lvl="1" indent="-457200">
              <a:buFontTx/>
              <a:buAutoNum type="alphaLcPeriod"/>
            </a:pPr>
            <a:r>
              <a:rPr lang="en-US" sz="2400"/>
              <a:t>subtract 273</a:t>
            </a:r>
            <a:br>
              <a:rPr lang="en-US" sz="2400"/>
            </a:br>
            <a:r>
              <a:rPr lang="en-US" sz="2400"/>
              <a:t/>
            </a:r>
            <a:br>
              <a:rPr lang="en-US" sz="2400"/>
            </a:br>
            <a:r>
              <a:rPr lang="en-US" sz="2400"/>
              <a:t>ANS:	C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68963" name="Rectangle 3"/>
          <p:cNvSpPr>
            <a:spLocks noGrp="1" noChangeArrowheads="1"/>
          </p:cNvSpPr>
          <p:nvPr>
            <p:ph type="body" sz="half" idx="1"/>
          </p:nvPr>
        </p:nvSpPr>
        <p:spPr bwMode="auto">
          <a:xfrm>
            <a:off x="228600" y="1752600"/>
            <a:ext cx="8686800" cy="2654300"/>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a:pPr>
            <a:r>
              <a:rPr lang="en-US" sz="2800"/>
              <a:t>The SI base unit for length is the mile. </a:t>
            </a:r>
            <a:br>
              <a:rPr lang="en-US" sz="2800"/>
            </a:br>
            <a:r>
              <a:rPr lang="en-US" sz="2800"/>
              <a:t/>
            </a:r>
            <a:br>
              <a:rPr lang="en-US" sz="2800"/>
            </a:br>
            <a:r>
              <a:rPr lang="en-US" sz="2800"/>
              <a:t>True</a:t>
            </a:r>
            <a:br>
              <a:rPr lang="en-US" sz="2800"/>
            </a:br>
            <a:r>
              <a:rPr lang="en-US" sz="2800"/>
              <a:t>False</a:t>
            </a:r>
            <a:br>
              <a:rPr lang="en-US" sz="2800"/>
            </a:br>
            <a:r>
              <a:rPr lang="en-US" sz="2800"/>
              <a:t/>
            </a:r>
            <a:br>
              <a:rPr lang="en-US" sz="2800"/>
            </a:br>
            <a:endParaRPr lang="en-US" sz="280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153988" y="912813"/>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ea typeface="Times New Roman" pitchFamily="18" charset="0"/>
                <a:cs typeface="StoneSans-Bold" charset="0"/>
              </a:rPr>
              <a:t>Assessment Questions</a:t>
            </a:r>
          </a:p>
        </p:txBody>
      </p:sp>
      <p:sp>
        <p:nvSpPr>
          <p:cNvPr id="179203" name="Rectangle 3"/>
          <p:cNvSpPr>
            <a:spLocks noGrp="1" noChangeArrowheads="1"/>
          </p:cNvSpPr>
          <p:nvPr>
            <p:ph type="body" sz="half" idx="1"/>
          </p:nvPr>
        </p:nvSpPr>
        <p:spPr bwMode="auto">
          <a:xfrm>
            <a:off x="228600" y="1752600"/>
            <a:ext cx="8686800" cy="2654300"/>
          </a:xfrm>
          <a:noFill/>
          <a:ln>
            <a:miter lim="800000"/>
            <a:headEnd/>
            <a:tailEnd/>
          </a:ln>
        </p:spPr>
        <p:txBody>
          <a:bodyPr vert="horz" wrap="square" lIns="91440" tIns="45720" rIns="91440" bIns="45720" numCol="1" anchor="t" anchorCtr="0" compatLnSpc="1">
            <a:prstTxWarp prst="textNoShape">
              <a:avLst/>
            </a:prstTxWarp>
            <a:spAutoFit/>
          </a:bodyPr>
          <a:lstStyle/>
          <a:p>
            <a:pPr marL="533400" indent="-533400">
              <a:buFontTx/>
              <a:buAutoNum type="arabicPeriod"/>
            </a:pPr>
            <a:r>
              <a:rPr lang="en-US" sz="2800"/>
              <a:t>The SI base unit for length is the mile. </a:t>
            </a:r>
            <a:br>
              <a:rPr lang="en-US" sz="2800"/>
            </a:br>
            <a:r>
              <a:rPr lang="en-US" sz="2800"/>
              <a:t/>
            </a:r>
            <a:br>
              <a:rPr lang="en-US" sz="2800"/>
            </a:br>
            <a:r>
              <a:rPr lang="en-US" sz="2800"/>
              <a:t>True</a:t>
            </a:r>
            <a:br>
              <a:rPr lang="en-US" sz="2800"/>
            </a:br>
            <a:r>
              <a:rPr lang="en-US" sz="2800"/>
              <a:t>False</a:t>
            </a:r>
            <a:br>
              <a:rPr lang="en-US" sz="2800"/>
            </a:br>
            <a:r>
              <a:rPr lang="en-US" sz="2800"/>
              <a:t/>
            </a:r>
            <a:br>
              <a:rPr lang="en-US" sz="2800"/>
            </a:br>
            <a:r>
              <a:rPr lang="en-US" sz="2800"/>
              <a:t>ANS:	F, meter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sz="half" idx="1"/>
          </p:nvPr>
        </p:nvSpPr>
        <p:spPr bwMode="auto">
          <a:xfrm>
            <a:off x="190500" y="1196975"/>
            <a:ext cx="7581900" cy="4106863"/>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For numbers less than 1 that are written in scientific notation, the exponent is negative. </a:t>
            </a:r>
          </a:p>
          <a:p>
            <a:pPr marL="0" indent="0">
              <a:buFontTx/>
              <a:buNone/>
            </a:pPr>
            <a:endParaRPr lang="en-US" sz="2800"/>
          </a:p>
          <a:p>
            <a:pPr marL="0" indent="0">
              <a:buFontTx/>
              <a:buNone/>
            </a:pPr>
            <a:r>
              <a:rPr lang="en-US" sz="2800"/>
              <a:t>For example, an average snail’s pace is 0.00086 meters per second. In scientific notation, that speed is 8.6 × 10</a:t>
            </a:r>
            <a:r>
              <a:rPr lang="en-US" sz="2800" baseline="30000"/>
              <a:t>-4</a:t>
            </a:r>
            <a:r>
              <a:rPr lang="en-US" sz="2800"/>
              <a:t> m/s. </a:t>
            </a:r>
            <a:br>
              <a:rPr lang="en-US" sz="2800"/>
            </a:br>
            <a:r>
              <a:rPr lang="en-US" sz="2800"/>
              <a:t/>
            </a:r>
            <a:br>
              <a:rPr lang="en-US" sz="2800"/>
            </a:br>
            <a:r>
              <a:rPr lang="en-US" sz="2800"/>
              <a:t>The negative exponent tells you how many decimals places there are to the </a:t>
            </a:r>
            <a:r>
              <a:rPr lang="en-US" sz="2800" i="1"/>
              <a:t>left </a:t>
            </a:r>
            <a:r>
              <a:rPr lang="en-US" sz="2800"/>
              <a:t>of the 8.6.</a:t>
            </a:r>
          </a:p>
        </p:txBody>
      </p:sp>
      <p:sp>
        <p:nvSpPr>
          <p:cNvPr id="107523" name="Rectangle 3"/>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sz="half" idx="1"/>
          </p:nvPr>
        </p:nvSpPr>
        <p:spPr bwMode="auto">
          <a:xfrm>
            <a:off x="227013" y="1196975"/>
            <a:ext cx="6362700" cy="432752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400"/>
              <a:t>To multiply numbers written in scientific notation, you multiply the numbers that appear before the multiplication signs and </a:t>
            </a:r>
            <a:r>
              <a:rPr lang="en-US" sz="2400" i="1"/>
              <a:t>add </a:t>
            </a:r>
            <a:r>
              <a:rPr lang="en-US" sz="2400"/>
              <a:t>the exponents. The following example demonstrates how to calculate the distance light travels in 500 seconds.</a:t>
            </a:r>
            <a:br>
              <a:rPr lang="en-US" sz="2400"/>
            </a:br>
            <a:endParaRPr lang="en-US" sz="2400"/>
          </a:p>
          <a:p>
            <a:pPr marL="0" indent="0">
              <a:buFontTx/>
              <a:buNone/>
            </a:pPr>
            <a:endParaRPr lang="en-US" sz="2400"/>
          </a:p>
          <a:p>
            <a:pPr marL="0" indent="0">
              <a:buFontTx/>
              <a:buNone/>
            </a:pPr>
            <a:endParaRPr lang="en-US" sz="2400"/>
          </a:p>
          <a:p>
            <a:pPr marL="0" indent="0">
              <a:buFontTx/>
              <a:buNone/>
            </a:pPr>
            <a:r>
              <a:rPr lang="en-US" sz="2400"/>
              <a:t>This is about the distance between the sun and Earth.</a:t>
            </a:r>
          </a:p>
        </p:txBody>
      </p:sp>
      <p:sp>
        <p:nvSpPr>
          <p:cNvPr id="109571" name="Rectangle 3"/>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pic>
        <p:nvPicPr>
          <p:cNvPr id="109572" name="Picture 4" descr="HSPS_Ch1s3-pg15-Equation1"/>
          <p:cNvPicPr>
            <a:picLocks noChangeAspect="1" noChangeArrowheads="1"/>
          </p:cNvPicPr>
          <p:nvPr/>
        </p:nvPicPr>
        <p:blipFill>
          <a:blip r:embed="rId3" cstate="print"/>
          <a:srcRect/>
          <a:stretch>
            <a:fillRect/>
          </a:stretch>
        </p:blipFill>
        <p:spPr bwMode="auto">
          <a:xfrm>
            <a:off x="304800" y="3865563"/>
            <a:ext cx="8153400" cy="40163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body" sz="half" idx="1"/>
          </p:nvPr>
        </p:nvSpPr>
        <p:spPr bwMode="auto">
          <a:xfrm>
            <a:off x="227013" y="1196975"/>
            <a:ext cx="6819900" cy="308133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a:t>When dividing numbers written in scientific notation, you divide the numbers that appear before the exponential terms and </a:t>
            </a:r>
            <a:r>
              <a:rPr lang="en-US" sz="2800" i="1"/>
              <a:t>subtract </a:t>
            </a:r>
            <a:r>
              <a:rPr lang="en-US" sz="2800"/>
              <a:t>the exponents. The following example demonstrates how to calculate the time it takes light from the sun to reach Earth. </a:t>
            </a:r>
          </a:p>
        </p:txBody>
      </p:sp>
      <p:sp>
        <p:nvSpPr>
          <p:cNvPr id="111619" name="Rectangle 3"/>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pic>
        <p:nvPicPr>
          <p:cNvPr id="111620" name="Picture 4" descr="HSPS_Ch1s3-pg15-Equation2"/>
          <p:cNvPicPr>
            <a:picLocks noChangeAspect="1" noChangeArrowheads="1"/>
          </p:cNvPicPr>
          <p:nvPr/>
        </p:nvPicPr>
        <p:blipFill>
          <a:blip r:embed="rId3" cstate="print"/>
          <a:srcRect/>
          <a:stretch>
            <a:fillRect/>
          </a:stretch>
        </p:blipFill>
        <p:spPr bwMode="auto">
          <a:xfrm>
            <a:off x="304800" y="4845050"/>
            <a:ext cx="8534400" cy="7937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sz="half" idx="1"/>
          </p:nvPr>
        </p:nvSpPr>
        <p:spPr bwMode="auto">
          <a:xfrm>
            <a:off x="228600" y="1196975"/>
            <a:ext cx="6705600" cy="28257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ea typeface="Times New Roman" pitchFamily="18" charset="0"/>
                <a:cs typeface="StoneSans-Bold" charset="0"/>
              </a:rPr>
              <a:t>Using Scientific Notation</a:t>
            </a:r>
            <a:r>
              <a:rPr lang="en-US" sz="2800" b="1">
                <a:solidFill>
                  <a:srgbClr val="0064F3"/>
                </a:solidFill>
                <a:ea typeface="Times New Roman" pitchFamily="18" charset="0"/>
                <a:cs typeface="StoneSans-Bold" charset="0"/>
              </a:rPr>
              <a:t>  </a:t>
            </a:r>
            <a:endParaRPr lang="en-US" sz="2800">
              <a:solidFill>
                <a:srgbClr val="000000"/>
              </a:solidFill>
              <a:ea typeface="Times New Roman" pitchFamily="18" charset="0"/>
              <a:cs typeface="Minion-Regular" charset="0"/>
            </a:endParaRPr>
          </a:p>
          <a:p>
            <a:pPr marL="0" indent="0">
              <a:buFontTx/>
              <a:buNone/>
            </a:pPr>
            <a:r>
              <a:rPr lang="en-US" sz="2800"/>
              <a:t>A rectangular parking lot has a length of 1.1 × 10</a:t>
            </a:r>
            <a:r>
              <a:rPr lang="en-US" sz="2800" baseline="30000"/>
              <a:t>3</a:t>
            </a:r>
            <a:r>
              <a:rPr lang="en-US" sz="2800"/>
              <a:t> meters and a width of 2.4 × 10</a:t>
            </a:r>
            <a:r>
              <a:rPr lang="en-US" sz="2800" baseline="30000"/>
              <a:t>3</a:t>
            </a:r>
            <a:r>
              <a:rPr lang="en-US" sz="2800"/>
              <a:t> meters. What is the area of the parking lot?</a:t>
            </a:r>
            <a:r>
              <a:rPr lang="en-US" sz="2800">
                <a:solidFill>
                  <a:srgbClr val="000000"/>
                </a:solidFill>
                <a:cs typeface="Times New Roman" pitchFamily="18" charset="0"/>
              </a:rPr>
              <a:t> </a:t>
            </a:r>
          </a:p>
          <a:p>
            <a:pPr marL="0" indent="0">
              <a:buFontTx/>
              <a:buNone/>
            </a:pPr>
            <a:endParaRPr lang="en-US" sz="2800" b="1">
              <a:solidFill>
                <a:srgbClr val="0064F3"/>
              </a:solidFill>
              <a:cs typeface="Times New Roman" pitchFamily="18" charset="0"/>
            </a:endParaRPr>
          </a:p>
        </p:txBody>
      </p:sp>
      <p:sp>
        <p:nvSpPr>
          <p:cNvPr id="113668" name="Rectangle 4"/>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pic>
        <p:nvPicPr>
          <p:cNvPr id="113669" name="Picture 5" descr="clip_image002"/>
          <p:cNvPicPr>
            <a:picLocks noChangeAspect="1" noChangeArrowheads="1"/>
          </p:cNvPicPr>
          <p:nvPr/>
        </p:nvPicPr>
        <p:blipFill>
          <a:blip r:embed="rId3" cstate="print"/>
          <a:srcRect/>
          <a:stretch>
            <a:fillRect/>
          </a:stretch>
        </p:blipFill>
        <p:spPr bwMode="auto">
          <a:xfrm>
            <a:off x="7620000" y="609600"/>
            <a:ext cx="1371600" cy="482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descr="HSPS_MathSkills-Num1"/>
          <p:cNvPicPr>
            <a:picLocks noChangeAspect="1" noChangeArrowheads="1"/>
          </p:cNvPicPr>
          <p:nvPr/>
        </p:nvPicPr>
        <p:blipFill>
          <a:blip r:embed="rId3" cstate="print"/>
          <a:srcRect/>
          <a:stretch>
            <a:fillRect/>
          </a:stretch>
        </p:blipFill>
        <p:spPr bwMode="auto">
          <a:xfrm>
            <a:off x="304800" y="1355725"/>
            <a:ext cx="365125" cy="230188"/>
          </a:xfrm>
          <a:prstGeom prst="rect">
            <a:avLst/>
          </a:prstGeom>
          <a:noFill/>
        </p:spPr>
      </p:pic>
      <p:sp>
        <p:nvSpPr>
          <p:cNvPr id="181251" name="Rectangle 3"/>
          <p:cNvSpPr>
            <a:spLocks noGrp="1" noChangeArrowheads="1"/>
          </p:cNvSpPr>
          <p:nvPr>
            <p:ph type="body" sz="half" idx="1"/>
          </p:nvPr>
        </p:nvSpPr>
        <p:spPr bwMode="auto">
          <a:xfrm>
            <a:off x="228600" y="1196975"/>
            <a:ext cx="6705600" cy="1031875"/>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0B4394"/>
                </a:solidFill>
                <a:cs typeface="Times New Roman" pitchFamily="18" charset="0"/>
              </a:rPr>
              <a:t>    Read and Understand</a:t>
            </a:r>
            <a:r>
              <a:rPr lang="en-US" sz="2800" b="1">
                <a:solidFill>
                  <a:srgbClr val="0064F3"/>
                </a:solidFill>
                <a:cs typeface="Times New Roman" pitchFamily="18" charset="0"/>
              </a:rPr>
              <a:t>  </a:t>
            </a:r>
            <a:endParaRPr lang="en-US" sz="2800">
              <a:solidFill>
                <a:srgbClr val="000000"/>
              </a:solidFill>
              <a:cs typeface="Times New Roman" pitchFamily="18" charset="0"/>
            </a:endParaRPr>
          </a:p>
          <a:p>
            <a:pPr marL="0" indent="0">
              <a:buFontTx/>
              <a:buNone/>
            </a:pPr>
            <a:r>
              <a:rPr lang="en-US" sz="2800" i="1"/>
              <a:t>What information are you given?</a:t>
            </a:r>
          </a:p>
        </p:txBody>
      </p:sp>
      <p:sp>
        <p:nvSpPr>
          <p:cNvPr id="181252" name="Rectangle 4"/>
          <p:cNvSpPr>
            <a:spLocks noChangeArrowheads="1"/>
          </p:cNvSpPr>
          <p:nvPr/>
        </p:nvSpPr>
        <p:spPr bwMode="auto">
          <a:xfrm>
            <a:off x="153988" y="623888"/>
            <a:ext cx="5562600" cy="519112"/>
          </a:xfrm>
          <a:prstGeom prst="rect">
            <a:avLst/>
          </a:prstGeom>
          <a:noFill/>
          <a:ln w="9525">
            <a:noFill/>
            <a:miter lim="800000"/>
            <a:headEnd/>
            <a:tailEnd/>
          </a:ln>
          <a:effectLst/>
        </p:spPr>
        <p:txBody>
          <a:bodyPr>
            <a:spAutoFit/>
          </a:bodyPr>
          <a:lstStyle/>
          <a:p>
            <a:r>
              <a:rPr lang="en-US" sz="2800" b="1">
                <a:solidFill>
                  <a:srgbClr val="007B32"/>
                </a:solidFill>
                <a:latin typeface="StoneSans-Bold" charset="0"/>
              </a:rPr>
              <a:t>Using Scientific Notation</a:t>
            </a:r>
          </a:p>
        </p:txBody>
      </p:sp>
      <p:pic>
        <p:nvPicPr>
          <p:cNvPr id="181253" name="Picture 5" descr="clip_image002"/>
          <p:cNvPicPr>
            <a:picLocks noChangeAspect="1" noChangeArrowheads="1"/>
          </p:cNvPicPr>
          <p:nvPr/>
        </p:nvPicPr>
        <p:blipFill>
          <a:blip r:embed="rId4" cstate="print"/>
          <a:srcRect/>
          <a:stretch>
            <a:fillRect/>
          </a:stretch>
        </p:blipFill>
        <p:spPr bwMode="auto">
          <a:xfrm>
            <a:off x="7620000" y="609600"/>
            <a:ext cx="1371600" cy="482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1583</Words>
  <Application>Microsoft Office PowerPoint</Application>
  <PresentationFormat>On-screen Show (4:3)</PresentationFormat>
  <Paragraphs>243</Paragraphs>
  <Slides>46</Slides>
  <Notes>46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Arial</vt:lpstr>
      <vt:lpstr>StoneSans-Bold</vt:lpstr>
      <vt:lpstr>Times New Roman</vt:lpstr>
      <vt:lpstr>Minion-Regular</vt:lpstr>
      <vt:lpstr>Minion-Bold</vt:lpstr>
      <vt:lpstr>StoneSans-Italic</vt:lpstr>
      <vt:lpstr>Minion-Semibold</vt:lpstr>
      <vt:lpstr>Minion-SemiboldItalic</vt:lpstr>
      <vt:lpstr>StoneSans</vt:lpstr>
      <vt:lpstr>StoneSans-Semibold</vt:lpstr>
      <vt:lpstr>Minion-Italic</vt:lpstr>
      <vt:lpstr>Symbol</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Nathan Zurakowski</dc:creator>
  <cp:lastModifiedBy>mgolenberke</cp:lastModifiedBy>
  <cp:revision>39</cp:revision>
  <dcterms:created xsi:type="dcterms:W3CDTF">2007-03-02T21:05:08Z</dcterms:created>
  <dcterms:modified xsi:type="dcterms:W3CDTF">2011-09-09T12:09:01Z</dcterms:modified>
</cp:coreProperties>
</file>