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326" r:id="rId4"/>
    <p:sldId id="327" r:id="rId5"/>
    <p:sldId id="328" r:id="rId6"/>
    <p:sldId id="259" r:id="rId7"/>
    <p:sldId id="299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00" r:id="rId21"/>
    <p:sldId id="341" r:id="rId22"/>
    <p:sldId id="345" r:id="rId23"/>
    <p:sldId id="342" r:id="rId24"/>
    <p:sldId id="346" r:id="rId25"/>
    <p:sldId id="343" r:id="rId26"/>
    <p:sldId id="347" r:id="rId27"/>
    <p:sldId id="344" r:id="rId28"/>
    <p:sldId id="34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B4394"/>
    <a:srgbClr val="007B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85AA8A-0915-4919-9B2F-2A77FCF545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A7F44B-D38F-4E78-99A2-BAA6850ABC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125A8-4270-41C5-A85F-3C671E2A138C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53D4CA-22BE-48B1-8C62-24C75C4434A7}" type="slidenum">
              <a:rPr lang="en-US"/>
              <a:pPr/>
              <a:t>10</a:t>
            </a:fld>
            <a:endParaRPr lang="en-US"/>
          </a:p>
        </p:txBody>
      </p:sp>
      <p:sp>
        <p:nvSpPr>
          <p:cNvPr id="174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E39F6-D642-4AB9-AE5E-7782913F2C22}" type="slidenum">
              <a:rPr lang="en-US"/>
              <a:pPr/>
              <a:t>11</a:t>
            </a:fld>
            <a:endParaRPr lang="en-US"/>
          </a:p>
        </p:txBody>
      </p:sp>
      <p:sp>
        <p:nvSpPr>
          <p:cNvPr id="176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76D69-567E-4A2E-A689-AFD43F3FA309}" type="slidenum">
              <a:rPr lang="en-US"/>
              <a:pPr/>
              <a:t>12</a:t>
            </a:fld>
            <a:endParaRPr lang="en-US"/>
          </a:p>
        </p:txBody>
      </p:sp>
      <p:sp>
        <p:nvSpPr>
          <p:cNvPr id="178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893F9-47BE-4248-8507-D08C03E47CC4}" type="slidenum">
              <a:rPr lang="en-US"/>
              <a:pPr/>
              <a:t>13</a:t>
            </a:fld>
            <a:endParaRPr lang="en-US"/>
          </a:p>
        </p:txBody>
      </p:sp>
      <p:sp>
        <p:nvSpPr>
          <p:cNvPr id="180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4FE97-BC27-41F7-8441-30C5CF450301}" type="slidenum">
              <a:rPr lang="en-US"/>
              <a:pPr/>
              <a:t>14</a:t>
            </a:fld>
            <a:endParaRPr lang="en-US"/>
          </a:p>
        </p:txBody>
      </p:sp>
      <p:sp>
        <p:nvSpPr>
          <p:cNvPr id="182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8F921-A4D9-4390-BDCC-9C5822B749F6}" type="slidenum">
              <a:rPr lang="en-US"/>
              <a:pPr/>
              <a:t>15</a:t>
            </a:fld>
            <a:endParaRPr lang="en-US"/>
          </a:p>
        </p:txBody>
      </p:sp>
      <p:sp>
        <p:nvSpPr>
          <p:cNvPr id="184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AE397-AF03-42DE-B7C4-B4134B15CB78}" type="slidenum">
              <a:rPr lang="en-US"/>
              <a:pPr/>
              <a:t>16</a:t>
            </a:fld>
            <a:endParaRPr lang="en-US"/>
          </a:p>
        </p:txBody>
      </p:sp>
      <p:sp>
        <p:nvSpPr>
          <p:cNvPr id="186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240518-F70A-401F-A2BB-84C8A45CC864}" type="slidenum">
              <a:rPr lang="en-US"/>
              <a:pPr/>
              <a:t>17</a:t>
            </a:fld>
            <a:endParaRPr lang="en-US"/>
          </a:p>
        </p:txBody>
      </p:sp>
      <p:sp>
        <p:nvSpPr>
          <p:cNvPr id="188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118B62-74BA-4945-9DD0-2AB9CE95BDDE}" type="slidenum">
              <a:rPr lang="en-US"/>
              <a:pPr/>
              <a:t>18</a:t>
            </a:fld>
            <a:endParaRPr lang="en-US"/>
          </a:p>
        </p:txBody>
      </p:sp>
      <p:sp>
        <p:nvSpPr>
          <p:cNvPr id="190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B2D46B-1569-4883-AA37-186442959FCA}" type="slidenum">
              <a:rPr lang="en-US"/>
              <a:pPr/>
              <a:t>19</a:t>
            </a:fld>
            <a:endParaRPr lang="en-US"/>
          </a:p>
        </p:txBody>
      </p:sp>
      <p:sp>
        <p:nvSpPr>
          <p:cNvPr id="192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28117-900B-4751-8E2E-A4F4048B0C8C}" type="slidenum">
              <a:rPr lang="en-US"/>
              <a:pPr/>
              <a:t>2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569EC-D99B-4CB1-99B2-CF2D42DFF1FE}" type="slidenum">
              <a:rPr lang="en-US"/>
              <a:pPr/>
              <a:t>20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D305E-AB3A-4B10-8E38-914949DE563F}" type="slidenum">
              <a:rPr lang="en-US"/>
              <a:pPr/>
              <a:t>21</a:t>
            </a:fld>
            <a:endParaRPr lang="en-US"/>
          </a:p>
        </p:txBody>
      </p:sp>
      <p:sp>
        <p:nvSpPr>
          <p:cNvPr id="194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14B63-9DEF-4349-8DC2-42EAA0251FFA}" type="slidenum">
              <a:rPr lang="en-US"/>
              <a:pPr/>
              <a:t>22</a:t>
            </a:fld>
            <a:endParaRPr lang="en-US"/>
          </a:p>
        </p:txBody>
      </p:sp>
      <p:sp>
        <p:nvSpPr>
          <p:cNvPr id="202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2F4AC9-B35B-44D8-A22C-958AFE246C6E}" type="slidenum">
              <a:rPr lang="en-US"/>
              <a:pPr/>
              <a:t>23</a:t>
            </a:fld>
            <a:endParaRPr lang="en-US"/>
          </a:p>
        </p:txBody>
      </p:sp>
      <p:sp>
        <p:nvSpPr>
          <p:cNvPr id="196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692C5-4017-40E6-BEB8-921B9E3D5CA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A8BA24-EDFD-47C0-B330-701DD7A5FB2F}" type="slidenum">
              <a:rPr lang="en-US"/>
              <a:pPr/>
              <a:t>25</a:t>
            </a:fld>
            <a:endParaRPr lang="en-US"/>
          </a:p>
        </p:txBody>
      </p:sp>
      <p:sp>
        <p:nvSpPr>
          <p:cNvPr id="198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A2040B-E4E9-4FE2-AC0C-8EDC345BF591}" type="slidenum">
              <a:rPr lang="en-US"/>
              <a:pPr/>
              <a:t>26</a:t>
            </a:fld>
            <a:endParaRPr lang="en-US"/>
          </a:p>
        </p:txBody>
      </p:sp>
      <p:sp>
        <p:nvSpPr>
          <p:cNvPr id="206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D5A4A-C4FB-46C7-8F98-A404935FEF32}" type="slidenum">
              <a:rPr lang="en-US"/>
              <a:pPr/>
              <a:t>27</a:t>
            </a:fld>
            <a:endParaRPr lang="en-US"/>
          </a:p>
        </p:txBody>
      </p:sp>
      <p:sp>
        <p:nvSpPr>
          <p:cNvPr id="200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4F381-CA6E-4406-9AF9-1228DF6F0765}" type="slidenum">
              <a:rPr lang="en-US"/>
              <a:pPr/>
              <a:t>28</a:t>
            </a:fld>
            <a:endParaRPr lang="en-US"/>
          </a:p>
        </p:txBody>
      </p:sp>
      <p:sp>
        <p:nvSpPr>
          <p:cNvPr id="208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6DBC4-2E98-4D21-81BD-102801C5EBE0}" type="slidenum">
              <a:rPr lang="en-US"/>
              <a:pPr/>
              <a:t>3</a:t>
            </a:fld>
            <a:endParaRPr lang="en-US"/>
          </a:p>
        </p:txBody>
      </p:sp>
      <p:sp>
        <p:nvSpPr>
          <p:cNvPr id="163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A75FC3-55DC-4AFC-A87C-CF457D4CE40D}" type="slidenum">
              <a:rPr lang="en-US"/>
              <a:pPr/>
              <a:t>4</a:t>
            </a:fld>
            <a:endParaRPr lang="en-US"/>
          </a:p>
        </p:txBody>
      </p:sp>
      <p:sp>
        <p:nvSpPr>
          <p:cNvPr id="165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5DF50-C32B-46A5-96B0-B3EBCA95DAD4}" type="slidenum">
              <a:rPr lang="en-US"/>
              <a:pPr/>
              <a:t>5</a:t>
            </a:fld>
            <a:endParaRPr lang="en-US"/>
          </a:p>
        </p:txBody>
      </p:sp>
      <p:sp>
        <p:nvSpPr>
          <p:cNvPr id="167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BFFDD-23DC-40D3-835A-8EA38CECDC0B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4B60E6-45B2-4A84-A3CD-40B5AB1DF249}" type="slidenum">
              <a:rPr lang="en-US"/>
              <a:pPr/>
              <a:t>7</a:t>
            </a:fld>
            <a:endParaRPr lang="en-US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9BB75-A03B-4FAF-B6E4-8EBB042E0D49}" type="slidenum">
              <a:rPr lang="en-US"/>
              <a:pPr/>
              <a:t>8</a:t>
            </a:fld>
            <a:endParaRPr lang="en-US"/>
          </a:p>
        </p:txBody>
      </p:sp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6BED-3314-4EB1-9329-233C3FA6C449}" type="slidenum">
              <a:rPr lang="en-US"/>
              <a:pPr/>
              <a:t>9</a:t>
            </a:fld>
            <a:endParaRPr lang="en-US"/>
          </a:p>
        </p:txBody>
      </p:sp>
      <p:sp>
        <p:nvSpPr>
          <p:cNvPr id="172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h01 mast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</p:spPr>
      </p:pic>
      <p:sp>
        <p:nvSpPr>
          <p:cNvPr id="1033" name="AutoShape 9">
            <a:hlinkClick r:id="" action="ppaction://hlinkshowjump?jump=endshow" highlightClick="1"/>
          </p:cNvPr>
          <p:cNvSpPr>
            <a:spLocks noChangeArrowheads="1"/>
          </p:cNvSpPr>
          <p:nvPr userDrawn="1"/>
        </p:nvSpPr>
        <p:spPr bwMode="auto">
          <a:xfrm>
            <a:off x="8839200" y="0"/>
            <a:ext cx="304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6" name="Picture 12" descr="button backwards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48600" y="6324600"/>
            <a:ext cx="444500" cy="444500"/>
          </a:xfrm>
          <a:prstGeom prst="rect">
            <a:avLst/>
          </a:prstGeom>
          <a:noFill/>
        </p:spPr>
      </p:pic>
      <p:pic>
        <p:nvPicPr>
          <p:cNvPr id="1037" name="Picture 13" descr="button forward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82000" y="6324600"/>
            <a:ext cx="457200" cy="45720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63500" y="119063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E633"/>
                </a:solidFill>
              </a:rPr>
              <a:t>1.4 </a:t>
            </a:r>
            <a:r>
              <a:rPr lang="en-US" b="1">
                <a:solidFill>
                  <a:schemeClr val="bg1"/>
                </a:solidFill>
              </a:rPr>
              <a:t>Presenting Scientific Data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52400" y="762000"/>
            <a:ext cx="4343400" cy="4789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800"/>
              <a:t>In order for news to be useful, it must be reported in a clear, organized manner. Like the news, scientific data become meaningful only when they are organized and communicated. Communication includes visual presentations, such as this graph.</a:t>
            </a:r>
          </a:p>
        </p:txBody>
      </p:sp>
      <p:pic>
        <p:nvPicPr>
          <p:cNvPr id="3088" name="Picture 16" descr="distance-v-time-1-4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371600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90500" y="1196975"/>
            <a:ext cx="7962900" cy="2554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8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An </a:t>
            </a:r>
            <a:r>
              <a:rPr lang="en-US" sz="2800" b="1">
                <a:solidFill>
                  <a:srgbClr val="000000"/>
                </a:solidFill>
                <a:ea typeface="Times New Roman" pitchFamily="18" charset="0"/>
                <a:cs typeface="Minion-Bold" charset="0"/>
              </a:rPr>
              <a:t>inverse proportion </a:t>
            </a:r>
            <a:r>
              <a:rPr lang="en-US" sz="28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is a relationship in which the product of two variables is a constant. </a:t>
            </a:r>
          </a:p>
          <a:p>
            <a:pPr marL="0" indent="0">
              <a:buFontTx/>
              <a:buNone/>
            </a:pPr>
            <a:endParaRPr lang="en-US" sz="2800">
              <a:solidFill>
                <a:srgbClr val="000000"/>
              </a:solidFill>
              <a:ea typeface="Times New Roman" pitchFamily="18" charset="0"/>
              <a:cs typeface="Minion-Regular" charset="0"/>
            </a:endParaRPr>
          </a:p>
          <a:p>
            <a:pPr lvl="1">
              <a:buFontTx/>
              <a:buChar char="•"/>
            </a:pPr>
            <a:r>
              <a:rPr lang="en-US" sz="20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A flow rate of 0.5 gallon per minute will fill the pot in 2 minutes.</a:t>
            </a:r>
          </a:p>
          <a:p>
            <a:pPr lvl="1">
              <a:buFontTx/>
              <a:buChar char="•"/>
            </a:pPr>
            <a:r>
              <a:rPr lang="en-US" sz="20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A flow rate of 1 gallon per minute will fill the pot in 1 minute.</a:t>
            </a:r>
          </a:p>
          <a:p>
            <a:pPr lvl="1">
              <a:buFontTx/>
              <a:buChar char="•"/>
            </a:pPr>
            <a:r>
              <a:rPr lang="en-US" sz="20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A flow rate of 2 gallons per minute will fill the pot in 0.5 minute.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Organizing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11" name="Picture 7" descr="clip_image0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9600"/>
            <a:ext cx="1600200" cy="484188"/>
          </a:xfrm>
          <a:prstGeom prst="rect">
            <a:avLst/>
          </a:prstGeom>
          <a:noFill/>
        </p:spPr>
      </p:pic>
      <p:sp>
        <p:nvSpPr>
          <p:cNvPr id="175106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196975"/>
            <a:ext cx="7010400" cy="4181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400" b="1">
                <a:solidFill>
                  <a:srgbClr val="0B4394"/>
                </a:solidFill>
                <a:ea typeface="Times New Roman" pitchFamily="18" charset="0"/>
                <a:cs typeface="StoneSans-Bold" charset="0"/>
              </a:rPr>
              <a:t>Faster Than Speeding Data</a:t>
            </a:r>
            <a:endParaRPr lang="en-US" sz="2400">
              <a:solidFill>
                <a:srgbClr val="000000"/>
              </a:solidFill>
              <a:ea typeface="Times New Roman" pitchFamily="18" charset="0"/>
              <a:cs typeface="Minion-Regular" charset="0"/>
            </a:endParaRPr>
          </a:p>
          <a:p>
            <a:pPr marL="0" indent="0">
              <a:buFontTx/>
              <a:buNone/>
            </a:pPr>
            <a:r>
              <a:rPr lang="en-US" sz="2400"/>
              <a:t>A modem is a device used to send and receive data. For example, if you upload an image to a Web site, the modem in your computer converts the data of the image into a different format. The converted data are then sent through a telephone line or cable TV line. The smallest unit of data that can be read by a computer is a binary digit, or “bit.” A bit is either a 0 or a 1. Computers process bits in larger units called bytes. A byte is a group of eight bits.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Organizing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2" descr="clip_image0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9600"/>
            <a:ext cx="1600200" cy="484188"/>
          </a:xfrm>
          <a:prstGeom prst="rect">
            <a:avLst/>
          </a:prstGeom>
          <a:noFill/>
        </p:spPr>
      </p:pic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196975"/>
            <a:ext cx="7010400" cy="191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400"/>
              <a:t>The table shows the data transfer rates for modems used in home computers. Data transfer rates are often measured in kilobits per second, or kbps. The time required to upload a 1-megabyte (MB) file is given for each rate listed. </a:t>
            </a:r>
          </a:p>
        </p:txBody>
      </p:sp>
      <p:pic>
        <p:nvPicPr>
          <p:cNvPr id="177157" name="Picture 5" descr="HSPS_Ch1s4-pg24-Ch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9963" y="3119438"/>
            <a:ext cx="4662487" cy="3005137"/>
          </a:xfrm>
          <a:prstGeom prst="rect">
            <a:avLst/>
          </a:prstGeom>
          <a:noFill/>
        </p:spPr>
      </p:pic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Organizing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2" name="Picture 2" descr="clip_image0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9600"/>
            <a:ext cx="1600200" cy="484188"/>
          </a:xfrm>
          <a:prstGeom prst="rect">
            <a:avLst/>
          </a:prstGeom>
          <a:noFill/>
        </p:spPr>
      </p:pic>
      <p:sp>
        <p:nvSpPr>
          <p:cNvPr id="17920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196975"/>
            <a:ext cx="4724400" cy="2355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AutoNum type="arabicPeriod"/>
            </a:pPr>
            <a:r>
              <a:rPr lang="en-US" sz="2400" b="1"/>
              <a:t> </a:t>
            </a:r>
            <a:r>
              <a:rPr lang="en-US" sz="2400" b="1">
                <a:solidFill>
                  <a:srgbClr val="FF0000"/>
                </a:solidFill>
              </a:rPr>
              <a:t>Using Graphs</a:t>
            </a:r>
            <a:r>
              <a:rPr lang="en-US" sz="2400" b="1"/>
              <a:t> </a:t>
            </a:r>
            <a:r>
              <a:rPr lang="en-US" sz="2400"/>
              <a:t>Use the data in the table to create a line graph. Describe the relationship between data transfer rate and upload time. </a:t>
            </a:r>
          </a:p>
          <a:p>
            <a:pPr marL="0" indent="0">
              <a:buFontTx/>
              <a:buNone/>
            </a:pPr>
            <a:r>
              <a:rPr lang="en-US" sz="2400"/>
              <a:t>Answer: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Organizing Data</a:t>
            </a:r>
          </a:p>
        </p:txBody>
      </p:sp>
      <p:pic>
        <p:nvPicPr>
          <p:cNvPr id="179206" name="Picture 6" descr="HSPS_Ch1s4-pg24-Ch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149350"/>
            <a:ext cx="4076700" cy="2584450"/>
          </a:xfrm>
          <a:prstGeom prst="rect">
            <a:avLst/>
          </a:prstGeom>
          <a:noFill/>
        </p:spPr>
      </p:pic>
      <p:pic>
        <p:nvPicPr>
          <p:cNvPr id="179207" name="Picture 7" descr="modem-speed-1-4-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31242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0" name="Picture 2" descr="clip_image0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9600"/>
            <a:ext cx="1600200" cy="484188"/>
          </a:xfrm>
          <a:prstGeom prst="rect">
            <a:avLst/>
          </a:prstGeom>
          <a:noFill/>
        </p:spPr>
      </p:pic>
      <p:sp>
        <p:nvSpPr>
          <p:cNvPr id="18125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196975"/>
            <a:ext cx="7010400" cy="23987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800" b="1"/>
              <a:t>2. </a:t>
            </a:r>
            <a:r>
              <a:rPr lang="en-US" sz="2800" b="1">
                <a:solidFill>
                  <a:srgbClr val="FF0000"/>
                </a:solidFill>
              </a:rPr>
              <a:t>Inferring</a:t>
            </a:r>
            <a:r>
              <a:rPr lang="en-US" sz="2800"/>
              <a:t> How would doubling the data transfer rate affect the upload time?</a:t>
            </a:r>
          </a:p>
          <a:p>
            <a:pPr marL="0" indent="0"/>
            <a:endParaRPr lang="en-US" sz="2800"/>
          </a:p>
          <a:p>
            <a:pPr marL="0" indent="0">
              <a:buFontTx/>
              <a:buNone/>
            </a:pPr>
            <a:r>
              <a:rPr lang="en-US" sz="2800"/>
              <a:t>Answer: Doubling the data transfer rate would halve the upload time.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Organizing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196975"/>
            <a:ext cx="7467600" cy="1397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400" b="1">
                <a:solidFill>
                  <a:srgbClr val="0B4394"/>
                </a:solidFill>
                <a:ea typeface="Times New Roman" pitchFamily="18" charset="0"/>
                <a:cs typeface="StoneSans-Bold" charset="0"/>
              </a:rPr>
              <a:t>Bar Graphs</a:t>
            </a:r>
            <a:endParaRPr lang="en-US" sz="2400">
              <a:solidFill>
                <a:srgbClr val="000000"/>
              </a:solidFill>
              <a:ea typeface="Times New Roman" pitchFamily="18" charset="0"/>
              <a:cs typeface="Minion-Regular" charset="0"/>
            </a:endParaRPr>
          </a:p>
          <a:p>
            <a:pPr marL="0" indent="0">
              <a:buFontTx/>
              <a:buNone/>
            </a:pPr>
            <a:r>
              <a:rPr lang="en-US" sz="2800"/>
              <a:t>A bar graph is often used to compare a set of measurements, amounts, or changes.</a:t>
            </a:r>
          </a:p>
        </p:txBody>
      </p:sp>
      <p:sp>
        <p:nvSpPr>
          <p:cNvPr id="183299" name="Rectangle 3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Organizing Data</a:t>
            </a:r>
          </a:p>
        </p:txBody>
      </p:sp>
      <p:pic>
        <p:nvPicPr>
          <p:cNvPr id="183301" name="Picture 5" descr="HSPS_Ch1s4-pg22-Ch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743200"/>
            <a:ext cx="3671888" cy="3182938"/>
          </a:xfrm>
          <a:prstGeom prst="rect">
            <a:avLst/>
          </a:prstGeom>
          <a:noFill/>
        </p:spPr>
      </p:pic>
      <p:pic>
        <p:nvPicPr>
          <p:cNvPr id="183302" name="Picture 6" descr="HSPS_Ch1s4-pg24-Chart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770188"/>
            <a:ext cx="3352800" cy="3128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196975"/>
            <a:ext cx="7467600" cy="1625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400" b="1">
                <a:solidFill>
                  <a:srgbClr val="0B4394"/>
                </a:solidFill>
                <a:ea typeface="Times New Roman" pitchFamily="18" charset="0"/>
                <a:cs typeface="StoneSans-Bold" charset="0"/>
              </a:rPr>
              <a:t>Circle Graphs</a:t>
            </a:r>
            <a:endParaRPr lang="en-US" sz="2400">
              <a:solidFill>
                <a:srgbClr val="000000"/>
              </a:solidFill>
              <a:ea typeface="Times New Roman" pitchFamily="18" charset="0"/>
              <a:cs typeface="Minion-Regular" charset="0"/>
            </a:endParaRPr>
          </a:p>
          <a:p>
            <a:pPr marL="0" indent="0">
              <a:buFontTx/>
              <a:buNone/>
            </a:pPr>
            <a:r>
              <a:rPr lang="en-US" sz="2400"/>
              <a:t>If you think of a pie cut into pieces, you have a mental model of a circle graph. A circle graph shows how a part or share of something relates to the whole.</a:t>
            </a:r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Organizing Data</a:t>
            </a:r>
          </a:p>
        </p:txBody>
      </p:sp>
      <p:pic>
        <p:nvPicPr>
          <p:cNvPr id="185350" name="Picture 6" descr="HSPS_Ch1s4-pg24-Chart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2841625"/>
            <a:ext cx="4176712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4" name="Picture 2" descr="bg with key ghos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3" y="587375"/>
            <a:ext cx="8905875" cy="5584825"/>
          </a:xfrm>
          <a:noFill/>
          <a:ln>
            <a:miter lim="800000"/>
            <a:headEnd/>
            <a:tailEnd/>
          </a:ln>
        </p:spPr>
      </p:pic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066800" y="2743200"/>
            <a:ext cx="7315200" cy="946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800" b="1"/>
              <a:t>How can scientists communicate experimental data? </a:t>
            </a:r>
          </a:p>
        </p:txBody>
      </p:sp>
      <p:pic>
        <p:nvPicPr>
          <p:cNvPr id="187396" name="Picture 4" descr="HSPS_KeyConcepts-Icon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819400"/>
            <a:ext cx="609600" cy="430213"/>
          </a:xfrm>
          <a:prstGeom prst="rect">
            <a:avLst/>
          </a:prstGeom>
          <a:noFill/>
        </p:spPr>
      </p:pic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153988" y="6207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Communicating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2" name="Picture 2" descr="bg with key ghos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3" y="587375"/>
            <a:ext cx="8905875" cy="5584825"/>
          </a:xfrm>
          <a:noFill/>
          <a:ln>
            <a:miter lim="800000"/>
            <a:headEnd/>
            <a:tailEnd/>
          </a:ln>
        </p:spPr>
      </p:pic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066800" y="2667000"/>
            <a:ext cx="7315200" cy="1373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800" b="1"/>
              <a:t>Scientists can communicate results by writing in scientific journals or speaking at conferences.</a:t>
            </a:r>
            <a:r>
              <a:rPr lang="en-US" sz="2800"/>
              <a:t> </a:t>
            </a:r>
          </a:p>
        </p:txBody>
      </p:sp>
      <p:pic>
        <p:nvPicPr>
          <p:cNvPr id="189444" name="Picture 4" descr="HSPS_KeyConcepts-Icon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743200"/>
            <a:ext cx="609600" cy="430213"/>
          </a:xfrm>
          <a:prstGeom prst="rect">
            <a:avLst/>
          </a:prstGeom>
          <a:noFill/>
        </p:spPr>
      </p:pic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153988" y="6207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Communicating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90" name="Picture 2" descr="clip_image0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09600"/>
            <a:ext cx="1600200" cy="484188"/>
          </a:xfrm>
          <a:prstGeom prst="rect">
            <a:avLst/>
          </a:prstGeom>
          <a:noFill/>
        </p:spPr>
      </p:pic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196975"/>
            <a:ext cx="7467600" cy="18002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800"/>
              <a:t>Scientists also exchange information through conversations, e-mails, and Web sites. Young scientists often present their research at science fairs.</a:t>
            </a:r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Communicating Data</a:t>
            </a:r>
          </a:p>
        </p:txBody>
      </p:sp>
      <p:pic>
        <p:nvPicPr>
          <p:cNvPr id="191494" name="Picture 6" descr="HSPS_Ch1s4-pg25-Photo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124200"/>
            <a:ext cx="4438650" cy="2719388"/>
          </a:xfrm>
          <a:prstGeom prst="rect">
            <a:avLst/>
          </a:prstGeom>
          <a:noFill/>
        </p:spPr>
      </p:pic>
      <p:pic>
        <p:nvPicPr>
          <p:cNvPr id="191495" name="Picture 7" descr="HSPS_Ch1s4-pg25-Photo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86325" y="2936875"/>
            <a:ext cx="4029075" cy="300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bg with key ghos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3" y="587375"/>
            <a:ext cx="8905875" cy="5584825"/>
          </a:xfrm>
          <a:noFill/>
          <a:ln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066800" y="3062288"/>
            <a:ext cx="7810500" cy="5191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800" b="1"/>
              <a:t>How do scientists organize data? 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Organizing Data</a:t>
            </a:r>
          </a:p>
        </p:txBody>
      </p:sp>
      <p:pic>
        <p:nvPicPr>
          <p:cNvPr id="8202" name="Picture 10" descr="HSPS_KeyConcepts-Icon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106738"/>
            <a:ext cx="609600" cy="430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7013" y="1196975"/>
            <a:ext cx="7011987" cy="3648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8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Peer review is a process in which scientists examine other scientists’ work.</a:t>
            </a:r>
          </a:p>
          <a:p>
            <a:pPr lvl="1">
              <a:buFontTx/>
              <a:buChar char="•"/>
            </a:pPr>
            <a:r>
              <a:rPr lang="en-US" sz="24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Peer review encourages comments, suggestions, questions, and criticism from other scientists. </a:t>
            </a:r>
          </a:p>
          <a:p>
            <a:pPr lvl="1">
              <a:buFontTx/>
              <a:buChar char="•"/>
            </a:pPr>
            <a:r>
              <a:rPr lang="en-US" sz="24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Based on their peers’ responses, the scientists who submitted their work for review can then reevaluate how to best interpret their data.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Communicating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153988" y="9128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  <a:ea typeface="Times New Roman" pitchFamily="18" charset="0"/>
                <a:cs typeface="StoneSans-Bold" charset="0"/>
              </a:rPr>
              <a:t>Assessment Questions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752600"/>
            <a:ext cx="8686800" cy="3429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33400" indent="-533400">
              <a:buFontTx/>
              <a:buAutoNum type="arabicPeriod"/>
            </a:pPr>
            <a:r>
              <a:rPr lang="en-US" sz="2800"/>
              <a:t>Which type of graph is most useful for showing how part of something relates to the whole? 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bar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circle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column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line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153988" y="9128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  <a:ea typeface="Times New Roman" pitchFamily="18" charset="0"/>
                <a:cs typeface="StoneSans-Bold" charset="0"/>
              </a:rPr>
              <a:t>Assessment Questions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752600"/>
            <a:ext cx="8686800" cy="3429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33400" indent="-533400">
              <a:buFontTx/>
              <a:buAutoNum type="arabicPeriod"/>
            </a:pPr>
            <a:r>
              <a:rPr lang="en-US" sz="2800"/>
              <a:t>Which type of graph is most useful for showing how part of something relates to the whole? 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bar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circle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column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line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>ANS:	B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153988" y="9128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  <a:ea typeface="Times New Roman" pitchFamily="18" charset="0"/>
                <a:cs typeface="StoneSans-Bold" charset="0"/>
              </a:rPr>
              <a:t>Assessment Questions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752600"/>
            <a:ext cx="8686800" cy="4537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33400" indent="-533400">
              <a:buFontTx/>
              <a:buAutoNum type="arabicPeriod" startAt="2"/>
            </a:pPr>
            <a:r>
              <a:rPr lang="en-US" sz="2400"/>
              <a:t>How does a line graph generally show the relationship between the manipulated variable and the responding variable?  </a:t>
            </a:r>
          </a:p>
          <a:p>
            <a:pPr marL="914400" lvl="1" indent="-457200">
              <a:buFontTx/>
              <a:buAutoNum type="alphaLcPeriod"/>
            </a:pPr>
            <a:r>
              <a:rPr lang="en-US" sz="2000"/>
              <a:t>The manipulated variable is plotted on the </a:t>
            </a:r>
            <a:r>
              <a:rPr lang="en-US" sz="2000" i="1"/>
              <a:t>x</a:t>
            </a:r>
            <a:r>
              <a:rPr lang="en-US" sz="2000"/>
              <a:t>-axis, and the responding variable is plotted on the </a:t>
            </a:r>
            <a:r>
              <a:rPr lang="en-US" sz="2000" i="1"/>
              <a:t>y</a:t>
            </a:r>
            <a:r>
              <a:rPr lang="en-US" sz="2000"/>
              <a:t>-axis.</a:t>
            </a:r>
          </a:p>
          <a:p>
            <a:pPr marL="914400" lvl="1" indent="-457200">
              <a:buFontTx/>
              <a:buAutoNum type="alphaLcPeriod"/>
            </a:pPr>
            <a:r>
              <a:rPr lang="en-US" sz="2000"/>
              <a:t>The responding variable is plotted on the </a:t>
            </a:r>
            <a:r>
              <a:rPr lang="en-US" sz="2000" i="1"/>
              <a:t>x</a:t>
            </a:r>
            <a:r>
              <a:rPr lang="en-US" sz="2000"/>
              <a:t>-axis, and the manipulated variable is plotted on the </a:t>
            </a:r>
            <a:r>
              <a:rPr lang="en-US" sz="2000" i="1"/>
              <a:t>y</a:t>
            </a:r>
            <a:r>
              <a:rPr lang="en-US" sz="2000"/>
              <a:t>-axis.</a:t>
            </a:r>
          </a:p>
          <a:p>
            <a:pPr marL="914400" lvl="1" indent="-457200">
              <a:buFontTx/>
              <a:buAutoNum type="alphaLcPeriod"/>
            </a:pPr>
            <a:r>
              <a:rPr lang="en-US" sz="2000"/>
              <a:t>The manipulated variable is plotted on the graph, and the responding variable is shown by the slope.</a:t>
            </a:r>
          </a:p>
          <a:p>
            <a:pPr marL="914400" lvl="1" indent="-457200">
              <a:buFontTx/>
              <a:buAutoNum type="alphaLcPeriod"/>
            </a:pPr>
            <a:r>
              <a:rPr lang="en-US" sz="2000"/>
              <a:t>The responding variable is plotted on the graph, and the manipulated variable is shown by the slope.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153988" y="9128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  <a:ea typeface="Times New Roman" pitchFamily="18" charset="0"/>
                <a:cs typeface="StoneSans-Bold" charset="0"/>
              </a:rPr>
              <a:t>Assessment Questions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752600"/>
            <a:ext cx="8686800" cy="4537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33400" indent="-533400">
              <a:buFontTx/>
              <a:buAutoNum type="arabicPeriod" startAt="2"/>
            </a:pPr>
            <a:r>
              <a:rPr lang="en-US" sz="2400"/>
              <a:t>How does a line graph generally show the relationship between the manipulated variable and the responding variable?  </a:t>
            </a:r>
          </a:p>
          <a:p>
            <a:pPr marL="914400" lvl="1" indent="-457200">
              <a:buFontTx/>
              <a:buAutoNum type="alphaLcPeriod"/>
            </a:pPr>
            <a:r>
              <a:rPr lang="en-US" sz="2000"/>
              <a:t>The manipulated variable is plotted on the </a:t>
            </a:r>
            <a:r>
              <a:rPr lang="en-US" sz="2000" i="1"/>
              <a:t>x</a:t>
            </a:r>
            <a:r>
              <a:rPr lang="en-US" sz="2000"/>
              <a:t>-axis, and the responding variable is plotted on the </a:t>
            </a:r>
            <a:r>
              <a:rPr lang="en-US" sz="2000" i="1"/>
              <a:t>y</a:t>
            </a:r>
            <a:r>
              <a:rPr lang="en-US" sz="2000"/>
              <a:t>-axis.</a:t>
            </a:r>
          </a:p>
          <a:p>
            <a:pPr marL="914400" lvl="1" indent="-457200">
              <a:buFontTx/>
              <a:buAutoNum type="alphaLcPeriod"/>
            </a:pPr>
            <a:r>
              <a:rPr lang="en-US" sz="2000"/>
              <a:t>The responding variable is plotted on the </a:t>
            </a:r>
            <a:r>
              <a:rPr lang="en-US" sz="2000" i="1"/>
              <a:t>x</a:t>
            </a:r>
            <a:r>
              <a:rPr lang="en-US" sz="2000"/>
              <a:t>-axis, and the manipulated variable is plotted on the </a:t>
            </a:r>
            <a:r>
              <a:rPr lang="en-US" sz="2000" i="1"/>
              <a:t>y</a:t>
            </a:r>
            <a:r>
              <a:rPr lang="en-US" sz="2000"/>
              <a:t>-axis.</a:t>
            </a:r>
          </a:p>
          <a:p>
            <a:pPr marL="914400" lvl="1" indent="-457200">
              <a:buFontTx/>
              <a:buAutoNum type="alphaLcPeriod"/>
            </a:pPr>
            <a:r>
              <a:rPr lang="en-US" sz="2000"/>
              <a:t>The manipulated variable is plotted on the graph, and the responding variable is shown by the slope.</a:t>
            </a:r>
          </a:p>
          <a:p>
            <a:pPr marL="914400" lvl="1" indent="-457200">
              <a:buFontTx/>
              <a:buAutoNum type="alphaLcPeriod"/>
            </a:pPr>
            <a:r>
              <a:rPr lang="en-US" sz="2000"/>
              <a:t>The responding variable is plotted on the graph, and the manipulated variable is shown by the slope.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ANS:	A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153988" y="9128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  <a:ea typeface="Times New Roman" pitchFamily="18" charset="0"/>
                <a:cs typeface="StoneSans-Bold" charset="0"/>
              </a:rPr>
              <a:t>Assessment Questions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752600"/>
            <a:ext cx="8686800" cy="3794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33400" indent="-533400">
              <a:buFontTx/>
              <a:buAutoNum type="arabicPeriod" startAt="3"/>
            </a:pPr>
            <a:r>
              <a:rPr lang="en-US" sz="2800"/>
              <a:t>How do scientists communicate the results of scientific investigations?  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by writing in scientific journals or speaking at conferences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using secret code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only through e-mail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by writing in literary journals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153988" y="9128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  <a:ea typeface="Times New Roman" pitchFamily="18" charset="0"/>
                <a:cs typeface="StoneSans-Bold" charset="0"/>
              </a:rPr>
              <a:t>Assessment Questions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752600"/>
            <a:ext cx="8686800" cy="3794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33400" indent="-533400">
              <a:buFontTx/>
              <a:buAutoNum type="arabicPeriod" startAt="3"/>
            </a:pPr>
            <a:r>
              <a:rPr lang="en-US" sz="2800"/>
              <a:t>How do scientists communicate the results of scientific investigations?  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by writing in scientific journals or speaking at conferences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using secret code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only through e-mail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by writing in literary journals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>ANS:	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153988" y="9128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  <a:ea typeface="Times New Roman" pitchFamily="18" charset="0"/>
                <a:cs typeface="StoneSans-Bold" charset="0"/>
              </a:rPr>
              <a:t>Assessment Questions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752600"/>
            <a:ext cx="8686800" cy="452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33400" indent="-533400">
              <a:buFontTx/>
              <a:buAutoNum type="arabicPeriod" startAt="4"/>
            </a:pPr>
            <a:r>
              <a:rPr lang="en-US" sz="2800"/>
              <a:t>Why is peer review an important part of the scientific process?  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Peer review makes sure that the correct researcher gets credit for discoveries.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Peer review helps identify errors or bias in research.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Peer review is the system used to report information to other scientists.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Peer review helps other scientists form theories about a discovery.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153988" y="9128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  <a:ea typeface="Times New Roman" pitchFamily="18" charset="0"/>
                <a:cs typeface="StoneSans-Bold" charset="0"/>
              </a:rPr>
              <a:t>Assessment Questions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752600"/>
            <a:ext cx="8686800" cy="452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33400" indent="-533400">
              <a:buFontTx/>
              <a:buAutoNum type="arabicPeriod" startAt="4"/>
            </a:pPr>
            <a:r>
              <a:rPr lang="en-US" sz="2800"/>
              <a:t>Why is peer review an important part of the scientific process?  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Peer review makes sure that the correct researcher gets credit for discoveries.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Peer review helps identify errors or bias in research.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Peer review is the system used to report information to other scientists.</a:t>
            </a:r>
          </a:p>
          <a:p>
            <a:pPr marL="914400" lvl="1" indent="-457200">
              <a:buFontTx/>
              <a:buAutoNum type="alphaLcPeriod"/>
            </a:pPr>
            <a:r>
              <a:rPr lang="en-US" sz="2400"/>
              <a:t>Peer review helps other scientists form theories about a discovery.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>ANS:	B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8" name="Picture 2" descr="bg with key ghos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3" y="587375"/>
            <a:ext cx="8905875" cy="5584825"/>
          </a:xfrm>
          <a:noFill/>
          <a:ln>
            <a:miter lim="800000"/>
            <a:headEnd/>
            <a:tailEnd/>
          </a:ln>
        </p:spPr>
      </p:pic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066800" y="2971800"/>
            <a:ext cx="7810500" cy="946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800" b="1"/>
              <a:t>Scientists can organize their data by using data tables and graphs.</a:t>
            </a:r>
            <a:r>
              <a:rPr lang="en-US" sz="2800"/>
              <a:t> </a:t>
            </a: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Organizing Data</a:t>
            </a:r>
          </a:p>
        </p:txBody>
      </p:sp>
      <p:pic>
        <p:nvPicPr>
          <p:cNvPr id="162821" name="Picture 5" descr="HSPS_KeyConcepts-Icon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016250"/>
            <a:ext cx="609600" cy="430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196975"/>
            <a:ext cx="7467600" cy="1990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400" b="1">
                <a:solidFill>
                  <a:srgbClr val="0B4394"/>
                </a:solidFill>
                <a:ea typeface="Times New Roman" pitchFamily="18" charset="0"/>
                <a:cs typeface="StoneSans-Bold" charset="0"/>
              </a:rPr>
              <a:t>Data Tables</a:t>
            </a:r>
            <a:endParaRPr lang="en-US" sz="2400">
              <a:solidFill>
                <a:srgbClr val="000000"/>
              </a:solidFill>
              <a:ea typeface="Times New Roman" pitchFamily="18" charset="0"/>
              <a:cs typeface="Minion-Regular" charset="0"/>
            </a:endParaRPr>
          </a:p>
          <a:p>
            <a:pPr marL="0" indent="0">
              <a:buFontTx/>
              <a:buNone/>
            </a:pPr>
            <a:r>
              <a:rPr lang="en-US" sz="2400"/>
              <a:t>The simplest way to organize data is to present them in a table. This table relates two variables—a manipulated variable (location) and a responding variable (average annual precipitation).</a:t>
            </a: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Organizing Data</a:t>
            </a:r>
          </a:p>
        </p:txBody>
      </p:sp>
      <p:pic>
        <p:nvPicPr>
          <p:cNvPr id="164869" name="Picture 5" descr="HSPS_Ch1s4-pg22-Ch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0" y="3165475"/>
            <a:ext cx="34290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196975"/>
            <a:ext cx="7467600" cy="37655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800" b="1">
                <a:solidFill>
                  <a:srgbClr val="0B4394"/>
                </a:solidFill>
                <a:ea typeface="Times New Roman" pitchFamily="18" charset="0"/>
                <a:cs typeface="StoneSans-Bold" charset="0"/>
              </a:rPr>
              <a:t>Line Graphs</a:t>
            </a:r>
            <a:endParaRPr lang="en-US" sz="2800">
              <a:solidFill>
                <a:srgbClr val="000000"/>
              </a:solidFill>
              <a:ea typeface="Times New Roman" pitchFamily="18" charset="0"/>
              <a:cs typeface="Minion-Regular" charset="0"/>
            </a:endParaRPr>
          </a:p>
          <a:p>
            <a:pPr marL="0" indent="0">
              <a:buFontTx/>
              <a:buNone/>
            </a:pPr>
            <a:r>
              <a:rPr lang="en-US" sz="28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A line graph is useful for showing changes that occur in related variables.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In a line graph, the manipulated variable is generally plotted on the horizontal axis, or </a:t>
            </a:r>
            <a:r>
              <a:rPr lang="en-US" i="1">
                <a:solidFill>
                  <a:srgbClr val="000000"/>
                </a:solidFill>
                <a:ea typeface="Times New Roman" pitchFamily="18" charset="0"/>
                <a:cs typeface="Minion-Italic" charset="0"/>
              </a:rPr>
              <a:t>x</a:t>
            </a:r>
            <a:r>
              <a:rPr lang="en-US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-axis. 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The responding variable is plotted on the vertical axis, or </a:t>
            </a:r>
            <a:r>
              <a:rPr lang="en-US" i="1">
                <a:solidFill>
                  <a:srgbClr val="000000"/>
                </a:solidFill>
                <a:ea typeface="Times New Roman" pitchFamily="18" charset="0"/>
                <a:cs typeface="Minion-Italic" charset="0"/>
              </a:rPr>
              <a:t>y</a:t>
            </a:r>
            <a:r>
              <a:rPr lang="en-US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-axis, of the graph.</a:t>
            </a:r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Organizing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90500" y="1196975"/>
            <a:ext cx="7581900" cy="2552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8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Sometimes the data points in a graph yield a straight line.</a:t>
            </a:r>
          </a:p>
          <a:p>
            <a:pPr lvl="1">
              <a:buFontTx/>
              <a:buChar char="•"/>
            </a:pPr>
            <a:r>
              <a:rPr lang="en-US" sz="24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The steepness, or </a:t>
            </a:r>
            <a:r>
              <a:rPr lang="en-US" sz="2400" b="1">
                <a:solidFill>
                  <a:srgbClr val="000000"/>
                </a:solidFill>
                <a:ea typeface="Times New Roman" pitchFamily="18" charset="0"/>
                <a:cs typeface="Minion-Bold" charset="0"/>
              </a:rPr>
              <a:t>slope, </a:t>
            </a:r>
            <a:r>
              <a:rPr lang="en-US" sz="24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of this line is the ratio of a vertical change to the corresponding horizontal change. </a:t>
            </a:r>
          </a:p>
          <a:p>
            <a:pPr lvl="1">
              <a:buFontTx/>
              <a:buChar char="•"/>
            </a:pPr>
            <a:r>
              <a:rPr lang="en-US" sz="24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The formula for the slope of the line is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Organizing Data</a:t>
            </a:r>
          </a:p>
        </p:txBody>
      </p:sp>
      <p:pic>
        <p:nvPicPr>
          <p:cNvPr id="11275" name="Picture 11" descr="HSPS_Ch1s4-pg23-Equation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886200"/>
            <a:ext cx="4343400" cy="164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90500" y="1196975"/>
            <a:ext cx="6286500" cy="946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800"/>
              <a:t>Plotting the mass of water against the volume of water yields a straight line. 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Organizing Data</a:t>
            </a:r>
          </a:p>
        </p:txBody>
      </p:sp>
      <p:pic>
        <p:nvPicPr>
          <p:cNvPr id="107525" name="Picture 5" descr="HSPS_Ch1s4-pg23-Char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1888" y="2209800"/>
            <a:ext cx="4338637" cy="386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90500" y="1196975"/>
            <a:ext cx="8267700" cy="33337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8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A </a:t>
            </a:r>
            <a:r>
              <a:rPr lang="en-US" sz="2800" b="1">
                <a:solidFill>
                  <a:srgbClr val="000000"/>
                </a:solidFill>
                <a:ea typeface="Times New Roman" pitchFamily="18" charset="0"/>
                <a:cs typeface="Minion-Bold" charset="0"/>
              </a:rPr>
              <a:t>direct proportion </a:t>
            </a:r>
            <a:r>
              <a:rPr lang="en-US" sz="28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is a relationship in which the ratio of two variables is constant. The relationship between the mass and the volume of water is an example of a direct proportion.</a:t>
            </a:r>
          </a:p>
          <a:p>
            <a:pPr marL="0" indent="0">
              <a:buFontTx/>
              <a:buNone/>
            </a:pPr>
            <a:endParaRPr lang="en-US" sz="2400">
              <a:solidFill>
                <a:srgbClr val="000000"/>
              </a:solidFill>
              <a:ea typeface="Times New Roman" pitchFamily="18" charset="0"/>
              <a:cs typeface="Minion-Regular" charset="0"/>
            </a:endParaRPr>
          </a:p>
          <a:p>
            <a:pPr lvl="1">
              <a:buFontTx/>
              <a:buChar char="•"/>
            </a:pPr>
            <a:r>
              <a:rPr lang="en-US" sz="20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A 3-cubic-centimeter sample of water has a mass of 3 grams. </a:t>
            </a:r>
          </a:p>
          <a:p>
            <a:pPr lvl="1">
              <a:buFontTx/>
              <a:buChar char="•"/>
            </a:pPr>
            <a:r>
              <a:rPr lang="en-US" sz="20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A 6-cubic-centimeter sample of water has a mass of 6 grams. </a:t>
            </a:r>
          </a:p>
          <a:p>
            <a:pPr lvl="1">
              <a:buFontTx/>
              <a:buChar char="•"/>
            </a:pPr>
            <a:r>
              <a:rPr lang="en-US" sz="2000">
                <a:solidFill>
                  <a:srgbClr val="000000"/>
                </a:solidFill>
                <a:ea typeface="Times New Roman" pitchFamily="18" charset="0"/>
                <a:cs typeface="Minion-Regular" charset="0"/>
              </a:rPr>
              <a:t>A 9-cubic-centimeter sample of water has a mass of 9 grams.</a:t>
            </a:r>
            <a:r>
              <a:rPr lang="en-US" sz="2000"/>
              <a:t> </a:t>
            </a: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Organizing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90500" y="1196975"/>
            <a:ext cx="6667500" cy="1373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800"/>
              <a:t>This graph shows how the flow rate of a water faucet affects the time required to fill a 1-gallon pot. 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153988" y="6238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B32"/>
                </a:solidFill>
                <a:latin typeface="StoneSans-Bold" charset="0"/>
              </a:rPr>
              <a:t>Organizing Data</a:t>
            </a:r>
          </a:p>
        </p:txBody>
      </p:sp>
      <p:pic>
        <p:nvPicPr>
          <p:cNvPr id="171013" name="Picture 5" descr="HSPS_Ch1s4-pg23-Char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3163" y="2509838"/>
            <a:ext cx="4257675" cy="3662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1223</Words>
  <Application>Microsoft Office PowerPoint</Application>
  <PresentationFormat>On-screen Show (4:3)</PresentationFormat>
  <Paragraphs>137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StoneSans-Bold</vt:lpstr>
      <vt:lpstr>Times New Roman</vt:lpstr>
      <vt:lpstr>Minion-Regular</vt:lpstr>
      <vt:lpstr>Minion-Italic</vt:lpstr>
      <vt:lpstr>Symbol</vt:lpstr>
      <vt:lpstr>Minion-Bold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 Zurakowski</dc:creator>
  <cp:lastModifiedBy>mgolenberke</cp:lastModifiedBy>
  <cp:revision>41</cp:revision>
  <dcterms:created xsi:type="dcterms:W3CDTF">2007-03-02T21:05:08Z</dcterms:created>
  <dcterms:modified xsi:type="dcterms:W3CDTF">2011-09-09T12:09:23Z</dcterms:modified>
</cp:coreProperties>
</file>