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24" r:id="rId1"/>
  </p:sldMasterIdLst>
  <p:handoutMasterIdLst>
    <p:handoutMasterId r:id="rId12"/>
  </p:handoutMasterIdLst>
  <p:sldIdLst>
    <p:sldId id="256" r:id="rId2"/>
    <p:sldId id="258" r:id="rId3"/>
    <p:sldId id="270" r:id="rId4"/>
    <p:sldId id="262" r:id="rId5"/>
    <p:sldId id="263" r:id="rId6"/>
    <p:sldId id="259" r:id="rId7"/>
    <p:sldId id="268" r:id="rId8"/>
    <p:sldId id="265" r:id="rId9"/>
    <p:sldId id="260" r:id="rId10"/>
    <p:sldId id="271" r:id="rId1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250" autoAdjust="0"/>
    <p:restoredTop sz="94660"/>
  </p:normalViewPr>
  <p:slideViewPr>
    <p:cSldViewPr>
      <p:cViewPr varScale="1">
        <p:scale>
          <a:sx n="81" d="100"/>
          <a:sy n="81" d="100"/>
        </p:scale>
        <p:origin x="-102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D1CD5610-5A4C-4EAF-9A70-A89BC9F70861}" type="datetimeFigureOut">
              <a:rPr lang="en-US" smtClean="0"/>
              <a:t>8/24/2015</a:t>
            </a:fld>
            <a:endParaRPr lang="en-US" dirty="0"/>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DDD573D4-5D9C-4E36-A4F9-FE7BDC163FD4}" type="slidenum">
              <a:rPr lang="en-US" smtClean="0"/>
              <a:t>‹#›</a:t>
            </a:fld>
            <a:endParaRPr lang="en-US" dirty="0"/>
          </a:p>
        </p:txBody>
      </p:sp>
    </p:spTree>
    <p:extLst>
      <p:ext uri="{BB962C8B-B14F-4D97-AF65-F5344CB8AC3E}">
        <p14:creationId xmlns:p14="http://schemas.microsoft.com/office/powerpoint/2010/main" val="4677031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5C93A7A-C87D-42C7-8EE7-8F8C73FD2E76}" type="datetimeFigureOut">
              <a:rPr lang="en-US" smtClean="0"/>
              <a:pPr/>
              <a:t>8/24/2015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D1C838D-A513-4CB4-BE86-52D09669EA4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C93A7A-C87D-42C7-8EE7-8F8C73FD2E76}" type="datetimeFigureOut">
              <a:rPr lang="en-US" smtClean="0"/>
              <a:pPr/>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C838D-A513-4CB4-BE86-52D09669EA4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C93A7A-C87D-42C7-8EE7-8F8C73FD2E76}" type="datetimeFigureOut">
              <a:rPr lang="en-US" smtClean="0"/>
              <a:pPr/>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C838D-A513-4CB4-BE86-52D09669EA4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C93A7A-C87D-42C7-8EE7-8F8C73FD2E76}" type="datetimeFigureOut">
              <a:rPr lang="en-US" smtClean="0"/>
              <a:pPr/>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C838D-A513-4CB4-BE86-52D09669EA4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5C93A7A-C87D-42C7-8EE7-8F8C73FD2E76}" type="datetimeFigureOut">
              <a:rPr lang="en-US" smtClean="0"/>
              <a:pPr/>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C838D-A513-4CB4-BE86-52D09669EA4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C93A7A-C87D-42C7-8EE7-8F8C73FD2E76}" type="datetimeFigureOut">
              <a:rPr lang="en-US" smtClean="0"/>
              <a:pPr/>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1C838D-A513-4CB4-BE86-52D09669EA4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5C93A7A-C87D-42C7-8EE7-8F8C73FD2E76}" type="datetimeFigureOut">
              <a:rPr lang="en-US" smtClean="0"/>
              <a:pPr/>
              <a:t>8/24/2015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D1C838D-A513-4CB4-BE86-52D09669EA4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C93A7A-C87D-42C7-8EE7-8F8C73FD2E76}" type="datetimeFigureOut">
              <a:rPr lang="en-US" smtClean="0"/>
              <a:pPr/>
              <a:t>8/24/2015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D1C838D-A513-4CB4-BE86-52D09669EA4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93A7A-C87D-42C7-8EE7-8F8C73FD2E76}" type="datetimeFigureOut">
              <a:rPr lang="en-US" smtClean="0"/>
              <a:pPr/>
              <a:t>8/24/2015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D1C838D-A513-4CB4-BE86-52D09669EA4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C93A7A-C87D-42C7-8EE7-8F8C73FD2E76}" type="datetimeFigureOut">
              <a:rPr lang="en-US" smtClean="0"/>
              <a:pPr/>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1C838D-A513-4CB4-BE86-52D09669EA4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C93A7A-C87D-42C7-8EE7-8F8C73FD2E76}" type="datetimeFigureOut">
              <a:rPr lang="en-US" smtClean="0"/>
              <a:pPr/>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ED1C838D-A513-4CB4-BE86-52D09669EA49}"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5C93A7A-C87D-42C7-8EE7-8F8C73FD2E76}" type="datetimeFigureOut">
              <a:rPr lang="en-US" smtClean="0"/>
              <a:pPr/>
              <a:t>8/24/2015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1C838D-A513-4CB4-BE86-52D09669EA4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4825" r:id="rId1"/>
    <p:sldLayoutId id="2147484826" r:id="rId2"/>
    <p:sldLayoutId id="2147484827" r:id="rId3"/>
    <p:sldLayoutId id="2147484828" r:id="rId4"/>
    <p:sldLayoutId id="2147484829" r:id="rId5"/>
    <p:sldLayoutId id="2147484830" r:id="rId6"/>
    <p:sldLayoutId id="2147484831" r:id="rId7"/>
    <p:sldLayoutId id="2147484832" r:id="rId8"/>
    <p:sldLayoutId id="2147484833" r:id="rId9"/>
    <p:sldLayoutId id="2147484834" r:id="rId10"/>
    <p:sldLayoutId id="214748483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438400"/>
            <a:ext cx="7848600" cy="2590800"/>
          </a:xfrm>
        </p:spPr>
        <p:txBody>
          <a:bodyPr>
            <a:normAutofit fontScale="90000"/>
          </a:bodyPr>
          <a:lstStyle/>
          <a:p>
            <a:pPr algn="ctr"/>
            <a:r>
              <a:rPr lang="en-US" sz="4000" dirty="0" smtClean="0"/>
              <a:t>School-wide Title I Program at </a:t>
            </a:r>
            <a:br>
              <a:rPr lang="en-US" sz="4000" dirty="0" smtClean="0"/>
            </a:br>
            <a:r>
              <a:rPr lang="en-US" sz="4000" dirty="0" smtClean="0"/>
              <a:t>Bear Creek Community </a:t>
            </a:r>
            <a:br>
              <a:rPr lang="en-US" sz="4000" dirty="0" smtClean="0"/>
            </a:br>
            <a:r>
              <a:rPr lang="en-US" sz="4000" dirty="0" smtClean="0"/>
              <a:t>Charter School</a:t>
            </a:r>
            <a:br>
              <a:rPr lang="en-US" sz="4000" dirty="0" smtClean="0"/>
            </a:br>
            <a:r>
              <a:rPr lang="en-US" sz="4000" dirty="0" smtClean="0"/>
              <a:t/>
            </a:r>
            <a:br>
              <a:rPr lang="en-US" sz="4000" dirty="0" smtClean="0"/>
            </a:br>
            <a:r>
              <a:rPr lang="en-US" sz="4000" dirty="0" smtClean="0"/>
              <a:t>2015-2016</a:t>
            </a:r>
            <a:br>
              <a:rPr lang="en-US" sz="4000" dirty="0" smtClean="0"/>
            </a:br>
            <a:endParaRPr lang="en-US" sz="4000" dirty="0"/>
          </a:p>
        </p:txBody>
      </p:sp>
    </p:spTree>
    <p:extLst>
      <p:ext uri="{BB962C8B-B14F-4D97-AF65-F5344CB8AC3E}">
        <p14:creationId xmlns:p14="http://schemas.microsoft.com/office/powerpoint/2010/main" val="2244284417"/>
      </p:ext>
    </p:extLst>
  </p:cSld>
  <p:clrMapOvr>
    <a:masterClrMapping/>
  </p:clrMapOvr>
  <mc:AlternateContent xmlns:mc="http://schemas.openxmlformats.org/markup-compatibility/2006">
    <mc:Choice xmlns:p14="http://schemas.microsoft.com/office/powerpoint/2010/main" Requires="p14">
      <p:transition spd="slow" p14:dur="2000" advTm="3476"/>
    </mc:Choice>
    <mc:Fallback>
      <p:transition spd="slow" advTm="347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Title I Staff</a:t>
            </a:r>
            <a:endParaRPr lang="en-US" dirty="0"/>
          </a:p>
        </p:txBody>
      </p:sp>
      <p:sp>
        <p:nvSpPr>
          <p:cNvPr id="3" name="Content Placeholder 2"/>
          <p:cNvSpPr>
            <a:spLocks noGrp="1"/>
          </p:cNvSpPr>
          <p:nvPr>
            <p:ph idx="1"/>
          </p:nvPr>
        </p:nvSpPr>
        <p:spPr/>
        <p:txBody>
          <a:bodyPr>
            <a:normAutofit lnSpcReduction="10000"/>
          </a:bodyPr>
          <a:lstStyle/>
          <a:p>
            <a:r>
              <a:rPr lang="en-US" dirty="0" smtClean="0"/>
              <a:t>Academic Intervention Specialist</a:t>
            </a:r>
          </a:p>
          <a:p>
            <a:pPr lvl="2">
              <a:buFont typeface="Wingdings" panose="05000000000000000000" pitchFamily="2" charset="2"/>
              <a:buChar char="v"/>
            </a:pPr>
            <a:r>
              <a:rPr lang="en-US" dirty="0" smtClean="0"/>
              <a:t>Rikki Hyjurick</a:t>
            </a:r>
          </a:p>
          <a:p>
            <a:pPr marL="0" indent="0">
              <a:buNone/>
            </a:pPr>
            <a:endParaRPr lang="en-US" dirty="0"/>
          </a:p>
          <a:p>
            <a:r>
              <a:rPr lang="en-US" dirty="0" smtClean="0"/>
              <a:t>Part-time Paraprofessionals</a:t>
            </a:r>
          </a:p>
          <a:p>
            <a:pPr lvl="2">
              <a:buFont typeface="Wingdings" panose="05000000000000000000" pitchFamily="2" charset="2"/>
              <a:buChar char="v"/>
            </a:pPr>
            <a:r>
              <a:rPr lang="en-US" dirty="0" smtClean="0"/>
              <a:t>Candice Warnagiris</a:t>
            </a:r>
          </a:p>
          <a:p>
            <a:pPr lvl="2">
              <a:buFont typeface="Wingdings" panose="05000000000000000000" pitchFamily="2" charset="2"/>
              <a:buChar char="v"/>
            </a:pPr>
            <a:r>
              <a:rPr lang="en-US" dirty="0" smtClean="0"/>
              <a:t>Christine McManus</a:t>
            </a:r>
          </a:p>
          <a:p>
            <a:pPr lvl="2">
              <a:buFont typeface="Wingdings" panose="05000000000000000000" pitchFamily="2" charset="2"/>
              <a:buChar char="v"/>
            </a:pPr>
            <a:r>
              <a:rPr lang="en-US" dirty="0" smtClean="0"/>
              <a:t>Kathy DiMeglio</a:t>
            </a:r>
          </a:p>
          <a:p>
            <a:pPr lvl="2">
              <a:buFont typeface="Wingdings" panose="05000000000000000000" pitchFamily="2" charset="2"/>
              <a:buChar char="v"/>
            </a:pPr>
            <a:r>
              <a:rPr lang="en-US" dirty="0" smtClean="0"/>
              <a:t>Kathy Price</a:t>
            </a:r>
          </a:p>
          <a:p>
            <a:pPr lvl="2">
              <a:buFont typeface="Wingdings" panose="05000000000000000000" pitchFamily="2" charset="2"/>
              <a:buChar char="v"/>
            </a:pPr>
            <a:r>
              <a:rPr lang="en-US" dirty="0" smtClean="0"/>
              <a:t>Missy Boub</a:t>
            </a:r>
          </a:p>
          <a:p>
            <a:pPr lvl="2">
              <a:buFont typeface="Wingdings" panose="05000000000000000000" pitchFamily="2" charset="2"/>
              <a:buChar char="v"/>
            </a:pPr>
            <a:r>
              <a:rPr lang="en-US" dirty="0" smtClean="0"/>
              <a:t>Patty Ressler</a:t>
            </a:r>
          </a:p>
          <a:p>
            <a:pPr lvl="2">
              <a:buFont typeface="Wingdings" panose="05000000000000000000" pitchFamily="2" charset="2"/>
              <a:buChar char="v"/>
            </a:pPr>
            <a:r>
              <a:rPr lang="en-US" dirty="0" smtClean="0"/>
              <a:t>Deborah Parrent</a:t>
            </a:r>
            <a:endParaRPr lang="en-US" dirty="0"/>
          </a:p>
        </p:txBody>
      </p:sp>
    </p:spTree>
    <p:extLst>
      <p:ext uri="{BB962C8B-B14F-4D97-AF65-F5344CB8AC3E}">
        <p14:creationId xmlns:p14="http://schemas.microsoft.com/office/powerpoint/2010/main" val="1952052541"/>
      </p:ext>
    </p:extLst>
  </p:cSld>
  <p:clrMapOvr>
    <a:masterClrMapping/>
  </p:clrMapOvr>
  <mc:AlternateContent xmlns:mc="http://schemas.openxmlformats.org/markup-compatibility/2006">
    <mc:Choice xmlns:p14="http://schemas.microsoft.com/office/powerpoint/2010/main" Requires="p14">
      <p:transition spd="slow" p14:dur="2000" advTm="7011"/>
    </mc:Choice>
    <mc:Fallback>
      <p:transition spd="slow" advTm="701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a:bodyPr>
          <a:lstStyle/>
          <a:p>
            <a:r>
              <a:rPr lang="en-US" dirty="0" smtClean="0"/>
              <a:t>Title I Program Overview</a:t>
            </a:r>
            <a:endParaRPr lang="en-US" dirty="0"/>
          </a:p>
        </p:txBody>
      </p:sp>
      <p:sp>
        <p:nvSpPr>
          <p:cNvPr id="3" name="Content Placeholder 2"/>
          <p:cNvSpPr>
            <a:spLocks noGrp="1"/>
          </p:cNvSpPr>
          <p:nvPr>
            <p:ph idx="1"/>
          </p:nvPr>
        </p:nvSpPr>
        <p:spPr>
          <a:xfrm>
            <a:off x="838200" y="1676400"/>
            <a:ext cx="7467600" cy="4313325"/>
          </a:xfrm>
        </p:spPr>
        <p:txBody>
          <a:bodyPr>
            <a:normAutofit/>
          </a:bodyPr>
          <a:lstStyle/>
          <a:p>
            <a:r>
              <a:rPr lang="en-US" sz="1900" dirty="0">
                <a:solidFill>
                  <a:schemeClr val="tx1"/>
                </a:solidFill>
                <a:latin typeface="Arial" charset="0"/>
                <a:cs typeface="Arial" charset="0"/>
              </a:rPr>
              <a:t>Title I is a federally funded program under the </a:t>
            </a:r>
            <a:r>
              <a:rPr lang="en-US" sz="1900" i="1" dirty="0">
                <a:solidFill>
                  <a:schemeClr val="tx1"/>
                </a:solidFill>
                <a:latin typeface="Arial" charset="0"/>
                <a:cs typeface="Arial" charset="0"/>
              </a:rPr>
              <a:t>No Child Left Behind Act</a:t>
            </a:r>
            <a:r>
              <a:rPr lang="en-US" sz="1900" dirty="0">
                <a:solidFill>
                  <a:schemeClr val="tx1"/>
                </a:solidFill>
                <a:latin typeface="Arial" charset="0"/>
                <a:cs typeface="Arial" charset="0"/>
              </a:rPr>
              <a:t> (NCLB) of 2001.  </a:t>
            </a:r>
            <a:endParaRPr lang="en-US" sz="1900" dirty="0" smtClean="0">
              <a:solidFill>
                <a:schemeClr val="tx1"/>
              </a:solidFill>
              <a:latin typeface="Arial" charset="0"/>
              <a:cs typeface="Arial" charset="0"/>
            </a:endParaRPr>
          </a:p>
          <a:p>
            <a:pPr marL="0" indent="0">
              <a:buNone/>
            </a:pPr>
            <a:endParaRPr lang="en-US" sz="1900" dirty="0">
              <a:solidFill>
                <a:schemeClr val="tx1"/>
              </a:solidFill>
              <a:latin typeface="Arial" charset="0"/>
              <a:cs typeface="Arial" charset="0"/>
            </a:endParaRPr>
          </a:p>
          <a:p>
            <a:r>
              <a:rPr lang="en-US" sz="1900" dirty="0">
                <a:solidFill>
                  <a:schemeClr val="tx1"/>
                </a:solidFill>
                <a:latin typeface="Arial" charset="0"/>
                <a:cs typeface="Arial" charset="0"/>
              </a:rPr>
              <a:t>It is the largest federal education funding program for schools.  </a:t>
            </a:r>
            <a:endParaRPr lang="en-US" sz="1900" dirty="0" smtClean="0">
              <a:solidFill>
                <a:schemeClr val="tx1"/>
              </a:solidFill>
              <a:latin typeface="Arial" charset="0"/>
              <a:cs typeface="Arial" charset="0"/>
            </a:endParaRPr>
          </a:p>
          <a:p>
            <a:pPr marL="0" indent="0">
              <a:buNone/>
            </a:pPr>
            <a:endParaRPr lang="en-US" sz="1900" dirty="0">
              <a:solidFill>
                <a:schemeClr val="tx1"/>
              </a:solidFill>
              <a:latin typeface="Arial" charset="0"/>
              <a:cs typeface="Arial" charset="0"/>
            </a:endParaRPr>
          </a:p>
          <a:p>
            <a:r>
              <a:rPr lang="en-US" sz="1900" dirty="0">
                <a:solidFill>
                  <a:schemeClr val="tx1"/>
                </a:solidFill>
                <a:latin typeface="Arial" charset="0"/>
                <a:cs typeface="Arial" charset="0"/>
              </a:rPr>
              <a:t>It provides funding for high poverty schools to help students who are behind academically or at risk of falling behind to meet our state's academic content and performance standards.  </a:t>
            </a:r>
            <a:endParaRPr lang="en-US" sz="1900" dirty="0" smtClean="0">
              <a:solidFill>
                <a:schemeClr val="tx1"/>
              </a:solidFill>
              <a:latin typeface="Arial" charset="0"/>
              <a:cs typeface="Arial" charset="0"/>
            </a:endParaRPr>
          </a:p>
          <a:p>
            <a:pPr marL="0" indent="0">
              <a:buNone/>
            </a:pPr>
            <a:endParaRPr lang="en-US" sz="1900" dirty="0">
              <a:solidFill>
                <a:schemeClr val="tx1"/>
              </a:solidFill>
              <a:latin typeface="Arial" charset="0"/>
              <a:cs typeface="Arial" charset="0"/>
            </a:endParaRPr>
          </a:p>
          <a:p>
            <a:r>
              <a:rPr lang="en-US" sz="1900" dirty="0">
                <a:solidFill>
                  <a:schemeClr val="tx1"/>
                </a:solidFill>
                <a:latin typeface="Arial" charset="0"/>
                <a:cs typeface="Arial" charset="0"/>
              </a:rPr>
              <a:t>Schools qualify for Title I funds based on economic </a:t>
            </a:r>
            <a:r>
              <a:rPr lang="en-US" sz="1900" dirty="0" smtClean="0">
                <a:solidFill>
                  <a:schemeClr val="tx1"/>
                </a:solidFill>
                <a:latin typeface="Arial" charset="0"/>
                <a:cs typeface="Arial" charset="0"/>
              </a:rPr>
              <a:t>need</a:t>
            </a:r>
            <a:r>
              <a:rPr lang="en-US" sz="1900" dirty="0" smtClean="0">
                <a:latin typeface="Arial" charset="0"/>
                <a:cs typeface="Arial" charset="0"/>
              </a:rPr>
              <a:t> (Based upon percentage of economically disadvantaged students)</a:t>
            </a:r>
            <a:endParaRPr lang="en-US" sz="1900" dirty="0" smtClean="0">
              <a:solidFill>
                <a:schemeClr val="tx1"/>
              </a:solidFill>
              <a:latin typeface="Arial" charset="0"/>
              <a:cs typeface="Arial" charset="0"/>
            </a:endParaRPr>
          </a:p>
          <a:p>
            <a:endParaRPr lang="en-US" sz="1900" dirty="0">
              <a:solidFill>
                <a:schemeClr val="tx1"/>
              </a:solidFill>
              <a:latin typeface="Arial" charset="0"/>
              <a:cs typeface="Arial" charset="0"/>
            </a:endParaRPr>
          </a:p>
        </p:txBody>
      </p:sp>
    </p:spTree>
    <p:extLst>
      <p:ext uri="{BB962C8B-B14F-4D97-AF65-F5344CB8AC3E}">
        <p14:creationId xmlns:p14="http://schemas.microsoft.com/office/powerpoint/2010/main" val="950064621"/>
      </p:ext>
    </p:extLst>
  </p:cSld>
  <p:clrMapOvr>
    <a:masterClrMapping/>
  </p:clrMapOvr>
  <mc:AlternateContent xmlns:mc="http://schemas.openxmlformats.org/markup-compatibility/2006">
    <mc:Choice xmlns:p14="http://schemas.microsoft.com/office/powerpoint/2010/main" Requires="p14">
      <p:transition spd="slow" p14:dur="2000" advTm="14232"/>
    </mc:Choice>
    <mc:Fallback>
      <p:transition spd="slow" advTm="1423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easier terms to understand…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Title I is to </a:t>
            </a:r>
            <a:r>
              <a:rPr lang="en-US" i="1" dirty="0" smtClean="0"/>
              <a:t>boost </a:t>
            </a:r>
            <a:r>
              <a:rPr lang="en-US" dirty="0" smtClean="0"/>
              <a:t>the current program. As an adult, if you saw a young child at a water fountain trying to get a drink of water but could not reach the water, you would come and offer to assist the child! Many times the child will not want you to turn the water on for them. They just need you to help hold them up to reach the water, with their hand free they can turn the water on for themselves. </a:t>
            </a:r>
          </a:p>
          <a:p>
            <a:pPr>
              <a:buNone/>
            </a:pPr>
            <a:endParaRPr lang="en-US" dirty="0" smtClean="0"/>
          </a:p>
          <a:p>
            <a:r>
              <a:rPr lang="en-US" dirty="0" smtClean="0"/>
              <a:t>Title I is to </a:t>
            </a:r>
            <a:r>
              <a:rPr lang="en-US" i="1" dirty="0" smtClean="0"/>
              <a:t>supplement </a:t>
            </a:r>
            <a:r>
              <a:rPr lang="en-US" dirty="0" smtClean="0"/>
              <a:t>the current curriculum. The school program is compared to a scoop of ice cream. Ice cream is a necessary part of a cup of ice cream. The Title I Program is compared to </a:t>
            </a:r>
            <a:r>
              <a:rPr lang="en-US" i="1" dirty="0" smtClean="0"/>
              <a:t>Hot Fudge </a:t>
            </a:r>
            <a:r>
              <a:rPr lang="en-US" dirty="0" smtClean="0"/>
              <a:t>syrup poured over the ice cream. It is "extra" and more than the usual cup of ice cream. It is our goal for the Title I Program to add to the current curriculum strategies and make a difference in the education of a student. Title I is the extra "boost" to help students attain grade level in both basic and advanced skills.</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20938"/>
    </mc:Choice>
    <mc:Fallback>
      <p:transition spd="slow" advTm="2093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41440" cy="1087437"/>
          </a:xfrm>
        </p:spPr>
        <p:txBody>
          <a:bodyPr/>
          <a:lstStyle/>
          <a:p>
            <a:pPr algn="ctr"/>
            <a:r>
              <a:rPr lang="en-US" sz="3200" dirty="0" smtClean="0"/>
              <a:t>Schoolwide Title I Program</a:t>
            </a:r>
            <a:endParaRPr lang="en-US" sz="3200" dirty="0"/>
          </a:p>
        </p:txBody>
      </p:sp>
      <p:sp>
        <p:nvSpPr>
          <p:cNvPr id="3" name="Content Placeholder 2"/>
          <p:cNvSpPr>
            <a:spLocks noGrp="1"/>
          </p:cNvSpPr>
          <p:nvPr>
            <p:ph idx="1"/>
          </p:nvPr>
        </p:nvSpPr>
        <p:spPr>
          <a:xfrm>
            <a:off x="533400" y="1524000"/>
            <a:ext cx="8077200" cy="4495800"/>
          </a:xfrm>
        </p:spPr>
        <p:txBody>
          <a:bodyPr>
            <a:normAutofit fontScale="55000" lnSpcReduction="20000"/>
          </a:bodyPr>
          <a:lstStyle/>
          <a:p>
            <a:pPr marL="0" indent="0">
              <a:lnSpc>
                <a:spcPct val="90000"/>
              </a:lnSpc>
              <a:buNone/>
              <a:defRPr/>
            </a:pPr>
            <a:endParaRPr lang="en-US" sz="4500" dirty="0"/>
          </a:p>
          <a:p>
            <a:pPr marL="640080" lvl="1" indent="-274320">
              <a:lnSpc>
                <a:spcPct val="90000"/>
              </a:lnSpc>
              <a:buFont typeface="Wingdings 2"/>
              <a:buChar char=""/>
              <a:defRPr/>
            </a:pPr>
            <a:r>
              <a:rPr lang="en-US" sz="4500" dirty="0"/>
              <a:t>Buildings with 40% or more low </a:t>
            </a:r>
            <a:r>
              <a:rPr lang="en-US" sz="4500" dirty="0" smtClean="0"/>
              <a:t>income</a:t>
            </a:r>
            <a:r>
              <a:rPr lang="en-US" sz="4500" dirty="0"/>
              <a:t> </a:t>
            </a:r>
            <a:r>
              <a:rPr lang="en-US" sz="4500" dirty="0" smtClean="0"/>
              <a:t>students</a:t>
            </a:r>
          </a:p>
          <a:p>
            <a:pPr marL="640080" lvl="2" indent="0">
              <a:lnSpc>
                <a:spcPct val="90000"/>
              </a:lnSpc>
              <a:buClr>
                <a:schemeClr val="accent1">
                  <a:shade val="75000"/>
                </a:schemeClr>
              </a:buClr>
              <a:buNone/>
              <a:defRPr/>
            </a:pPr>
            <a:endParaRPr lang="en-US" sz="4500" dirty="0" smtClean="0"/>
          </a:p>
          <a:p>
            <a:pPr lvl="1">
              <a:buFont typeface="Arial" pitchFamily="34" charset="0"/>
              <a:buChar char="•"/>
            </a:pPr>
            <a:r>
              <a:rPr lang="en-US" sz="4500" dirty="0" smtClean="0"/>
              <a:t>Schoolwide </a:t>
            </a:r>
            <a:r>
              <a:rPr lang="en-US" sz="4500" dirty="0"/>
              <a:t>programs are not required to specifically identify eligible Title I students for </a:t>
            </a:r>
            <a:r>
              <a:rPr lang="en-US" sz="4500" dirty="0" smtClean="0"/>
              <a:t>Title </a:t>
            </a:r>
            <a:r>
              <a:rPr lang="en-US" sz="4500" dirty="0"/>
              <a:t>I </a:t>
            </a:r>
            <a:r>
              <a:rPr lang="en-US" sz="4500" dirty="0" smtClean="0"/>
              <a:t>services. We must particularly </a:t>
            </a:r>
            <a:r>
              <a:rPr lang="en-US" sz="4500" dirty="0"/>
              <a:t>address the needs of low achieving children and those at risk of not meeting the state student academic achievement </a:t>
            </a:r>
            <a:r>
              <a:rPr lang="en-US" sz="4500" dirty="0" smtClean="0"/>
              <a:t>standards. When a student is having difficulty with a concept or lesson in the classroom, all students will have the opportunity to receive extra help. Students are not "locked into" a Title I label. The Title I paraprofessionals have the ability to work with all students when it is necessary. </a:t>
            </a:r>
          </a:p>
          <a:p>
            <a:pPr lvl="1">
              <a:buFont typeface="Arial" pitchFamily="34" charset="0"/>
              <a:buChar char="•"/>
            </a:pPr>
            <a:endParaRPr lang="en-US" sz="4500" dirty="0"/>
          </a:p>
          <a:p>
            <a:pPr lvl="2">
              <a:lnSpc>
                <a:spcPct val="90000"/>
              </a:lnSpc>
              <a:buClr>
                <a:schemeClr val="accent1">
                  <a:shade val="75000"/>
                </a:schemeClr>
              </a:buClr>
              <a:buFont typeface="Wingdings"/>
              <a:buChar char=""/>
              <a:defRPr/>
            </a:pPr>
            <a:endParaRPr lang="en-US" sz="4500" dirty="0"/>
          </a:p>
          <a:p>
            <a:endParaRPr lang="en-US" dirty="0"/>
          </a:p>
        </p:txBody>
      </p:sp>
    </p:spTree>
    <p:extLst>
      <p:ext uri="{BB962C8B-B14F-4D97-AF65-F5344CB8AC3E}">
        <p14:creationId xmlns:p14="http://schemas.microsoft.com/office/powerpoint/2010/main" val="824023565"/>
      </p:ext>
    </p:extLst>
  </p:cSld>
  <p:clrMapOvr>
    <a:masterClrMapping/>
  </p:clrMapOvr>
  <mc:AlternateContent xmlns:mc="http://schemas.openxmlformats.org/markup-compatibility/2006">
    <mc:Choice xmlns:p14="http://schemas.microsoft.com/office/powerpoint/2010/main" Requires="p14">
      <p:transition spd="slow" p14:dur="2000" advTm="20581"/>
    </mc:Choice>
    <mc:Fallback>
      <p:transition spd="slow" advTm="2058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 Schoolwide Program?</a:t>
            </a:r>
            <a:endParaRPr lang="en-US" dirty="0"/>
          </a:p>
        </p:txBody>
      </p:sp>
      <p:sp>
        <p:nvSpPr>
          <p:cNvPr id="3" name="Content Placeholder 2"/>
          <p:cNvSpPr>
            <a:spLocks noGrp="1"/>
          </p:cNvSpPr>
          <p:nvPr>
            <p:ph idx="1"/>
          </p:nvPr>
        </p:nvSpPr>
        <p:spPr/>
        <p:txBody>
          <a:bodyPr>
            <a:normAutofit/>
          </a:bodyPr>
          <a:lstStyle/>
          <a:p>
            <a:pPr marL="0" indent="0">
              <a:buNone/>
            </a:pPr>
            <a:r>
              <a:rPr lang="en-US" dirty="0"/>
              <a:t>A schoolwide program is a comprehensive reform strategy designed to upgrade the entire educational program in a Title I </a:t>
            </a:r>
            <a:r>
              <a:rPr lang="en-US" dirty="0" smtClean="0"/>
              <a:t>school.</a:t>
            </a:r>
          </a:p>
          <a:p>
            <a:pPr marL="0" indent="0">
              <a:buNone/>
            </a:pPr>
            <a:endParaRPr lang="en-US" dirty="0">
              <a:solidFill>
                <a:schemeClr val="tx1"/>
              </a:solidFill>
              <a:latin typeface="Arial" charset="0"/>
              <a:cs typeface="Arial" charset="0"/>
            </a:endParaRPr>
          </a:p>
          <a:p>
            <a:pPr marL="0" indent="0">
              <a:buNone/>
            </a:pPr>
            <a:r>
              <a:rPr lang="en-US" sz="1800" dirty="0" smtClean="0">
                <a:solidFill>
                  <a:schemeClr val="tx1"/>
                </a:solidFill>
                <a:latin typeface="Arial" charset="0"/>
                <a:cs typeface="Arial" charset="0"/>
              </a:rPr>
              <a:t>Schoolwide </a:t>
            </a:r>
            <a:r>
              <a:rPr lang="en-US" sz="1800" dirty="0">
                <a:solidFill>
                  <a:schemeClr val="tx1"/>
                </a:solidFill>
                <a:latin typeface="Arial" charset="0"/>
                <a:cs typeface="Arial" charset="0"/>
              </a:rPr>
              <a:t>programs must conduct a comprehensive needs assessment, identify and commit to specific goals and strategies that address those needs, create a comprehensive plan, and conduct an annual review of the effectiveness of the school-wide program that is revised as needed.</a:t>
            </a:r>
          </a:p>
          <a:p>
            <a:endParaRPr lang="en-US" sz="1900" dirty="0"/>
          </a:p>
          <a:p>
            <a:endParaRPr lang="en-US" dirty="0"/>
          </a:p>
        </p:txBody>
      </p:sp>
    </p:spTree>
    <p:extLst>
      <p:ext uri="{BB962C8B-B14F-4D97-AF65-F5344CB8AC3E}">
        <p14:creationId xmlns:p14="http://schemas.microsoft.com/office/powerpoint/2010/main" val="277609760"/>
      </p:ext>
    </p:extLst>
  </p:cSld>
  <p:clrMapOvr>
    <a:masterClrMapping/>
  </p:clrMapOvr>
  <mc:AlternateContent xmlns:mc="http://schemas.openxmlformats.org/markup-compatibility/2006">
    <mc:Choice xmlns:p14="http://schemas.microsoft.com/office/powerpoint/2010/main" Requires="p14">
      <p:transition spd="slow" p14:dur="2000" advTm="9777"/>
    </mc:Choice>
    <mc:Fallback>
      <p:transition spd="slow" advTm="977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Title I Funding at Bear Creek Community Charter School</a:t>
            </a:r>
            <a:endParaRPr lang="en-US" sz="4000" dirty="0"/>
          </a:p>
        </p:txBody>
      </p:sp>
      <p:sp>
        <p:nvSpPr>
          <p:cNvPr id="3" name="Content Placeholder 2"/>
          <p:cNvSpPr>
            <a:spLocks noGrp="1"/>
          </p:cNvSpPr>
          <p:nvPr>
            <p:ph idx="1"/>
          </p:nvPr>
        </p:nvSpPr>
        <p:spPr>
          <a:xfrm>
            <a:off x="609600" y="2038388"/>
            <a:ext cx="7924800" cy="3951337"/>
          </a:xfrm>
        </p:spPr>
        <p:txBody>
          <a:bodyPr>
            <a:normAutofit/>
          </a:bodyPr>
          <a:lstStyle/>
          <a:p>
            <a:pPr marL="0" indent="0">
              <a:buNone/>
            </a:pPr>
            <a:endParaRPr lang="en-US" dirty="0" smtClean="0"/>
          </a:p>
          <a:p>
            <a:r>
              <a:rPr lang="en-US" dirty="0" smtClean="0"/>
              <a:t>The money we receive for Title I is used to pay Title </a:t>
            </a:r>
            <a:r>
              <a:rPr lang="en-US" dirty="0"/>
              <a:t>I staff, tutoring expenses, and Eco Explorers expenses</a:t>
            </a:r>
            <a:r>
              <a:rPr lang="en-US" dirty="0" smtClean="0"/>
              <a:t>.</a:t>
            </a:r>
          </a:p>
          <a:p>
            <a:pPr marL="0" indent="0">
              <a:buNone/>
            </a:pPr>
            <a:endParaRPr lang="en-US" dirty="0"/>
          </a:p>
          <a:p>
            <a:r>
              <a:rPr lang="en-US" dirty="0"/>
              <a:t>The federal funding </a:t>
            </a:r>
            <a:r>
              <a:rPr lang="en-US" dirty="0" smtClean="0"/>
              <a:t>we receive covers about half of </a:t>
            </a:r>
            <a:r>
              <a:rPr lang="en-US" dirty="0"/>
              <a:t>the overall cost of the services we provide.</a:t>
            </a:r>
          </a:p>
          <a:p>
            <a:endParaRPr lang="en-US" dirty="0"/>
          </a:p>
        </p:txBody>
      </p:sp>
    </p:spTree>
    <p:extLst>
      <p:ext uri="{BB962C8B-B14F-4D97-AF65-F5344CB8AC3E}">
        <p14:creationId xmlns:p14="http://schemas.microsoft.com/office/powerpoint/2010/main" val="3477335088"/>
      </p:ext>
    </p:extLst>
  </p:cSld>
  <p:clrMapOvr>
    <a:masterClrMapping/>
  </p:clrMapOvr>
  <mc:AlternateContent xmlns:mc="http://schemas.openxmlformats.org/markup-compatibility/2006">
    <mc:Choice xmlns:p14="http://schemas.microsoft.com/office/powerpoint/2010/main" Requires="p14">
      <p:transition spd="slow" p14:dur="2000" advTm="7290"/>
    </mc:Choice>
    <mc:Fallback>
      <p:transition spd="slow" advTm="729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Supplemental Services</a:t>
            </a:r>
            <a:endParaRPr lang="en-US" dirty="0"/>
          </a:p>
        </p:txBody>
      </p:sp>
      <p:sp>
        <p:nvSpPr>
          <p:cNvPr id="3" name="Content Placeholder 2"/>
          <p:cNvSpPr>
            <a:spLocks noGrp="1"/>
          </p:cNvSpPr>
          <p:nvPr>
            <p:ph idx="1"/>
          </p:nvPr>
        </p:nvSpPr>
        <p:spPr>
          <a:xfrm>
            <a:off x="762000" y="1828800"/>
            <a:ext cx="7125112" cy="4051437"/>
          </a:xfrm>
        </p:spPr>
        <p:txBody>
          <a:bodyPr>
            <a:normAutofit/>
          </a:bodyPr>
          <a:lstStyle/>
          <a:p>
            <a:r>
              <a:rPr lang="en-US" dirty="0" smtClean="0"/>
              <a:t>After School Tutoring: </a:t>
            </a:r>
          </a:p>
          <a:p>
            <a:pPr lvl="2"/>
            <a:r>
              <a:rPr lang="en-US" dirty="0" smtClean="0"/>
              <a:t>Bear Creek Buddies and Apprentice Club</a:t>
            </a:r>
          </a:p>
          <a:p>
            <a:r>
              <a:rPr lang="en-US" dirty="0" smtClean="0"/>
              <a:t>Eco Explorers academic summer camp</a:t>
            </a:r>
          </a:p>
          <a:p>
            <a:r>
              <a:rPr lang="en-US" dirty="0" smtClean="0"/>
              <a:t>Kindergarten Camp</a:t>
            </a:r>
            <a:endParaRPr lang="en-US" dirty="0"/>
          </a:p>
          <a:p>
            <a:r>
              <a:rPr lang="en-US" dirty="0" smtClean="0"/>
              <a:t>Intervention Programs, such as Leveled Literacy Intervention and My Sidewalks</a:t>
            </a:r>
          </a:p>
          <a:p>
            <a:r>
              <a:rPr lang="en-US" dirty="0" smtClean="0"/>
              <a:t>Math Lunch Bunch </a:t>
            </a:r>
          </a:p>
          <a:p>
            <a:pPr>
              <a:buNone/>
            </a:pPr>
            <a:r>
              <a:rPr lang="en-US" sz="2000" dirty="0" smtClean="0"/>
              <a:t>	</a:t>
            </a:r>
            <a:endParaRPr lang="en-US" dirty="0" smtClean="0"/>
          </a:p>
          <a:p>
            <a:pPr marL="0" indent="0">
              <a:buNone/>
            </a:pPr>
            <a:endParaRPr lang="en-US" dirty="0"/>
          </a:p>
        </p:txBody>
      </p:sp>
    </p:spTree>
    <p:extLst>
      <p:ext uri="{BB962C8B-B14F-4D97-AF65-F5344CB8AC3E}">
        <p14:creationId xmlns:p14="http://schemas.microsoft.com/office/powerpoint/2010/main" val="1789136448"/>
      </p:ext>
    </p:extLst>
  </p:cSld>
  <p:clrMapOvr>
    <a:masterClrMapping/>
  </p:clrMapOvr>
  <mc:AlternateContent xmlns:mc="http://schemas.openxmlformats.org/markup-compatibility/2006">
    <mc:Choice xmlns:p14="http://schemas.microsoft.com/office/powerpoint/2010/main" Requires="p14">
      <p:transition spd="slow" p14:dur="2000" advTm="10472"/>
    </mc:Choice>
    <mc:Fallback>
      <p:transition spd="slow" advTm="1047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to Know</a:t>
            </a:r>
            <a:endParaRPr lang="en-US" dirty="0"/>
          </a:p>
        </p:txBody>
      </p:sp>
      <p:sp>
        <p:nvSpPr>
          <p:cNvPr id="3" name="Content Placeholder 2"/>
          <p:cNvSpPr>
            <a:spLocks noGrp="1"/>
          </p:cNvSpPr>
          <p:nvPr>
            <p:ph idx="1"/>
          </p:nvPr>
        </p:nvSpPr>
        <p:spPr/>
        <p:txBody>
          <a:bodyPr>
            <a:normAutofit/>
          </a:bodyPr>
          <a:lstStyle/>
          <a:p>
            <a:r>
              <a:rPr lang="en-US" dirty="0" smtClean="0"/>
              <a:t>Schools must </a:t>
            </a:r>
            <a:r>
              <a:rPr lang="en-US" dirty="0"/>
              <a:t>notify parents </a:t>
            </a:r>
            <a:r>
              <a:rPr lang="en-US" u="sng" dirty="0"/>
              <a:t>at the beginning of each school year</a:t>
            </a:r>
            <a:r>
              <a:rPr lang="en-US" dirty="0"/>
              <a:t> of their right to request information on the qualifications of the teachers </a:t>
            </a:r>
            <a:r>
              <a:rPr lang="en-US" dirty="0" smtClean="0"/>
              <a:t>and paraprofessionals </a:t>
            </a:r>
            <a:r>
              <a:rPr lang="en-US" dirty="0"/>
              <a:t>teaching their children</a:t>
            </a:r>
            <a:r>
              <a:rPr lang="en-US" dirty="0" smtClean="0"/>
              <a:t>.</a:t>
            </a:r>
          </a:p>
          <a:p>
            <a:endParaRPr lang="en-US" dirty="0"/>
          </a:p>
          <a:p>
            <a:r>
              <a:rPr lang="en-US" dirty="0">
                <a:cs typeface="Times New Roman" pitchFamily="18" charset="0"/>
              </a:rPr>
              <a:t>S</a:t>
            </a:r>
            <a:r>
              <a:rPr lang="en-US" dirty="0" smtClean="0">
                <a:cs typeface="Times New Roman" pitchFamily="18" charset="0"/>
              </a:rPr>
              <a:t>chools </a:t>
            </a:r>
            <a:r>
              <a:rPr lang="en-US" dirty="0">
                <a:cs typeface="Times New Roman" pitchFamily="18" charset="0"/>
              </a:rPr>
              <a:t>must give each parent timely notice when their child has been assigned, or has been taught for four or more consecutive weeks, by a teacher who is not “highly qualified”</a:t>
            </a:r>
            <a:r>
              <a:rPr lang="en-US" dirty="0"/>
              <a:t>.</a:t>
            </a:r>
          </a:p>
          <a:p>
            <a:endParaRPr lang="en-US" dirty="0"/>
          </a:p>
          <a:p>
            <a:endParaRPr lang="en-US" dirty="0"/>
          </a:p>
        </p:txBody>
      </p:sp>
    </p:spTree>
    <p:extLst>
      <p:ext uri="{BB962C8B-B14F-4D97-AF65-F5344CB8AC3E}">
        <p14:creationId xmlns:p14="http://schemas.microsoft.com/office/powerpoint/2010/main" val="1708847400"/>
      </p:ext>
    </p:extLst>
  </p:cSld>
  <p:clrMapOvr>
    <a:masterClrMapping/>
  </p:clrMapOvr>
  <mc:AlternateContent xmlns:mc="http://schemas.openxmlformats.org/markup-compatibility/2006">
    <mc:Choice xmlns:p14="http://schemas.microsoft.com/office/powerpoint/2010/main" Requires="p14">
      <p:transition spd="slow" p14:dur="2000" advTm="11446"/>
    </mc:Choice>
    <mc:Fallback>
      <p:transition spd="slow" advTm="11446"/>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Involvement</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Parents and staff at BCCCS need to work together to review and revise Parent Involvement Policy as needed</a:t>
            </a:r>
          </a:p>
          <a:p>
            <a:pPr>
              <a:buFont typeface="Arial" pitchFamily="34" charset="0"/>
              <a:buChar char="•"/>
            </a:pPr>
            <a:endParaRPr lang="en-US" dirty="0"/>
          </a:p>
          <a:p>
            <a:pPr>
              <a:buFont typeface="Arial" pitchFamily="34" charset="0"/>
              <a:buChar char="•"/>
            </a:pPr>
            <a:r>
              <a:rPr lang="en-US" dirty="0" smtClean="0"/>
              <a:t>School Compacts must be developed </a:t>
            </a:r>
            <a:r>
              <a:rPr lang="en-US" dirty="0"/>
              <a:t>jointly with </a:t>
            </a:r>
            <a:r>
              <a:rPr lang="en-US" dirty="0" smtClean="0"/>
              <a:t>parents and shared with all parents. These will be given out at parent-teacher conferences in the fall.</a:t>
            </a:r>
          </a:p>
          <a:p>
            <a:pPr marL="0" indent="0">
              <a:buNone/>
            </a:pPr>
            <a:endParaRPr lang="en-US" sz="2400" dirty="0"/>
          </a:p>
          <a:p>
            <a:endParaRPr lang="en-US" dirty="0"/>
          </a:p>
          <a:p>
            <a:pPr marL="0" indent="0">
              <a:buNone/>
            </a:pPr>
            <a:endParaRPr lang="en-US" dirty="0"/>
          </a:p>
        </p:txBody>
      </p:sp>
    </p:spTree>
    <p:extLst>
      <p:ext uri="{BB962C8B-B14F-4D97-AF65-F5344CB8AC3E}">
        <p14:creationId xmlns:p14="http://schemas.microsoft.com/office/powerpoint/2010/main" val="3815303664"/>
      </p:ext>
    </p:extLst>
  </p:cSld>
  <p:clrMapOvr>
    <a:masterClrMapping/>
  </p:clrMapOvr>
  <mc:AlternateContent xmlns:mc="http://schemas.openxmlformats.org/markup-compatibility/2006">
    <mc:Choice xmlns:p14="http://schemas.microsoft.com/office/powerpoint/2010/main" Requires="p14">
      <p:transition spd="slow" p14:dur="2000" advTm="8090"/>
    </mc:Choice>
    <mc:Fallback>
      <p:transition spd="slow" advTm="809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508</TotalTime>
  <Words>680</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School-wide Title I Program at  Bear Creek Community  Charter School  2015-2016 </vt:lpstr>
      <vt:lpstr>Title I Program Overview</vt:lpstr>
      <vt:lpstr>In easier terms to understand…</vt:lpstr>
      <vt:lpstr>Schoolwide Title I Program</vt:lpstr>
      <vt:lpstr>What is a Schoolwide Program?</vt:lpstr>
      <vt:lpstr>Title I Funding at Bear Creek Community Charter School</vt:lpstr>
      <vt:lpstr>Supplemental Services</vt:lpstr>
      <vt:lpstr>Right to Know</vt:lpstr>
      <vt:lpstr>Parent Involvement</vt:lpstr>
      <vt:lpstr>Title I Staff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Annual Parent Meeting</dc:title>
  <dc:creator>rikki.hyjurick</dc:creator>
  <cp:lastModifiedBy>Rikki Hyjurick</cp:lastModifiedBy>
  <cp:revision>36</cp:revision>
  <cp:lastPrinted>2012-08-07T12:24:16Z</cp:lastPrinted>
  <dcterms:created xsi:type="dcterms:W3CDTF">2011-10-11T22:03:40Z</dcterms:created>
  <dcterms:modified xsi:type="dcterms:W3CDTF">2015-08-24T22:41:38Z</dcterms:modified>
</cp:coreProperties>
</file>