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40"/>
  </p:notesMasterIdLst>
  <p:handoutMasterIdLst>
    <p:handoutMasterId r:id="rId41"/>
  </p:handoutMasterIdLst>
  <p:sldIdLst>
    <p:sldId id="258" r:id="rId2"/>
    <p:sldId id="259" r:id="rId3"/>
    <p:sldId id="315" r:id="rId4"/>
    <p:sldId id="261" r:id="rId5"/>
    <p:sldId id="305" r:id="rId6"/>
    <p:sldId id="263" r:id="rId7"/>
    <p:sldId id="309" r:id="rId8"/>
    <p:sldId id="306" r:id="rId9"/>
    <p:sldId id="265" r:id="rId10"/>
    <p:sldId id="316" r:id="rId11"/>
    <p:sldId id="311" r:id="rId12"/>
    <p:sldId id="267" r:id="rId13"/>
    <p:sldId id="317" r:id="rId14"/>
    <p:sldId id="268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314" r:id="rId26"/>
    <p:sldId id="313" r:id="rId27"/>
    <p:sldId id="318" r:id="rId28"/>
    <p:sldId id="297" r:id="rId29"/>
    <p:sldId id="319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21" r:id="rId38"/>
    <p:sldId id="320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5pPr>
    <a:lvl6pPr marL="2286000" algn="l" defTabSz="457200" rtl="0" eaLnBrk="1" latinLnBrk="0" hangingPunct="1">
      <a:defRPr sz="1200" b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6pPr>
    <a:lvl7pPr marL="2743200" algn="l" defTabSz="457200" rtl="0" eaLnBrk="1" latinLnBrk="0" hangingPunct="1">
      <a:defRPr sz="1200" b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7pPr>
    <a:lvl8pPr marL="3200400" algn="l" defTabSz="457200" rtl="0" eaLnBrk="1" latinLnBrk="0" hangingPunct="1">
      <a:defRPr sz="1200" b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8pPr>
    <a:lvl9pPr marL="3657600" algn="l" defTabSz="457200" rtl="0" eaLnBrk="1" latinLnBrk="0" hangingPunct="1">
      <a:defRPr sz="1200" b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8040"/>
    <a:srgbClr val="848484"/>
    <a:srgbClr val="9B9B9B"/>
    <a:srgbClr val="CCFF66"/>
    <a:srgbClr val="605DD7"/>
    <a:srgbClr val="5F50FF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inimized" preferSingleView="1">
    <p:restoredLeft sz="32787"/>
    <p:restoredTop sz="90929"/>
  </p:normalViewPr>
  <p:slideViewPr>
    <p:cSldViewPr>
      <p:cViewPr>
        <p:scale>
          <a:sx n="70" d="100"/>
          <a:sy n="70" d="100"/>
        </p:scale>
        <p:origin x="-101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9.xml"/><Relationship Id="rId1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i="1"/>
            </a:lvl1pPr>
          </a:lstStyle>
          <a:p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i="1"/>
            </a:lvl1pPr>
          </a:lstStyle>
          <a:p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i="1"/>
            </a:lvl1pPr>
          </a:lstStyle>
          <a:p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i="1"/>
            </a:lvl1pPr>
          </a:lstStyle>
          <a:p>
            <a:fld id="{5BA526BE-0B46-49DE-B7D7-6451DDE50A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endParaRPr lang="en-US"/>
          </a:p>
        </p:txBody>
      </p:sp>
      <p:sp>
        <p:nvSpPr>
          <p:cNvPr id="3076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fld id="{038A3F41-7008-41FB-9C1A-598600FB5FE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3" charset="0"/>
        <a:ea typeface="ＭＳ Ｐゴシック" pitchFamily="-123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3" charset="0"/>
        <a:ea typeface="ＭＳ Ｐゴシック" pitchFamily="-123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3" charset="0"/>
        <a:ea typeface="ＭＳ Ｐゴシック" pitchFamily="-123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3" charset="0"/>
        <a:ea typeface="ＭＳ Ｐゴシック" pitchFamily="-12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21D085-8EAF-422D-8CA0-E41863E897B2}" type="slidenum">
              <a:rPr lang="en-US"/>
              <a:pPr/>
              <a:t>1</a:t>
            </a:fld>
            <a:endParaRPr lang="en-US"/>
          </a:p>
        </p:txBody>
      </p:sp>
      <p:sp>
        <p:nvSpPr>
          <p:cNvPr id="717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n-US"/>
              <a:t>Placeholder opening page, but maybe we can duplicate the look of the SE chapter opener page by using the same fonts and colors (and maybe that Ch 14 icon?)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1BE2C-C488-4866-BB30-0A83BEA44362}" type="slidenum">
              <a:rPr lang="en-US"/>
              <a:pPr/>
              <a:t>17</a:t>
            </a:fld>
            <a:endParaRPr lang="en-US"/>
          </a:p>
        </p:txBody>
      </p:sp>
      <p:sp>
        <p:nvSpPr>
          <p:cNvPr id="10445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313F7B-23C9-4094-9C04-86CD86316DCB}" type="slidenum">
              <a:rPr lang="en-US"/>
              <a:pPr/>
              <a:t>18</a:t>
            </a:fld>
            <a:endParaRPr lang="en-US"/>
          </a:p>
        </p:txBody>
      </p:sp>
      <p:sp>
        <p:nvSpPr>
          <p:cNvPr id="10649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A8BB1C-893D-4EC0-BA7E-223C2C3F7616}" type="slidenum">
              <a:rPr lang="en-US"/>
              <a:pPr/>
              <a:t>19</a:t>
            </a:fld>
            <a:endParaRPr lang="en-US"/>
          </a:p>
        </p:txBody>
      </p:sp>
      <p:sp>
        <p:nvSpPr>
          <p:cNvPr id="10854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2D54AA-F75B-40BA-BBCF-8168036589E7}" type="slidenum">
              <a:rPr lang="en-US"/>
              <a:pPr/>
              <a:t>20</a:t>
            </a:fld>
            <a:endParaRPr lang="en-US"/>
          </a:p>
        </p:txBody>
      </p:sp>
      <p:sp>
        <p:nvSpPr>
          <p:cNvPr id="11059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9361E8-97FD-49EB-9585-D7F1FAB0CB70}" type="slidenum">
              <a:rPr lang="en-US"/>
              <a:pPr/>
              <a:t>21</a:t>
            </a:fld>
            <a:endParaRPr lang="en-US"/>
          </a:p>
        </p:txBody>
      </p:sp>
      <p:sp>
        <p:nvSpPr>
          <p:cNvPr id="11264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C20579-C81A-4A10-B774-FF5B8E2387A0}" type="slidenum">
              <a:rPr lang="en-US"/>
              <a:pPr/>
              <a:t>22</a:t>
            </a:fld>
            <a:endParaRPr lang="en-US"/>
          </a:p>
        </p:txBody>
      </p:sp>
      <p:sp>
        <p:nvSpPr>
          <p:cNvPr id="11469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80100B-F693-4612-8E02-A708F0715AF3}" type="slidenum">
              <a:rPr lang="en-US"/>
              <a:pPr/>
              <a:t>23</a:t>
            </a:fld>
            <a:endParaRPr lang="en-US"/>
          </a:p>
        </p:txBody>
      </p:sp>
      <p:sp>
        <p:nvSpPr>
          <p:cNvPr id="11673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63B2A7-922C-45AD-B1AA-F1BD4779B9DB}" type="slidenum">
              <a:rPr lang="en-US"/>
              <a:pPr/>
              <a:t>24</a:t>
            </a:fld>
            <a:endParaRPr lang="en-US"/>
          </a:p>
        </p:txBody>
      </p:sp>
      <p:sp>
        <p:nvSpPr>
          <p:cNvPr id="11878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CCEE6E-EB89-4EDC-BCC6-9F6BE9FC3F4A}" type="slidenum">
              <a:rPr lang="en-US"/>
              <a:pPr/>
              <a:t>28</a:t>
            </a:fld>
            <a:endParaRPr lang="en-US"/>
          </a:p>
        </p:txBody>
      </p:sp>
      <p:sp>
        <p:nvSpPr>
          <p:cNvPr id="12083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31FFF-3481-4569-A00A-52AE123114C3}" type="slidenum">
              <a:rPr lang="en-US"/>
              <a:pPr/>
              <a:t>30</a:t>
            </a:fld>
            <a:endParaRPr lang="en-US"/>
          </a:p>
        </p:txBody>
      </p:sp>
      <p:sp>
        <p:nvSpPr>
          <p:cNvPr id="12288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416C9D-74CE-451D-93AE-4753AA202326}" type="slidenum">
              <a:rPr lang="en-US"/>
              <a:pPr/>
              <a:t>2</a:t>
            </a:fld>
            <a:endParaRPr lang="en-US"/>
          </a:p>
        </p:txBody>
      </p:sp>
      <p:sp>
        <p:nvSpPr>
          <p:cNvPr id="921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793C0-8008-4070-9559-88570B5D61EB}" type="slidenum">
              <a:rPr lang="en-US"/>
              <a:pPr/>
              <a:t>31</a:t>
            </a:fld>
            <a:endParaRPr lang="en-US"/>
          </a:p>
        </p:txBody>
      </p:sp>
      <p:sp>
        <p:nvSpPr>
          <p:cNvPr id="12493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955E3B-CD48-40EC-B9EC-235CE45BA312}" type="slidenum">
              <a:rPr lang="en-US"/>
              <a:pPr/>
              <a:t>32</a:t>
            </a:fld>
            <a:endParaRPr lang="en-US"/>
          </a:p>
        </p:txBody>
      </p:sp>
      <p:sp>
        <p:nvSpPr>
          <p:cNvPr id="12697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158DEE-A029-476D-909D-7E53EEB770AB}" type="slidenum">
              <a:rPr lang="en-US"/>
              <a:pPr/>
              <a:t>33</a:t>
            </a:fld>
            <a:endParaRPr lang="en-US"/>
          </a:p>
        </p:txBody>
      </p:sp>
      <p:sp>
        <p:nvSpPr>
          <p:cNvPr id="12902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B7779F-DA7A-43A2-A43B-726612B0BA42}" type="slidenum">
              <a:rPr lang="en-US"/>
              <a:pPr/>
              <a:t>34</a:t>
            </a:fld>
            <a:endParaRPr lang="en-US"/>
          </a:p>
        </p:txBody>
      </p:sp>
      <p:sp>
        <p:nvSpPr>
          <p:cNvPr id="13107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D0170-720B-4B37-BB1E-1051503E560A}" type="slidenum">
              <a:rPr lang="en-US"/>
              <a:pPr/>
              <a:t>35</a:t>
            </a:fld>
            <a:endParaRPr lang="en-US"/>
          </a:p>
        </p:txBody>
      </p:sp>
      <p:sp>
        <p:nvSpPr>
          <p:cNvPr id="13312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5438EF-DF97-400C-BEFC-10F3CDFFEB61}" type="slidenum">
              <a:rPr lang="en-US"/>
              <a:pPr/>
              <a:t>36</a:t>
            </a:fld>
            <a:endParaRPr lang="en-US"/>
          </a:p>
        </p:txBody>
      </p:sp>
      <p:sp>
        <p:nvSpPr>
          <p:cNvPr id="13517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C78F61-BCD1-4029-99C0-945BFC8C07BD}" type="slidenum">
              <a:rPr lang="en-US"/>
              <a:pPr/>
              <a:t>4</a:t>
            </a:fld>
            <a:endParaRPr lang="en-US"/>
          </a:p>
        </p:txBody>
      </p:sp>
      <p:sp>
        <p:nvSpPr>
          <p:cNvPr id="1229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BCCA5A-5FBC-4482-9C28-6B84FA4B29F1}" type="slidenum">
              <a:rPr lang="en-US"/>
              <a:pPr/>
              <a:t>6</a:t>
            </a:fld>
            <a:endParaRPr lang="en-US"/>
          </a:p>
        </p:txBody>
      </p:sp>
      <p:sp>
        <p:nvSpPr>
          <p:cNvPr id="1843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solidFill>
                <a:srgbClr val="FF0000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n-US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0FEC80-89E3-4BCB-9A56-F378486F23DD}" type="slidenum">
              <a:rPr lang="en-US"/>
              <a:pPr/>
              <a:t>9</a:t>
            </a:fld>
            <a:endParaRPr lang="en-US"/>
          </a:p>
        </p:txBody>
      </p:sp>
      <p:sp>
        <p:nvSpPr>
          <p:cNvPr id="2150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949E2-2120-4AE2-A195-A06D67F61E45}" type="slidenum">
              <a:rPr lang="en-US"/>
              <a:pPr/>
              <a:t>12</a:t>
            </a:fld>
            <a:endParaRPr lang="en-US"/>
          </a:p>
        </p:txBody>
      </p:sp>
      <p:sp>
        <p:nvSpPr>
          <p:cNvPr id="2560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786750-11EA-4CB5-B289-94C2C41C6E76}" type="slidenum">
              <a:rPr lang="en-US"/>
              <a:pPr/>
              <a:t>14</a:t>
            </a:fld>
            <a:endParaRPr lang="en-US"/>
          </a:p>
        </p:txBody>
      </p:sp>
      <p:sp>
        <p:nvSpPr>
          <p:cNvPr id="2765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726448-C1FD-4160-9801-B8B76A78E314}" type="slidenum">
              <a:rPr lang="en-US"/>
              <a:pPr/>
              <a:t>15</a:t>
            </a:fld>
            <a:endParaRPr lang="en-US"/>
          </a:p>
        </p:txBody>
      </p:sp>
      <p:sp>
        <p:nvSpPr>
          <p:cNvPr id="10035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4D0543-967F-40E3-B896-71AA306D63FC}" type="slidenum">
              <a:rPr lang="en-US"/>
              <a:pPr/>
              <a:t>16</a:t>
            </a:fld>
            <a:endParaRPr lang="en-US"/>
          </a:p>
        </p:txBody>
      </p:sp>
      <p:sp>
        <p:nvSpPr>
          <p:cNvPr id="10240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94" name="Picture 18" descr="LO_Title_MasterBkg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7772400" cy="381000"/>
          </a:xfrm>
          <a:effectLst>
            <a:outerShdw blurRad="68580" dist="25399" dir="8100000" algn="ctr" rotWithShape="0">
              <a:srgbClr val="FDFFED">
                <a:alpha val="92999"/>
              </a:srgbClr>
            </a:outerShdw>
          </a:effectLst>
        </p:spPr>
        <p:txBody>
          <a:bodyPr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0" y="3962400"/>
            <a:ext cx="6400800" cy="1752600"/>
          </a:xfrm>
          <a:solidFill>
            <a:srgbClr val="CCFF66">
              <a:alpha val="78000"/>
            </a:srgbClr>
          </a:solidFill>
          <a:ln w="38100">
            <a:solidFill>
              <a:srgbClr val="FFFFFF"/>
            </a:solidFill>
          </a:ln>
          <a:effectLst/>
        </p:spPr>
        <p:txBody>
          <a:bodyPr/>
          <a:lstStyle>
            <a:lvl1pPr marL="0" indent="0">
              <a:buFont typeface="Times" pitchFamily="-123" charset="0"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0"/>
            <a:ext cx="19431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0"/>
            <a:ext cx="56769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9" name="Picture 7" descr="PPT Bckgd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9pPr>
    </p:titleStyle>
    <p:bodyStyle>
      <a:lvl1pPr marL="169863" indent="-1698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-123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1698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-123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084263" indent="-169863" algn="l" rtl="0" fontAlgn="base">
        <a:spcBef>
          <a:spcPct val="20000"/>
        </a:spcBef>
        <a:spcAft>
          <a:spcPct val="0"/>
        </a:spcAft>
        <a:buFont typeface="Times" pitchFamily="-123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490663" indent="-119063" algn="l" rtl="0" fontAlgn="base">
        <a:spcBef>
          <a:spcPct val="20000"/>
        </a:spcBef>
        <a:spcAft>
          <a:spcPct val="0"/>
        </a:spcAft>
        <a:buFont typeface="Times" pitchFamily="-123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947863" indent="-1190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-123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405063" indent="-1190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-123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862263" indent="-1190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-123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319463" indent="-1190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-123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776663" indent="-1190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-123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3" name="Picture 39" descr="CO_Title_bann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62000" y="45720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i="1"/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762000" y="465138"/>
            <a:ext cx="1066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000"/>
              <a:t> 6</a:t>
            </a:r>
            <a:endParaRPr lang="en-US" sz="4400"/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2057400" y="0"/>
            <a:ext cx="6858000" cy="1524000"/>
          </a:xfrm>
          <a:effectLst/>
        </p:spPr>
        <p:txBody>
          <a:bodyPr/>
          <a:lstStyle/>
          <a:p>
            <a:r>
              <a:rPr lang="en-US" sz="4000">
                <a:latin typeface="Arial" pitchFamily="-123" charset="0"/>
              </a:rPr>
              <a:t>Biomes and Aquatic Ecosystems</a:t>
            </a:r>
            <a:endParaRPr lang="en-US"/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 rot="-5400000">
            <a:off x="217488" y="790575"/>
            <a:ext cx="10493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/>
              <a:t>CHAPTER</a:t>
            </a:r>
            <a:endParaRPr lang="en-US" sz="4400"/>
          </a:p>
        </p:txBody>
      </p:sp>
      <p:pic>
        <p:nvPicPr>
          <p:cNvPr id="6184" name="Picture 40" descr="PE_Anc_CopyrightLine_G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6324600"/>
            <a:ext cx="2886075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how biomes are characterized</a:t>
            </a:r>
          </a:p>
          <a:p>
            <a:r>
              <a:rPr lang="en-US" dirty="0" smtClean="0"/>
              <a:t>Describe how net primary production varies among biomes.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it Up!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 sheet of </a:t>
            </a:r>
            <a:r>
              <a:rPr lang="en-US" dirty="0" err="1" smtClean="0"/>
              <a:t>looseleaf</a:t>
            </a:r>
            <a:r>
              <a:rPr lang="en-US" dirty="0" smtClean="0"/>
              <a:t>, </a:t>
            </a:r>
          </a:p>
          <a:p>
            <a:pPr lvl="1"/>
            <a:r>
              <a:rPr lang="en-US" dirty="0" smtClean="0"/>
              <a:t>For each vocabulary word, use your own words to define it.</a:t>
            </a:r>
          </a:p>
          <a:p>
            <a:pPr lvl="1"/>
            <a:r>
              <a:rPr lang="en-US" dirty="0" smtClean="0"/>
              <a:t>Write a one paragraph summary of the information in this lesson.</a:t>
            </a:r>
          </a:p>
          <a:p>
            <a:pPr lvl="1"/>
            <a:r>
              <a:rPr lang="en-US" dirty="0" smtClean="0"/>
              <a:t>Exchange with a neighbor for review.</a:t>
            </a:r>
          </a:p>
          <a:p>
            <a:pPr lvl="1"/>
            <a:r>
              <a:rPr lang="en-US" dirty="0" smtClean="0"/>
              <a:t>Discuss (5 minutes)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15" name="Picture 39" descr="slide07_1425347C-1143-3066-40BA5947B7E5F9BCT"/>
          <p:cNvPicPr>
            <a:picLocks noChangeAspect="1" noChangeArrowheads="1"/>
          </p:cNvPicPr>
          <p:nvPr/>
        </p:nvPicPr>
        <p:blipFill>
          <a:blip r:embed="rId3"/>
          <a:srcRect b="5952"/>
          <a:stretch>
            <a:fillRect/>
          </a:stretch>
        </p:blipFill>
        <p:spPr bwMode="auto">
          <a:xfrm>
            <a:off x="74613" y="1093788"/>
            <a:ext cx="8993187" cy="5688012"/>
          </a:xfrm>
          <a:prstGeom prst="rect">
            <a:avLst/>
          </a:prstGeom>
          <a:noFill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066800" y="27432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b="0"/>
          </a:p>
        </p:txBody>
      </p:sp>
      <p:sp>
        <p:nvSpPr>
          <p:cNvPr id="24609" name="Rectangle 3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Lesson 6.2  Biomes</a:t>
            </a:r>
          </a:p>
        </p:txBody>
      </p:sp>
      <p:sp>
        <p:nvSpPr>
          <p:cNvPr id="24610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1752600"/>
            <a:ext cx="4038600" cy="762000"/>
          </a:xfrm>
          <a:ln/>
        </p:spPr>
        <p:txBody>
          <a:bodyPr/>
          <a:lstStyle/>
          <a:p>
            <a:r>
              <a:rPr lang="en-US"/>
              <a:t>Tundra, found at very high latitudes, is nearly as dry as a desert.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how organisms are adapted to the conditions of their biomes.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49" name="Picture 2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590800"/>
            <a:ext cx="40671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b="1">
                <a:latin typeface="Arial" pitchFamily="-123" charset="0"/>
              </a:rPr>
              <a:t>Tropical Rain Forest</a:t>
            </a:r>
            <a:endParaRPr lang="en-US" b="1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 b="0"/>
          </a:p>
        </p:txBody>
      </p:sp>
      <p:sp>
        <p:nvSpPr>
          <p:cNvPr id="26726" name="Rectangle 102"/>
          <p:cNvSpPr>
            <a:spLocks noChangeArrowheads="1"/>
          </p:cNvSpPr>
          <p:nvPr/>
        </p:nvSpPr>
        <p:spPr bwMode="auto">
          <a:xfrm>
            <a:off x="381000" y="233363"/>
            <a:ext cx="2255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6.2 Biomes</a:t>
            </a:r>
            <a:endParaRPr lang="en-US" sz="1800"/>
          </a:p>
        </p:txBody>
      </p:sp>
      <p:sp>
        <p:nvSpPr>
          <p:cNvPr id="26827" name="Text Box 203"/>
          <p:cNvSpPr txBox="1">
            <a:spLocks noChangeArrowheads="1"/>
          </p:cNvSpPr>
          <p:nvPr/>
        </p:nvSpPr>
        <p:spPr bwMode="auto">
          <a:xfrm>
            <a:off x="152400" y="1524000"/>
            <a:ext cx="52578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810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Year-round warm temperatures and at least 2 m (6.6 ft) precipitation a year</a:t>
            </a:r>
          </a:p>
          <a:p>
            <a:pPr marL="3810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Soil generally nutrient-poor</a:t>
            </a:r>
          </a:p>
          <a:p>
            <a:pPr marL="3810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Forest canopy, emergent layer, and understory support enormous variety of plants.</a:t>
            </a:r>
          </a:p>
          <a:p>
            <a:pPr marL="3810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Plants tend to have large, flat leaves and shallow roots.</a:t>
            </a:r>
          </a:p>
          <a:p>
            <a:pPr marL="3810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Supports more animal species than any other biome; animals tend to be highly specialized.</a:t>
            </a:r>
          </a:p>
        </p:txBody>
      </p:sp>
      <p:sp>
        <p:nvSpPr>
          <p:cNvPr id="26848" name="Rectangle 224"/>
          <p:cNvSpPr>
            <a:spLocks noChangeArrowheads="1"/>
          </p:cNvSpPr>
          <p:nvPr/>
        </p:nvSpPr>
        <p:spPr bwMode="auto">
          <a:xfrm>
            <a:off x="5105400" y="1600200"/>
            <a:ext cx="3733800" cy="914400"/>
          </a:xfrm>
          <a:prstGeom prst="rect">
            <a:avLst/>
          </a:prstGeom>
          <a:solidFill>
            <a:srgbClr val="FDFFED"/>
          </a:solidFill>
          <a:ln w="25400">
            <a:solidFill>
              <a:srgbClr val="99CC00"/>
            </a:solidFill>
            <a:miter lim="800000"/>
            <a:headEnd/>
            <a:tailEnd/>
          </a:ln>
          <a:effectLst>
            <a:outerShdw blurRad="137160" dist="88794" dir="1799997" algn="ctr" rotWithShape="0">
              <a:schemeClr val="bg2">
                <a:alpha val="50000"/>
              </a:schemeClr>
            </a:outerShdw>
          </a:effectLst>
        </p:spPr>
        <p:txBody>
          <a:bodyPr lIns="182880" tIns="182880" rIns="182880" bIns="182880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Times" pitchFamily="-123" charset="0"/>
              <a:buNone/>
            </a:pPr>
            <a:r>
              <a:rPr lang="en-US" sz="1400" b="0">
                <a:solidFill>
                  <a:srgbClr val="008040"/>
                </a:solidFill>
                <a:latin typeface="Arial Bold" pitchFamily="-123" charset="0"/>
                <a:ea typeface="MS Pゴシック" pitchFamily="-92" charset="-128"/>
                <a:cs typeface="MS Pゴシック" pitchFamily="-92" charset="-128"/>
              </a:rPr>
              <a:t>Did You Know?</a:t>
            </a:r>
            <a:r>
              <a:rPr lang="en-US" sz="1400" b="0" i="1">
                <a:latin typeface="Myriad Pro" pitchFamily="-123" charset="0"/>
                <a:ea typeface="MS Pゴシック" pitchFamily="-92" charset="-128"/>
                <a:cs typeface="MS Pゴシック" pitchFamily="-92" charset="-128"/>
              </a:rPr>
              <a:t> </a:t>
            </a:r>
            <a:r>
              <a:rPr lang="en-US" sz="1400" b="0" i="1"/>
              <a:t>Some tropical plants (epiphytes) grow high on other plants to access sunlight and do not touch the soil.</a:t>
            </a:r>
            <a:endParaRPr lang="en-US" sz="2000" b="0">
              <a:ea typeface="MS Pゴシック" pitchFamily="-92" charset="-128"/>
              <a:cs typeface="MS Pゴシック" pitchFamily="-9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65163"/>
            <a:ext cx="7772400" cy="1143000"/>
          </a:xfrm>
        </p:spPr>
        <p:txBody>
          <a:bodyPr/>
          <a:lstStyle/>
          <a:p>
            <a:r>
              <a:rPr lang="en-US" b="1">
                <a:latin typeface="Arial" pitchFamily="-123" charset="0"/>
              </a:rPr>
              <a:t>Tropical Dry Forest</a:t>
            </a:r>
            <a:endParaRPr lang="en-US" b="1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 b="0"/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381000" y="233363"/>
            <a:ext cx="2255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6.2 Biomes</a:t>
            </a:r>
            <a:endParaRPr lang="en-US" sz="1800"/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304800" y="1911350"/>
            <a:ext cx="51816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810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Warm year-round, but rainfall highly seasonal</a:t>
            </a:r>
          </a:p>
          <a:p>
            <a:pPr marL="3810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Most trees are deciduous—they lose their leaves and cease photosynthesis part of the year.</a:t>
            </a:r>
          </a:p>
          <a:p>
            <a:pPr marL="3810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Plants and animals exhibit adaptations (e.g. waxy leaf coating, deep roots, estivation, migration) that enable them to survive the dry season.</a:t>
            </a: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6248400" y="4267200"/>
            <a:ext cx="203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Tiger </a:t>
            </a:r>
            <a:r>
              <a:rPr lang="en-US" sz="1400" i="1"/>
              <a:t>(Panthera tigris)</a:t>
            </a:r>
            <a:endParaRPr lang="en-US" i="1"/>
          </a:p>
        </p:txBody>
      </p:sp>
      <p:pic>
        <p:nvPicPr>
          <p:cNvPr id="99343" name="Picture 15" descr="slide09_doc1494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133600"/>
            <a:ext cx="32766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90" name="Picture 14" descr="slide10b_639CEA72-7001-4ED1-90835EDAEE0B9A56 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011488"/>
            <a:ext cx="2971800" cy="2017712"/>
          </a:xfrm>
          <a:prstGeom prst="rect">
            <a:avLst/>
          </a:prstGeom>
          <a:noFill/>
        </p:spPr>
      </p:pic>
      <p:sp>
        <p:nvSpPr>
          <p:cNvPr id="10137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>
                <a:latin typeface="Arial" pitchFamily="-123" charset="0"/>
              </a:rPr>
              <a:t>Savanna</a:t>
            </a:r>
            <a:endParaRPr lang="en-US" b="1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 b="0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381000" y="233363"/>
            <a:ext cx="2255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6.2 Biomes</a:t>
            </a:r>
            <a:endParaRPr lang="en-US" sz="1800"/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0" y="1714500"/>
            <a:ext cx="62484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921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Receives less precipitation than tropical dry forests, but more than deserts; usually has a distinct rainy season</a:t>
            </a:r>
          </a:p>
          <a:p>
            <a:pPr marL="2921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Grasses interspersed with groups of trees</a:t>
            </a:r>
          </a:p>
          <a:p>
            <a:pPr marL="2921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Tree growth limited by frequent fires and strong winds</a:t>
            </a:r>
          </a:p>
          <a:p>
            <a:pPr marL="2921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Plants are adapted to dry conditions; tend to be deciduous with deep roots, thick bark, and waxy coatings on leaves.</a:t>
            </a:r>
          </a:p>
          <a:p>
            <a:pPr marL="2921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Many animals migrate to find water, or burrow when water is scarce.</a:t>
            </a:r>
          </a:p>
        </p:txBody>
      </p:sp>
      <p:pic>
        <p:nvPicPr>
          <p:cNvPr id="101389" name="Picture 13" descr="slide10c_E8B9711A-36D0-4EC8-AEF649AAF1660FA2T"/>
          <p:cNvPicPr>
            <a:picLocks noChangeAspect="1" noChangeArrowheads="1"/>
          </p:cNvPicPr>
          <p:nvPr/>
        </p:nvPicPr>
        <p:blipFill>
          <a:blip r:embed="rId4"/>
          <a:srcRect b="3674"/>
          <a:stretch>
            <a:fillRect/>
          </a:stretch>
        </p:blipFill>
        <p:spPr bwMode="auto">
          <a:xfrm>
            <a:off x="6172200" y="1389063"/>
            <a:ext cx="2971800" cy="1887537"/>
          </a:xfrm>
          <a:prstGeom prst="rect">
            <a:avLst/>
          </a:prstGeom>
          <a:noFill/>
        </p:spPr>
      </p:pic>
      <p:pic>
        <p:nvPicPr>
          <p:cNvPr id="101391" name="Picture 15" descr="slide10a_799582CF-79A6-4606-9352F1C09F986FFC T"/>
          <p:cNvPicPr>
            <a:picLocks noChangeAspect="1" noChangeArrowheads="1"/>
          </p:cNvPicPr>
          <p:nvPr/>
        </p:nvPicPr>
        <p:blipFill>
          <a:blip r:embed="rId5"/>
          <a:srcRect b="7169"/>
          <a:stretch>
            <a:fillRect/>
          </a:stretch>
        </p:blipFill>
        <p:spPr bwMode="auto">
          <a:xfrm>
            <a:off x="6172200" y="4994275"/>
            <a:ext cx="2971800" cy="186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>
                <a:latin typeface="Arial" pitchFamily="-123" charset="0"/>
              </a:rPr>
              <a:t>Desert</a:t>
            </a:r>
            <a:endParaRPr lang="en-US" b="1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 b="0"/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381000" y="233363"/>
            <a:ext cx="2255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6.2 Biomes</a:t>
            </a:r>
            <a:endParaRPr lang="en-US" sz="1800"/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304800" y="1654175"/>
            <a:ext cx="5257800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810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Receives less than 25 cm (9.8 in.) of precipitation per year</a:t>
            </a:r>
          </a:p>
          <a:p>
            <a:pPr marL="3810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Temperatures vary widely from day to night.</a:t>
            </a:r>
          </a:p>
          <a:p>
            <a:pPr marL="3810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Plants tend to have thick, leathery leaves, store water in their tissues, and have shallow roots.</a:t>
            </a:r>
          </a:p>
          <a:p>
            <a:pPr marL="3810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Animals get most of their water from the food they eat, and they tend to be nocturnal. Mammals have exaggerated appendages to help regulate body temperature.</a:t>
            </a:r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5562600" y="1295400"/>
            <a:ext cx="3429000" cy="1219200"/>
          </a:xfrm>
          <a:prstGeom prst="rect">
            <a:avLst/>
          </a:prstGeom>
          <a:solidFill>
            <a:srgbClr val="FDFFED"/>
          </a:solidFill>
          <a:ln w="25400">
            <a:solidFill>
              <a:srgbClr val="99CC00"/>
            </a:solidFill>
            <a:miter lim="800000"/>
            <a:headEnd/>
            <a:tailEnd/>
          </a:ln>
          <a:effectLst>
            <a:outerShdw blurRad="137160" dist="88794" dir="1799997" algn="ctr" rotWithShape="0">
              <a:schemeClr val="bg2">
                <a:alpha val="50000"/>
              </a:schemeClr>
            </a:outerShdw>
          </a:effectLst>
        </p:spPr>
        <p:txBody>
          <a:bodyPr lIns="182880" tIns="182880" rIns="182880" bIns="182880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Times" pitchFamily="-123" charset="0"/>
              <a:buNone/>
            </a:pPr>
            <a:r>
              <a:rPr lang="en-US" sz="1400" b="0">
                <a:solidFill>
                  <a:srgbClr val="008040"/>
                </a:solidFill>
                <a:latin typeface="Arial Bold" pitchFamily="-123" charset="0"/>
                <a:ea typeface="MS Pゴシック" pitchFamily="-92" charset="-128"/>
                <a:cs typeface="MS Pゴシック" pitchFamily="-92" charset="-128"/>
              </a:rPr>
              <a:t>Did You Know?</a:t>
            </a:r>
            <a:r>
              <a:rPr lang="en-US" sz="1400" b="0" i="1">
                <a:latin typeface="Myriad Pro" pitchFamily="-123" charset="0"/>
                <a:ea typeface="MS Pゴシック" pitchFamily="-92" charset="-128"/>
                <a:cs typeface="MS Pゴシック" pitchFamily="-92" charset="-128"/>
              </a:rPr>
              <a:t> </a:t>
            </a:r>
            <a:r>
              <a:rPr lang="en-US" sz="1400" b="0" i="1"/>
              <a:t>Cactus spines are modified leaves that protect the plant from thirsty animals. Photosynthesis occurs within the green stems and trunks.</a:t>
            </a:r>
            <a:endParaRPr lang="en-US" sz="2000" b="0">
              <a:ea typeface="MS Pゴシック" pitchFamily="-92" charset="-128"/>
              <a:cs typeface="MS Pゴシック" pitchFamily="-92" charset="-128"/>
            </a:endParaRPr>
          </a:p>
        </p:txBody>
      </p:sp>
      <p:pic>
        <p:nvPicPr>
          <p:cNvPr id="103433" name="Picture 9" descr="slide11_abqIMG_0053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624138"/>
            <a:ext cx="2670175" cy="4005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>
                <a:latin typeface="Arial" pitchFamily="-123" charset="0"/>
              </a:rPr>
              <a:t>Temperate Rain Forest</a:t>
            </a:r>
            <a:endParaRPr lang="en-US" b="1"/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 b="0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381000" y="233363"/>
            <a:ext cx="2255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6.2 Biomes</a:t>
            </a:r>
            <a:endParaRPr lang="en-US" sz="1800"/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304800" y="1654175"/>
            <a:ext cx="88392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810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Year-round moderate temperatures and heavy rainfall</a:t>
            </a:r>
          </a:p>
          <a:p>
            <a:pPr marL="3810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Largest extent found in Pacific Northwest of United States</a:t>
            </a:r>
          </a:p>
          <a:p>
            <a:pPr marL="3810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Characterized by tall evergreen trees, such as cedars and hemlocks, that don’t lose leaves annually; many are conifers (produce seed-bearing cones)</a:t>
            </a:r>
          </a:p>
          <a:p>
            <a:pPr marL="381000" indent="-190500">
              <a:spcBef>
                <a:spcPct val="50000"/>
              </a:spcBef>
              <a:buFont typeface="Times" pitchFamily="-123" charset="0"/>
              <a:buChar char="•"/>
            </a:pPr>
            <a:endParaRPr lang="en-US" sz="2400" b="0">
              <a:ea typeface="Osaka" pitchFamily="-123" charset="-128"/>
              <a:cs typeface="Osaka" pitchFamily="-123" charset="-128"/>
            </a:endParaRPr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0" y="3962400"/>
            <a:ext cx="48768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6731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Forest floor is shaded,    damp, covered in moss.</a:t>
            </a:r>
          </a:p>
          <a:p>
            <a:pPr marL="6731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Animals that require moisture, such as amphibians, thrive here.</a:t>
            </a:r>
          </a:p>
        </p:txBody>
      </p: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5029200" y="6324600"/>
            <a:ext cx="363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Olympic Peninsula, Hoh River rain forest</a:t>
            </a:r>
          </a:p>
        </p:txBody>
      </p:sp>
      <p:pic>
        <p:nvPicPr>
          <p:cNvPr id="105485" name="Picture 13" descr="slide12_oly488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695700"/>
            <a:ext cx="3502025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>
                <a:latin typeface="Arial" pitchFamily="-123" charset="0"/>
              </a:rPr>
              <a:t>Temperate Forest</a:t>
            </a:r>
            <a:endParaRPr lang="en-US" b="1"/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 b="0"/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381000" y="233363"/>
            <a:ext cx="2255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6.2 Biomes</a:t>
            </a:r>
            <a:endParaRPr lang="en-US" sz="1800"/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304800" y="1654175"/>
            <a:ext cx="52578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810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Precipitation evenly spread throughout the year</a:t>
            </a:r>
          </a:p>
          <a:p>
            <a:pPr marL="3810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Varied temperatures (hot summers, cold winters)</a:t>
            </a:r>
          </a:p>
          <a:p>
            <a:pPr marL="3810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Plants tend to be broad-leafed and deciduous.</a:t>
            </a:r>
          </a:p>
          <a:p>
            <a:pPr marL="3810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Soil is enriched with nutrients from annual leaf drop.</a:t>
            </a:r>
          </a:p>
          <a:p>
            <a:pPr marL="3810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Animals may migrate, hibernate, or store food to survive cold conditions.</a:t>
            </a:r>
          </a:p>
        </p:txBody>
      </p:sp>
      <p:pic>
        <p:nvPicPr>
          <p:cNvPr id="107530" name="Picture 10" descr="slide13a_Slide1211_Old_Trace_Drive_mp375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752600"/>
            <a:ext cx="3209925" cy="2151063"/>
          </a:xfrm>
          <a:prstGeom prst="rect">
            <a:avLst/>
          </a:prstGeom>
          <a:noFill/>
        </p:spPr>
      </p:pic>
      <p:pic>
        <p:nvPicPr>
          <p:cNvPr id="107531" name="Picture 11" descr="slide13b_pictemperat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4114800"/>
            <a:ext cx="3209925" cy="2414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5" name="Picture 23" descr="slide03_149009main_image_feature_576_ys_fullT"/>
          <p:cNvPicPr>
            <a:picLocks noChangeAspect="1" noChangeArrowheads="1"/>
          </p:cNvPicPr>
          <p:nvPr/>
        </p:nvPicPr>
        <p:blipFill>
          <a:blip r:embed="rId3"/>
          <a:srcRect t="10750"/>
          <a:stretch>
            <a:fillRect/>
          </a:stretch>
        </p:blipFill>
        <p:spPr bwMode="auto">
          <a:xfrm>
            <a:off x="74613" y="1103313"/>
            <a:ext cx="8993187" cy="5678487"/>
          </a:xfrm>
          <a:prstGeom prst="rect">
            <a:avLst/>
          </a:prstGeom>
          <a:noFill/>
        </p:spPr>
      </p:pic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Lesson 6.1 Defining Biomes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638800"/>
            <a:ext cx="5638800" cy="762000"/>
          </a:xfrm>
          <a:solidFill>
            <a:srgbClr val="CCFF66">
              <a:alpha val="87000"/>
            </a:srgbClr>
          </a:solidFill>
          <a:ln/>
        </p:spPr>
        <p:txBody>
          <a:bodyPr/>
          <a:lstStyle/>
          <a:p>
            <a:r>
              <a:rPr lang="en-US"/>
              <a:t>Fossil evidence suggests that the frozen continent of Antarctica was once covered in temperate forest.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>
                <a:latin typeface="Arial" pitchFamily="-123" charset="0"/>
              </a:rPr>
              <a:t>Temperate Grassland (Prairie)</a:t>
            </a:r>
            <a:endParaRPr lang="en-US" b="1"/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 b="0"/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381000" y="233363"/>
            <a:ext cx="2255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2.2 Biomes</a:t>
            </a:r>
            <a:endParaRPr lang="en-US" sz="1800"/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304800" y="1654175"/>
            <a:ext cx="71628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66700" indent="-266700">
              <a:spcBef>
                <a:spcPct val="35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Moderate seasonal precipitation and fairly extreme seasonal temperatures; droughts and fires common</a:t>
            </a:r>
          </a:p>
          <a:p>
            <a:pPr marL="266700" indent="-266700">
              <a:spcBef>
                <a:spcPct val="35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Not enough precipitation to support large trees; grasses, which grow from their base, thrive despite droughts, fires, animals grazing</a:t>
            </a:r>
          </a:p>
          <a:p>
            <a:pPr marL="266700" indent="-266700">
              <a:spcBef>
                <a:spcPct val="35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Animals are adapted to deal with lack of cover.</a:t>
            </a:r>
          </a:p>
          <a:p>
            <a:pPr marL="266700" indent="-266700">
              <a:spcBef>
                <a:spcPct val="35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Soil tends to be rich in nutrients; most of world’s grasslands have been converted to farmland.</a:t>
            </a:r>
          </a:p>
        </p:txBody>
      </p:sp>
      <p:pic>
        <p:nvPicPr>
          <p:cNvPr id="109579" name="Picture 11" descr="slide14a_Prairie-Dog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905000"/>
            <a:ext cx="1700213" cy="1833563"/>
          </a:xfrm>
          <a:prstGeom prst="rect">
            <a:avLst/>
          </a:prstGeom>
          <a:noFill/>
        </p:spPr>
      </p:pic>
      <p:pic>
        <p:nvPicPr>
          <p:cNvPr id="109580" name="Picture 12" descr="slide14c_buffaloT"/>
          <p:cNvPicPr>
            <a:picLocks noChangeAspect="1" noChangeArrowheads="1"/>
          </p:cNvPicPr>
          <p:nvPr/>
        </p:nvPicPr>
        <p:blipFill>
          <a:blip r:embed="rId4"/>
          <a:srcRect b="7094"/>
          <a:stretch>
            <a:fillRect/>
          </a:stretch>
        </p:blipFill>
        <p:spPr bwMode="auto">
          <a:xfrm>
            <a:off x="5257800" y="5368925"/>
            <a:ext cx="3346450" cy="1412875"/>
          </a:xfrm>
          <a:prstGeom prst="rect">
            <a:avLst/>
          </a:prstGeom>
          <a:noFill/>
        </p:spPr>
      </p:pic>
      <p:pic>
        <p:nvPicPr>
          <p:cNvPr id="109581" name="Picture 13" descr="slide14b_prescribed_fire_2T"/>
          <p:cNvPicPr>
            <a:picLocks noChangeAspect="1" noChangeArrowheads="1"/>
          </p:cNvPicPr>
          <p:nvPr/>
        </p:nvPicPr>
        <p:blipFill>
          <a:blip r:embed="rId5"/>
          <a:srcRect b="7452"/>
          <a:stretch>
            <a:fillRect/>
          </a:stretch>
        </p:blipFill>
        <p:spPr bwMode="auto">
          <a:xfrm>
            <a:off x="1143000" y="5440363"/>
            <a:ext cx="3813175" cy="1341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>
                <a:latin typeface="Arial" pitchFamily="-123" charset="0"/>
              </a:rPr>
              <a:t>Chaparral</a:t>
            </a:r>
            <a:endParaRPr lang="en-US" b="1"/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 b="0"/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381000" y="233363"/>
            <a:ext cx="2255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6.2 Biomes</a:t>
            </a:r>
            <a:endParaRPr lang="en-US" sz="1800"/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304800" y="1654175"/>
            <a:ext cx="82296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921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Highly seasonal conditions with mild, 	    </a:t>
            </a:r>
            <a:br>
              <a:rPr lang="en-US" sz="2400" b="0">
                <a:ea typeface="Osaka" pitchFamily="-123" charset="-128"/>
                <a:cs typeface="Osaka" pitchFamily="-123" charset="-128"/>
              </a:rPr>
            </a:br>
            <a:r>
              <a:rPr lang="en-US" sz="2400" b="0">
                <a:ea typeface="Osaka" pitchFamily="-123" charset="-128"/>
                <a:cs typeface="Osaka" pitchFamily="-123" charset="-128"/>
              </a:rPr>
              <a:t>wet winters and warm, dry summers</a:t>
            </a:r>
          </a:p>
          <a:p>
            <a:pPr marL="2921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Prolonged hot, dry periods; droughts and fires common</a:t>
            </a:r>
          </a:p>
          <a:p>
            <a:pPr marL="2921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Plants are drought-resistant; many have thick, waxy leaves or leaves with hairs that trap moisture; </a:t>
            </a:r>
            <a:br>
              <a:rPr lang="en-US" sz="2400" b="0">
                <a:ea typeface="Osaka" pitchFamily="-123" charset="-128"/>
                <a:cs typeface="Osaka" pitchFamily="-123" charset="-128"/>
              </a:rPr>
            </a:br>
            <a:r>
              <a:rPr lang="en-US" sz="2400" b="0">
                <a:ea typeface="Osaka" pitchFamily="-123" charset="-128"/>
                <a:cs typeface="Osaka" pitchFamily="-123" charset="-128"/>
              </a:rPr>
              <a:t>succulents are common.</a:t>
            </a:r>
          </a:p>
          <a:p>
            <a:pPr marL="2921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Plants may have thick bark and </a:t>
            </a:r>
            <a:br>
              <a:rPr lang="en-US" sz="2400" b="0">
                <a:ea typeface="Osaka" pitchFamily="-123" charset="-128"/>
                <a:cs typeface="Osaka" pitchFamily="-123" charset="-128"/>
              </a:rPr>
            </a:br>
            <a:r>
              <a:rPr lang="en-US" sz="2400" b="0">
                <a:ea typeface="Osaka" pitchFamily="-123" charset="-128"/>
                <a:cs typeface="Osaka" pitchFamily="-123" charset="-128"/>
              </a:rPr>
              <a:t>deep roots to resist fire; some plants </a:t>
            </a:r>
            <a:br>
              <a:rPr lang="en-US" sz="2400" b="0">
                <a:ea typeface="Osaka" pitchFamily="-123" charset="-128"/>
                <a:cs typeface="Osaka" pitchFamily="-123" charset="-128"/>
              </a:rPr>
            </a:br>
            <a:r>
              <a:rPr lang="en-US" sz="2400" b="0">
                <a:ea typeface="Osaka" pitchFamily="-123" charset="-128"/>
                <a:cs typeface="Osaka" pitchFamily="-123" charset="-128"/>
              </a:rPr>
              <a:t>require fire to germinate.</a:t>
            </a:r>
          </a:p>
          <a:p>
            <a:pPr marL="2921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Many animals burrow or are nocturnal </a:t>
            </a:r>
            <a:br>
              <a:rPr lang="en-US" sz="2400" b="0">
                <a:ea typeface="Osaka" pitchFamily="-123" charset="-128"/>
                <a:cs typeface="Osaka" pitchFamily="-123" charset="-128"/>
              </a:rPr>
            </a:br>
            <a:r>
              <a:rPr lang="en-US" sz="2400" b="0">
                <a:ea typeface="Osaka" pitchFamily="-123" charset="-128"/>
                <a:cs typeface="Osaka" pitchFamily="-123" charset="-128"/>
              </a:rPr>
              <a:t>to avoid heat.</a:t>
            </a:r>
          </a:p>
        </p:txBody>
      </p:sp>
      <p:sp>
        <p:nvSpPr>
          <p:cNvPr id="111625" name="Rectangle 9"/>
          <p:cNvSpPr>
            <a:spLocks noChangeArrowheads="1"/>
          </p:cNvSpPr>
          <p:nvPr/>
        </p:nvSpPr>
        <p:spPr bwMode="auto">
          <a:xfrm>
            <a:off x="6324600" y="1143000"/>
            <a:ext cx="2514600" cy="1219200"/>
          </a:xfrm>
          <a:prstGeom prst="rect">
            <a:avLst/>
          </a:prstGeom>
          <a:solidFill>
            <a:srgbClr val="FDFFED"/>
          </a:solidFill>
          <a:ln w="25400">
            <a:solidFill>
              <a:srgbClr val="99CC00"/>
            </a:solidFill>
            <a:miter lim="800000"/>
            <a:headEnd/>
            <a:tailEnd/>
          </a:ln>
          <a:effectLst>
            <a:outerShdw blurRad="137160" dist="88794" dir="1799997" algn="ctr" rotWithShape="0">
              <a:schemeClr val="bg2">
                <a:alpha val="50000"/>
              </a:schemeClr>
            </a:outerShdw>
          </a:effectLst>
        </p:spPr>
        <p:txBody>
          <a:bodyPr lIns="182880" tIns="182880" rIns="182880" bIns="182880">
            <a:prstTxWarp prst="textNoShape">
              <a:avLst/>
            </a:prstTxWarp>
          </a:bodyPr>
          <a:lstStyle/>
          <a:p>
            <a:r>
              <a:rPr lang="en-US" sz="1400" b="0">
                <a:solidFill>
                  <a:srgbClr val="008040"/>
                </a:solidFill>
                <a:latin typeface="Arial Bold" pitchFamily="-123" charset="0"/>
              </a:rPr>
              <a:t>Did You Know?</a:t>
            </a:r>
            <a:r>
              <a:rPr lang="en-US" sz="1400" b="0" i="1">
                <a:latin typeface="Myriad Pro" pitchFamily="-123" charset="0"/>
              </a:rPr>
              <a:t> </a:t>
            </a:r>
            <a:r>
              <a:rPr lang="en-US" sz="1400" b="0" i="1"/>
              <a:t>Some chaparral plants contain oily compounds that facilitate the spread of fire.</a:t>
            </a:r>
            <a:endParaRPr lang="en-US" sz="2000" b="0"/>
          </a:p>
        </p:txBody>
      </p:sp>
      <p:pic>
        <p:nvPicPr>
          <p:cNvPr id="111627" name="Picture 11" descr="slide15_klamathplum_lg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267200"/>
            <a:ext cx="2816225" cy="211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>
                <a:latin typeface="Arial" pitchFamily="-123" charset="0"/>
              </a:rPr>
              <a:t>Boreal Forest (Taiga)</a:t>
            </a:r>
            <a:endParaRPr lang="en-US" b="1"/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 b="0"/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381000" y="233363"/>
            <a:ext cx="2255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6.2 Biomes</a:t>
            </a:r>
            <a:endParaRPr lang="en-US" sz="1800"/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304800" y="1654175"/>
            <a:ext cx="84582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905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Long, cold winters; short, </a:t>
            </a:r>
            <a:br>
              <a:rPr lang="en-US" sz="2400" b="0">
                <a:ea typeface="Osaka" pitchFamily="-123" charset="-128"/>
                <a:cs typeface="Osaka" pitchFamily="-123" charset="-128"/>
              </a:rPr>
            </a:br>
            <a:r>
              <a:rPr lang="en-US" sz="2400" b="0">
                <a:ea typeface="Osaka" pitchFamily="-123" charset="-128"/>
                <a:cs typeface="Osaka" pitchFamily="-123" charset="-128"/>
              </a:rPr>
              <a:t>cool summers</a:t>
            </a:r>
          </a:p>
          <a:p>
            <a:pPr marL="1905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Nutrient-poor, slightly </a:t>
            </a:r>
            <a:br>
              <a:rPr lang="en-US" sz="2400" b="0">
                <a:ea typeface="Osaka" pitchFamily="-123" charset="-128"/>
                <a:cs typeface="Osaka" pitchFamily="-123" charset="-128"/>
              </a:rPr>
            </a:br>
            <a:r>
              <a:rPr lang="en-US" sz="2400" b="0">
                <a:ea typeface="Osaka" pitchFamily="-123" charset="-128"/>
                <a:cs typeface="Osaka" pitchFamily="-123" charset="-128"/>
              </a:rPr>
              <a:t>acidic soils</a:t>
            </a:r>
          </a:p>
          <a:p>
            <a:pPr marL="1905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Low species diversity</a:t>
            </a:r>
          </a:p>
          <a:p>
            <a:pPr marL="1905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Coniferous trees with </a:t>
            </a:r>
            <a:br>
              <a:rPr lang="en-US" sz="2400" b="0">
                <a:ea typeface="Osaka" pitchFamily="-123" charset="-128"/>
                <a:cs typeface="Osaka" pitchFamily="-123" charset="-128"/>
              </a:rPr>
            </a:br>
            <a:r>
              <a:rPr lang="en-US" sz="2400" b="0">
                <a:ea typeface="Osaka" pitchFamily="-123" charset="-128"/>
                <a:cs typeface="Osaka" pitchFamily="-123" charset="-128"/>
              </a:rPr>
              <a:t>waxy needles and conical </a:t>
            </a:r>
            <a:br>
              <a:rPr lang="en-US" sz="2400" b="0">
                <a:ea typeface="Osaka" pitchFamily="-123" charset="-128"/>
                <a:cs typeface="Osaka" pitchFamily="-123" charset="-128"/>
              </a:rPr>
            </a:br>
            <a:r>
              <a:rPr lang="en-US" sz="2400" b="0">
                <a:ea typeface="Osaka" pitchFamily="-123" charset="-128"/>
                <a:cs typeface="Osaka" pitchFamily="-123" charset="-128"/>
              </a:rPr>
              <a:t>shape, adapted to harsh, snowy conditions are common.</a:t>
            </a:r>
          </a:p>
          <a:p>
            <a:pPr marL="1905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Animals feed, breed, and care for young mostly during short warm season; year-round residents tend to have thick insulation and small extremities that maintain heat.</a:t>
            </a:r>
          </a:p>
        </p:txBody>
      </p:sp>
      <p:pic>
        <p:nvPicPr>
          <p:cNvPr id="113675" name="Picture 11" descr="slide16_04090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676400"/>
            <a:ext cx="4498975" cy="299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>
                <a:latin typeface="Arial" pitchFamily="-123" charset="0"/>
              </a:rPr>
              <a:t>Tundra</a:t>
            </a:r>
            <a:endParaRPr lang="en-US" b="1"/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 b="0"/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381000" y="233363"/>
            <a:ext cx="2255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6.2 Biomes</a:t>
            </a:r>
            <a:endParaRPr lang="en-US" sz="1800"/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304800" y="1524000"/>
            <a:ext cx="88392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905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Extremely cold, dark winters; relatively sunny and cool summers</a:t>
            </a:r>
          </a:p>
          <a:p>
            <a:pPr marL="1905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Found at very high latitudes in the Northern Hemisphere</a:t>
            </a:r>
          </a:p>
          <a:p>
            <a:pPr marL="1905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Harsh winds, nutrient-poor soil, and freezing temperatures limit plant growth; no tall trees; mosses and lichens common</a:t>
            </a:r>
          </a:p>
          <a:p>
            <a:pPr marL="1905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Characterized by permafrost (underground soil that is frozen year-round)</a:t>
            </a:r>
          </a:p>
          <a:p>
            <a:pPr marL="1905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Birds and caribou migrate to the 				tundra during the mild summer to 				feed on insects and lichens; only a 				few species live here year-round.</a:t>
            </a:r>
          </a:p>
        </p:txBody>
      </p:sp>
      <p:pic>
        <p:nvPicPr>
          <p:cNvPr id="115722" name="Picture 10" descr="slide17_46F75421-1143-3066-409CD86CA5A78264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583113"/>
            <a:ext cx="3044825" cy="1970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0650" y="1143000"/>
            <a:ext cx="52133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7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 b="1">
                <a:latin typeface="Arial" pitchFamily="-123" charset="0"/>
              </a:rPr>
              <a:t>Polar Ice and Mountains</a:t>
            </a:r>
            <a:endParaRPr lang="en-US" b="1"/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 b="0"/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381000" y="233363"/>
            <a:ext cx="2255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6.2 Biomes</a:t>
            </a:r>
            <a:endParaRPr lang="en-US" sz="1800"/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304800" y="1608138"/>
            <a:ext cx="4724400" cy="502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905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Not classified as biomes</a:t>
            </a:r>
          </a:p>
          <a:p>
            <a:pPr marL="1905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No land under polar ice in Northern Hemisphere; ice sits atop Antarctica in Southern Hemisphere</a:t>
            </a:r>
          </a:p>
          <a:p>
            <a:pPr marL="1905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Very few plants; most life </a:t>
            </a:r>
            <a:br>
              <a:rPr lang="en-US" sz="2400" b="0">
                <a:ea typeface="Osaka" pitchFamily="-123" charset="-128"/>
                <a:cs typeface="Osaka" pitchFamily="-123" charset="-128"/>
              </a:rPr>
            </a:br>
            <a:r>
              <a:rPr lang="en-US" sz="2400" b="0">
                <a:ea typeface="Osaka" pitchFamily="-123" charset="-128"/>
                <a:cs typeface="Osaka" pitchFamily="-123" charset="-128"/>
              </a:rPr>
              <a:t>is in surrounding ocean</a:t>
            </a:r>
          </a:p>
          <a:p>
            <a:pPr marL="1905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Mountain communities </a:t>
            </a:r>
            <a:br>
              <a:rPr lang="en-US" sz="2400" b="0">
                <a:ea typeface="Osaka" pitchFamily="-123" charset="-128"/>
                <a:cs typeface="Osaka" pitchFamily="-123" charset="-128"/>
              </a:rPr>
            </a:br>
            <a:r>
              <a:rPr lang="en-US" sz="2400" b="0">
                <a:ea typeface="Osaka" pitchFamily="-123" charset="-128"/>
                <a:cs typeface="Osaka" pitchFamily="-123" charset="-128"/>
              </a:rPr>
              <a:t>change with elevation, </a:t>
            </a:r>
            <a:br>
              <a:rPr lang="en-US" sz="2400" b="0">
                <a:ea typeface="Osaka" pitchFamily="-123" charset="-128"/>
                <a:cs typeface="Osaka" pitchFamily="-123" charset="-128"/>
              </a:rPr>
            </a:br>
            <a:r>
              <a:rPr lang="en-US" sz="2400" b="0">
                <a:ea typeface="Osaka" pitchFamily="-123" charset="-128"/>
                <a:cs typeface="Osaka" pitchFamily="-123" charset="-128"/>
              </a:rPr>
              <a:t>similar to how biome communities change </a:t>
            </a:r>
            <a:br>
              <a:rPr lang="en-US" sz="2400" b="0">
                <a:ea typeface="Osaka" pitchFamily="-123" charset="-128"/>
                <a:cs typeface="Osaka" pitchFamily="-123" charset="-128"/>
              </a:rPr>
            </a:br>
            <a:r>
              <a:rPr lang="en-US" sz="2400" b="0">
                <a:ea typeface="Osaka" pitchFamily="-123" charset="-128"/>
                <a:cs typeface="Osaka" pitchFamily="-123" charset="-128"/>
              </a:rPr>
              <a:t>with latitude.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</a:t>
            </a:r>
            <a:r>
              <a:rPr lang="en-US" dirty="0" err="1" smtClean="0"/>
              <a:t>Climatograph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1" y="1935480"/>
          <a:ext cx="3166119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5373"/>
                <a:gridCol w="1055373"/>
                <a:gridCol w="1055373"/>
              </a:tblGrid>
              <a:tr h="384098">
                <a:tc>
                  <a:txBody>
                    <a:bodyPr/>
                    <a:lstStyle/>
                    <a:p>
                      <a:r>
                        <a:rPr lang="en-US" dirty="0" smtClean="0"/>
                        <a:t>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 Temp (F)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Avg.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Precip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2194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Jan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3.85</a:t>
                      </a:r>
                      <a:endParaRPr lang="en-US" sz="1200" dirty="0"/>
                    </a:p>
                  </a:txBody>
                  <a:tcPr/>
                </a:tc>
              </a:tr>
              <a:tr h="2194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Feb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2.9</a:t>
                      </a:r>
                      <a:endParaRPr lang="en-US" sz="1200" dirty="0"/>
                    </a:p>
                  </a:txBody>
                  <a:tcPr/>
                </a:tc>
              </a:tr>
              <a:tr h="2194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March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3.81</a:t>
                      </a:r>
                      <a:endParaRPr lang="en-US" sz="1200" dirty="0"/>
                    </a:p>
                  </a:txBody>
                  <a:tcPr/>
                </a:tc>
              </a:tr>
              <a:tr h="2194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April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3,99</a:t>
                      </a:r>
                      <a:endParaRPr lang="en-US" sz="1200" dirty="0"/>
                    </a:p>
                  </a:txBody>
                  <a:tcPr/>
                </a:tc>
              </a:tr>
              <a:tr h="2194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4.77</a:t>
                      </a:r>
                      <a:endParaRPr lang="en-US" sz="1200" dirty="0"/>
                    </a:p>
                  </a:txBody>
                  <a:tcPr/>
                </a:tc>
              </a:tr>
              <a:tr h="2194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June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4.78</a:t>
                      </a:r>
                      <a:endParaRPr lang="en-US" sz="1200" dirty="0"/>
                    </a:p>
                  </a:txBody>
                  <a:tcPr/>
                </a:tc>
              </a:tr>
              <a:tr h="2194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July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4.47</a:t>
                      </a:r>
                      <a:endParaRPr lang="en-US" sz="1200" dirty="0"/>
                    </a:p>
                  </a:txBody>
                  <a:tcPr/>
                </a:tc>
              </a:tr>
              <a:tr h="2194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Aug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4.64</a:t>
                      </a:r>
                      <a:endParaRPr lang="en-US" sz="1200" dirty="0"/>
                    </a:p>
                  </a:txBody>
                  <a:tcPr/>
                </a:tc>
              </a:tr>
              <a:tr h="2194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Sept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4.54</a:t>
                      </a:r>
                      <a:endParaRPr lang="en-US" sz="1200" dirty="0"/>
                    </a:p>
                  </a:txBody>
                  <a:tcPr/>
                </a:tc>
              </a:tr>
              <a:tr h="2194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Oct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3.95</a:t>
                      </a:r>
                      <a:endParaRPr lang="en-US" sz="1200" dirty="0"/>
                    </a:p>
                  </a:txBody>
                  <a:tcPr/>
                </a:tc>
              </a:tr>
              <a:tr h="2194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4.22</a:t>
                      </a:r>
                      <a:endParaRPr lang="en-US" sz="1200" dirty="0"/>
                    </a:p>
                  </a:txBody>
                  <a:tcPr/>
                </a:tc>
              </a:tr>
              <a:tr h="2194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3.78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0" y="1916832"/>
            <a:ext cx="41764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0" dirty="0" smtClean="0"/>
              <a:t>Based on the table to the left, make a </a:t>
            </a:r>
            <a:r>
              <a:rPr lang="en-US" sz="2000" b="0" dirty="0" err="1" smtClean="0"/>
              <a:t>climatograph</a:t>
            </a:r>
            <a:r>
              <a:rPr lang="en-US" sz="2000" b="0" dirty="0" smtClean="0"/>
              <a:t> for Palmerton, PA</a:t>
            </a:r>
          </a:p>
          <a:p>
            <a:pPr>
              <a:buFont typeface="Arial" pitchFamily="34" charset="0"/>
              <a:buChar char="•"/>
            </a:pPr>
            <a:endParaRPr lang="en-US" sz="2000" b="0" dirty="0" smtClean="0"/>
          </a:p>
          <a:p>
            <a:pPr>
              <a:buFont typeface="Arial" pitchFamily="34" charset="0"/>
              <a:buChar char="•"/>
            </a:pPr>
            <a:r>
              <a:rPr lang="en-US" sz="2000" b="0" dirty="0" smtClean="0"/>
              <a:t>What biome is Palmerton, PA in?</a:t>
            </a:r>
          </a:p>
          <a:p>
            <a:pPr>
              <a:buFont typeface="Arial" pitchFamily="34" charset="0"/>
              <a:buChar char="•"/>
            </a:pPr>
            <a:endParaRPr lang="en-US" sz="2000" b="0" dirty="0" smtClean="0"/>
          </a:p>
          <a:p>
            <a:pPr>
              <a:buFont typeface="Arial" pitchFamily="34" charset="0"/>
              <a:buChar char="•"/>
            </a:pPr>
            <a:r>
              <a:rPr lang="en-US" sz="2000" b="0" dirty="0" smtClean="0"/>
              <a:t>Does this match what you predicted earlier?</a:t>
            </a:r>
            <a:endParaRPr 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riddle about one of the biomes described in this lesson.</a:t>
            </a:r>
          </a:p>
          <a:p>
            <a:pPr lvl="1"/>
            <a:r>
              <a:rPr lang="en-US" dirty="0" smtClean="0"/>
              <a:t>Ex: I am a biome that receives a lot of rain, has nutrient poor soil and has a huge variety of plants. What biome am I?</a:t>
            </a:r>
          </a:p>
          <a:p>
            <a:pPr lvl="1"/>
            <a:r>
              <a:rPr lang="en-US" dirty="0" smtClean="0"/>
              <a:t>Share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how organisms are adapted to the conditions of their biomes.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5" name="Picture 7" descr="slide19_earthtruecolor_nasa_bigT"/>
          <p:cNvPicPr>
            <a:picLocks noChangeAspect="1" noChangeArrowheads="1"/>
          </p:cNvPicPr>
          <p:nvPr/>
        </p:nvPicPr>
        <p:blipFill>
          <a:blip r:embed="rId3"/>
          <a:srcRect r="5801"/>
          <a:stretch>
            <a:fillRect/>
          </a:stretch>
        </p:blipFill>
        <p:spPr bwMode="auto">
          <a:xfrm>
            <a:off x="76200" y="1066800"/>
            <a:ext cx="8953500" cy="4752975"/>
          </a:xfrm>
          <a:prstGeom prst="rect">
            <a:avLst/>
          </a:prstGeom>
          <a:noFill/>
        </p:spPr>
      </p:pic>
      <p:sp>
        <p:nvSpPr>
          <p:cNvPr id="119811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Lesson 6.3 Aquatic Ecosystems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5715000"/>
            <a:ext cx="3048000" cy="685800"/>
          </a:xfrm>
          <a:solidFill>
            <a:srgbClr val="CCFF66">
              <a:alpha val="87000"/>
            </a:srgbClr>
          </a:solidFill>
          <a:ln/>
        </p:spPr>
        <p:txBody>
          <a:bodyPr/>
          <a:lstStyle/>
          <a:p>
            <a:r>
              <a:rPr lang="en-US"/>
              <a:t>75% of Earth’s surface is covered by water.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criteria ecologists use to classify aquatic ecosystems.</a:t>
            </a:r>
          </a:p>
          <a:p>
            <a:r>
              <a:rPr lang="en-US" dirty="0" smtClean="0"/>
              <a:t>List the major categories of freshwater ecosystems.</a:t>
            </a:r>
          </a:p>
          <a:p>
            <a:r>
              <a:rPr lang="en-US" dirty="0" smtClean="0"/>
              <a:t>Explain the ecological importance of estuaries.</a:t>
            </a:r>
          </a:p>
          <a:p>
            <a:r>
              <a:rPr lang="en-US" dirty="0" smtClean="0"/>
              <a:t>List the 3 major zones of the ocean.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how biomes are characterized</a:t>
            </a:r>
          </a:p>
          <a:p>
            <a:r>
              <a:rPr lang="en-US" dirty="0" smtClean="0"/>
              <a:t>Describe how net primary production varies among biomes.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 b="1">
                <a:latin typeface="Arial" pitchFamily="-123" charset="0"/>
              </a:rPr>
              <a:t>Describing Aquatic Ecosystems</a:t>
            </a:r>
            <a:endParaRPr lang="en-US" b="1"/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 b="0"/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381000" y="233363"/>
            <a:ext cx="3665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6.3 Aquatic Ecosystems</a:t>
            </a:r>
            <a:endParaRPr lang="en-US" sz="1800"/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304800" y="1654175"/>
            <a:ext cx="5334000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905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>
                <a:ea typeface="Osaka" pitchFamily="-123" charset="-128"/>
                <a:cs typeface="Osaka" pitchFamily="-123" charset="-128"/>
              </a:rPr>
              <a:t>Salinity:</a:t>
            </a:r>
            <a:r>
              <a:rPr lang="en-US" sz="2400" b="0">
                <a:ea typeface="Osaka" pitchFamily="-123" charset="-128"/>
                <a:cs typeface="Osaka" pitchFamily="-123" charset="-128"/>
              </a:rPr>
              <a:t> the amount of dissolved salt present in water. Ecosystems are classified as salt water, fresh water, or brackish depending on salinity.</a:t>
            </a:r>
          </a:p>
          <a:p>
            <a:pPr marL="1905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Photosynthesis tends to be limited by light availability, which is a function of depth and water clarity.</a:t>
            </a:r>
          </a:p>
          <a:p>
            <a:pPr marL="1905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Aquatic ecosystems are either flowing or standing.</a:t>
            </a:r>
          </a:p>
          <a:p>
            <a:pPr marL="1905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>
                <a:ea typeface="Osaka" pitchFamily="-123" charset="-128"/>
                <a:cs typeface="Osaka" pitchFamily="-123" charset="-128"/>
              </a:rPr>
              <a:t>Aquatic ecosystem zones:</a:t>
            </a:r>
            <a:r>
              <a:rPr lang="en-US" sz="2400" b="0">
                <a:ea typeface="Osaka" pitchFamily="-123" charset="-128"/>
                <a:cs typeface="Osaka" pitchFamily="-123" charset="-128"/>
              </a:rPr>
              <a:t> photic, aphotic, benthic</a:t>
            </a:r>
          </a:p>
        </p:txBody>
      </p:sp>
      <p:pic>
        <p:nvPicPr>
          <p:cNvPr id="121865" name="Picture 9" descr="slide20_kelp2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752600"/>
            <a:ext cx="3309938" cy="414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1" name="Picture 7" descr="littor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911475"/>
            <a:ext cx="5407025" cy="3870325"/>
          </a:xfrm>
          <a:prstGeom prst="rect">
            <a:avLst/>
          </a:prstGeom>
          <a:noFill/>
        </p:spPr>
      </p:pic>
      <p:sp>
        <p:nvSpPr>
          <p:cNvPr id="123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914400"/>
            <a:ext cx="7772400" cy="1143000"/>
          </a:xfrm>
        </p:spPr>
        <p:txBody>
          <a:bodyPr/>
          <a:lstStyle/>
          <a:p>
            <a:r>
              <a:rPr lang="en-US" b="1">
                <a:latin typeface="Arial" pitchFamily="-123" charset="0"/>
              </a:rPr>
              <a:t>Freshwater Ecosystems: Ponds, Lakes, Inland Seas</a:t>
            </a:r>
            <a:endParaRPr lang="en-US" b="1"/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 b="0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381000" y="233363"/>
            <a:ext cx="3665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6.3 Aquatic Ecosystems</a:t>
            </a:r>
            <a:endParaRPr lang="en-US" sz="1800"/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152400" y="2232025"/>
            <a:ext cx="69342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905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Salinity is less than 0.5 ppt (parts per thousand)</a:t>
            </a:r>
          </a:p>
          <a:p>
            <a:pPr marL="1905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Ponds and lakes are </a:t>
            </a:r>
            <a:br>
              <a:rPr lang="en-US" sz="2400" b="0">
                <a:ea typeface="Osaka" pitchFamily="-123" charset="-128"/>
                <a:cs typeface="Osaka" pitchFamily="-123" charset="-128"/>
              </a:rPr>
            </a:br>
            <a:r>
              <a:rPr lang="en-US" sz="2400" b="0">
                <a:ea typeface="Osaka" pitchFamily="-123" charset="-128"/>
                <a:cs typeface="Osaka" pitchFamily="-123" charset="-128"/>
              </a:rPr>
              <a:t>similar, except in size, </a:t>
            </a:r>
            <a:br>
              <a:rPr lang="en-US" sz="2400" b="0">
                <a:ea typeface="Osaka" pitchFamily="-123" charset="-128"/>
                <a:cs typeface="Osaka" pitchFamily="-123" charset="-128"/>
              </a:rPr>
            </a:br>
            <a:r>
              <a:rPr lang="en-US" sz="2400" b="0">
                <a:ea typeface="Osaka" pitchFamily="-123" charset="-128"/>
                <a:cs typeface="Osaka" pitchFamily="-123" charset="-128"/>
              </a:rPr>
              <a:t>but inland seas contain </a:t>
            </a:r>
            <a:br>
              <a:rPr lang="en-US" sz="2400" b="0">
                <a:ea typeface="Osaka" pitchFamily="-123" charset="-128"/>
                <a:cs typeface="Osaka" pitchFamily="-123" charset="-128"/>
              </a:rPr>
            </a:br>
            <a:r>
              <a:rPr lang="en-US" sz="2400" b="0">
                <a:ea typeface="Osaka" pitchFamily="-123" charset="-128"/>
                <a:cs typeface="Osaka" pitchFamily="-123" charset="-128"/>
              </a:rPr>
              <a:t>organisms adapted for </a:t>
            </a:r>
            <a:br>
              <a:rPr lang="en-US" sz="2400" b="0">
                <a:ea typeface="Osaka" pitchFamily="-123" charset="-128"/>
                <a:cs typeface="Osaka" pitchFamily="-123" charset="-128"/>
              </a:rPr>
            </a:br>
            <a:r>
              <a:rPr lang="en-US" sz="2400" b="0">
                <a:ea typeface="Osaka" pitchFamily="-123" charset="-128"/>
                <a:cs typeface="Osaka" pitchFamily="-123" charset="-128"/>
              </a:rPr>
              <a:t>open water.</a:t>
            </a:r>
          </a:p>
          <a:p>
            <a:pPr marL="1905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Ponds and lakes are </a:t>
            </a:r>
            <a:br>
              <a:rPr lang="en-US" sz="2400" b="0">
                <a:ea typeface="Osaka" pitchFamily="-123" charset="-128"/>
                <a:cs typeface="Osaka" pitchFamily="-123" charset="-128"/>
              </a:rPr>
            </a:br>
            <a:r>
              <a:rPr lang="en-US" sz="2400" b="0">
                <a:ea typeface="Osaka" pitchFamily="-123" charset="-128"/>
                <a:cs typeface="Osaka" pitchFamily="-123" charset="-128"/>
              </a:rPr>
              <a:t>divided horizontally </a:t>
            </a:r>
            <a:br>
              <a:rPr lang="en-US" sz="2400" b="0">
                <a:ea typeface="Osaka" pitchFamily="-123" charset="-128"/>
                <a:cs typeface="Osaka" pitchFamily="-123" charset="-128"/>
              </a:rPr>
            </a:br>
            <a:r>
              <a:rPr lang="en-US" sz="2400" b="0">
                <a:ea typeface="Osaka" pitchFamily="-123" charset="-128"/>
                <a:cs typeface="Osaka" pitchFamily="-123" charset="-128"/>
              </a:rPr>
              <a:t>into zones: littoral </a:t>
            </a:r>
            <a:br>
              <a:rPr lang="en-US" sz="2400" b="0">
                <a:ea typeface="Osaka" pitchFamily="-123" charset="-128"/>
                <a:cs typeface="Osaka" pitchFamily="-123" charset="-128"/>
              </a:rPr>
            </a:br>
            <a:r>
              <a:rPr lang="en-US" sz="2400" b="0">
                <a:ea typeface="Osaka" pitchFamily="-123" charset="-128"/>
                <a:cs typeface="Osaka" pitchFamily="-123" charset="-128"/>
              </a:rPr>
              <a:t>and limnetic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>
                <a:latin typeface="Arial" pitchFamily="-123" charset="0"/>
              </a:rPr>
              <a:t>Freshwater Ecosystems: Wetlands</a:t>
            </a:r>
            <a:endParaRPr lang="en-US" b="1"/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 b="0"/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381000" y="233363"/>
            <a:ext cx="3665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6.3 Aquatic Ecosystems</a:t>
            </a:r>
            <a:endParaRPr lang="en-US" sz="1800"/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228600" y="1836738"/>
            <a:ext cx="8915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905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Areas of land flooded with water at least part of the year</a:t>
            </a:r>
          </a:p>
          <a:p>
            <a:pPr marL="1905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Include freshwater marshes, swamps, bogs, and fens</a:t>
            </a:r>
          </a:p>
          <a:p>
            <a:pPr marL="1905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Wetlands prevent flooding, recharge aquifers, filter pollutants, and provide habitats.</a:t>
            </a:r>
          </a:p>
        </p:txBody>
      </p:sp>
      <p:pic>
        <p:nvPicPr>
          <p:cNvPr id="125960" name="Picture 8" descr="slide22_nerr0005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581400"/>
            <a:ext cx="4727575" cy="306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7" name="Picture 7"/>
          <p:cNvPicPr>
            <a:picLocks noChangeAspect="1" noChangeArrowheads="1"/>
          </p:cNvPicPr>
          <p:nvPr/>
        </p:nvPicPr>
        <p:blipFill>
          <a:blip r:embed="rId3"/>
          <a:srcRect l="3171" t="6172" r="8646" b="1234"/>
          <a:stretch>
            <a:fillRect/>
          </a:stretch>
        </p:blipFill>
        <p:spPr bwMode="auto">
          <a:xfrm>
            <a:off x="5562600" y="2057400"/>
            <a:ext cx="32639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8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b="1">
                <a:latin typeface="Arial" pitchFamily="-123" charset="0"/>
              </a:rPr>
              <a:t>Freshwater Ecosystems: Rivers and Streams</a:t>
            </a:r>
            <a:endParaRPr lang="en-US" b="1"/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 b="0"/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381000" y="233363"/>
            <a:ext cx="3665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6.3 Aquatic Ecosystems</a:t>
            </a:r>
            <a:endParaRPr lang="en-US" sz="1800"/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228600" y="1981200"/>
            <a:ext cx="51816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905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Bodies of surface water that flow downhill, eventually reaching an ocean or inland sea</a:t>
            </a:r>
          </a:p>
          <a:p>
            <a:pPr marL="1905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>
                <a:ea typeface="Osaka" pitchFamily="-123" charset="-128"/>
                <a:cs typeface="Osaka" pitchFamily="-123" charset="-128"/>
              </a:rPr>
              <a:t>Watershed:</a:t>
            </a:r>
            <a:r>
              <a:rPr lang="en-US" sz="2400" b="0">
                <a:ea typeface="Osaka" pitchFamily="-123" charset="-128"/>
                <a:cs typeface="Osaka" pitchFamily="-123" charset="-128"/>
              </a:rPr>
              <a:t> The area of land drained by a river and its tributaries</a:t>
            </a:r>
          </a:p>
          <a:p>
            <a:pPr marL="1905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Characteristics, such as dissolved oxygen, temperature, water speed, organisms, and others, change from source to mouth.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>
                <a:latin typeface="Arial" pitchFamily="-123" charset="0"/>
              </a:rPr>
              <a:t>Estuaries</a:t>
            </a:r>
            <a:endParaRPr lang="en-US" b="1"/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 b="0"/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381000" y="233363"/>
            <a:ext cx="3665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6.3 Aquatic Ecosystems</a:t>
            </a:r>
            <a:endParaRPr lang="en-US" sz="1800"/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228600" y="1638300"/>
            <a:ext cx="57912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905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Occur where a river flows into the ocean or an inland sea</a:t>
            </a:r>
          </a:p>
          <a:p>
            <a:pPr marL="1905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Coastal estuaries are brackish ecosystems; organisms must tolerate wide salinity and temperature ranges.</a:t>
            </a:r>
          </a:p>
          <a:p>
            <a:pPr marL="1905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Coastal estuaries are home to salt marshes and mangrove forests.</a:t>
            </a:r>
          </a:p>
          <a:p>
            <a:pPr marL="1905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Like wetlands, estuaries help prevent flooding and soil erosion as well as provide habitats.</a:t>
            </a:r>
          </a:p>
          <a:p>
            <a:pPr marL="190500" indent="-190500">
              <a:spcBef>
                <a:spcPct val="50000"/>
              </a:spcBef>
              <a:buFont typeface="Times" pitchFamily="-123" charset="0"/>
              <a:buChar char="•"/>
            </a:pPr>
            <a:endParaRPr lang="en-US" sz="2400" b="0">
              <a:ea typeface="Osaka" pitchFamily="-123" charset="-128"/>
              <a:cs typeface="Osaka" pitchFamily="-123" charset="-128"/>
            </a:endParaRPr>
          </a:p>
        </p:txBody>
      </p:sp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3048000" y="5867400"/>
            <a:ext cx="5105400" cy="762000"/>
          </a:xfrm>
          <a:prstGeom prst="rect">
            <a:avLst/>
          </a:prstGeom>
          <a:solidFill>
            <a:srgbClr val="FDFFED"/>
          </a:solidFill>
          <a:ln w="25400">
            <a:solidFill>
              <a:srgbClr val="99CC00"/>
            </a:solidFill>
            <a:miter lim="800000"/>
            <a:headEnd/>
            <a:tailEnd/>
          </a:ln>
          <a:effectLst>
            <a:outerShdw blurRad="137160" dist="88794" dir="1799997" algn="ctr" rotWithShape="0">
              <a:schemeClr val="bg2">
                <a:alpha val="50000"/>
              </a:schemeClr>
            </a:outerShdw>
          </a:effectLst>
        </p:spPr>
        <p:txBody>
          <a:bodyPr lIns="182880" tIns="182880" rIns="182880" bIns="182880">
            <a:prstTxWarp prst="textNoShape">
              <a:avLst/>
            </a:prstTxWarp>
          </a:bodyPr>
          <a:lstStyle/>
          <a:p>
            <a:r>
              <a:rPr lang="en-US" sz="1400" b="0">
                <a:solidFill>
                  <a:srgbClr val="008040"/>
                </a:solidFill>
                <a:latin typeface="Arial Bold" pitchFamily="-123" charset="0"/>
              </a:rPr>
              <a:t>Did You Know?</a:t>
            </a:r>
            <a:r>
              <a:rPr lang="en-US" sz="1400" b="0" i="1">
                <a:latin typeface="Myriad Pro" pitchFamily="-123" charset="0"/>
              </a:rPr>
              <a:t> </a:t>
            </a:r>
            <a:r>
              <a:rPr lang="en-US" sz="1400" b="0" i="1"/>
              <a:t>Salt marshes and mangrove forests are two of the most productive ecosystems on Earth.</a:t>
            </a:r>
            <a:endParaRPr lang="en-US" sz="2000" b="0"/>
          </a:p>
        </p:txBody>
      </p:sp>
      <p:sp>
        <p:nvSpPr>
          <p:cNvPr id="130058" name="Rectangle 10"/>
          <p:cNvSpPr>
            <a:spLocks noChangeArrowheads="1"/>
          </p:cNvSpPr>
          <p:nvPr/>
        </p:nvSpPr>
        <p:spPr bwMode="auto">
          <a:xfrm>
            <a:off x="6172200" y="5257800"/>
            <a:ext cx="2684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Everglades, Florida, wetlands</a:t>
            </a:r>
            <a:endParaRPr lang="en-US"/>
          </a:p>
        </p:txBody>
      </p:sp>
      <p:pic>
        <p:nvPicPr>
          <p:cNvPr id="130059" name="Picture 11" descr="slide24_A2573E38-65B8-D693-7B3D40843B0D4680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066800"/>
            <a:ext cx="2716213" cy="4110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5" name="Picture 9" descr="currents"/>
          <p:cNvPicPr>
            <a:picLocks noChangeAspect="1" noChangeArrowheads="1"/>
          </p:cNvPicPr>
          <p:nvPr/>
        </p:nvPicPr>
        <p:blipFill>
          <a:blip r:embed="rId3"/>
          <a:srcRect b="4210"/>
          <a:stretch>
            <a:fillRect/>
          </a:stretch>
        </p:blipFill>
        <p:spPr bwMode="auto">
          <a:xfrm>
            <a:off x="4114800" y="3276600"/>
            <a:ext cx="5029200" cy="3467100"/>
          </a:xfrm>
          <a:prstGeom prst="rect">
            <a:avLst/>
          </a:prstGeom>
          <a:noFill/>
        </p:spPr>
      </p:pic>
      <p:sp>
        <p:nvSpPr>
          <p:cNvPr id="132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b="1">
                <a:latin typeface="Arial" pitchFamily="-123" charset="0"/>
              </a:rPr>
              <a:t>Oceans</a:t>
            </a:r>
            <a:endParaRPr lang="en-US" b="1"/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 b="0"/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381000" y="233363"/>
            <a:ext cx="3665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6.3 Aquatic Ecosystems</a:t>
            </a:r>
            <a:endParaRPr lang="en-US" sz="1800"/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228600" y="1524000"/>
            <a:ext cx="89154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905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Currents are driven by water temperature and density differences, wind, and gravity.</a:t>
            </a:r>
          </a:p>
          <a:p>
            <a:pPr marL="1905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Surface winds and heating generate vertical currents that transport nutrients and oxygen.</a:t>
            </a:r>
          </a:p>
        </p:txBody>
      </p:sp>
      <p:sp>
        <p:nvSpPr>
          <p:cNvPr id="132102" name="Rectangle 6"/>
          <p:cNvSpPr>
            <a:spLocks noChangeArrowheads="1"/>
          </p:cNvSpPr>
          <p:nvPr/>
        </p:nvSpPr>
        <p:spPr bwMode="auto">
          <a:xfrm>
            <a:off x="304800" y="5638800"/>
            <a:ext cx="3657600" cy="914400"/>
          </a:xfrm>
          <a:prstGeom prst="rect">
            <a:avLst/>
          </a:prstGeom>
          <a:solidFill>
            <a:srgbClr val="FDFFED"/>
          </a:solidFill>
          <a:ln w="25400">
            <a:solidFill>
              <a:srgbClr val="99CC00"/>
            </a:solidFill>
            <a:miter lim="800000"/>
            <a:headEnd/>
            <a:tailEnd/>
          </a:ln>
          <a:effectLst>
            <a:outerShdw blurRad="137160" dist="88794" dir="1799997" algn="ctr" rotWithShape="0">
              <a:schemeClr val="bg2">
                <a:alpha val="50000"/>
              </a:schemeClr>
            </a:outerShdw>
          </a:effectLst>
        </p:spPr>
        <p:txBody>
          <a:bodyPr lIns="182880" tIns="182880" rIns="182880" bIns="182880">
            <a:prstTxWarp prst="textNoShape">
              <a:avLst/>
            </a:prstTxWarp>
          </a:bodyPr>
          <a:lstStyle/>
          <a:p>
            <a:r>
              <a:rPr lang="en-US" sz="1400" b="0">
                <a:solidFill>
                  <a:srgbClr val="008040"/>
                </a:solidFill>
                <a:latin typeface="Arial Bold" pitchFamily="-123" charset="0"/>
              </a:rPr>
              <a:t>Did You Know?</a:t>
            </a:r>
            <a:r>
              <a:rPr lang="en-US" sz="1400" b="0" i="1">
                <a:latin typeface="Myriad Pro" pitchFamily="-123" charset="0"/>
              </a:rPr>
              <a:t> </a:t>
            </a:r>
            <a:r>
              <a:rPr lang="en-US" sz="1400" b="0" i="1"/>
              <a:t>If the water in the oceans evaporated, a 60 m (200 ft) deep layer of salt would be left behind.</a:t>
            </a:r>
            <a:endParaRPr lang="en-US" sz="2000" b="0"/>
          </a:p>
        </p:txBody>
      </p:sp>
      <p:sp>
        <p:nvSpPr>
          <p:cNvPr id="132106" name="Rectangle 10"/>
          <p:cNvSpPr>
            <a:spLocks noChangeArrowheads="1"/>
          </p:cNvSpPr>
          <p:nvPr/>
        </p:nvSpPr>
        <p:spPr bwMode="auto">
          <a:xfrm>
            <a:off x="0" y="3352800"/>
            <a:ext cx="42672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810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>
                <a:ea typeface="Osaka" pitchFamily="-123" charset="-128"/>
                <a:cs typeface="Osaka" pitchFamily="-123" charset="-128"/>
              </a:rPr>
              <a:t>Horizontal ocean zones:</a:t>
            </a:r>
            <a:r>
              <a:rPr lang="en-US" sz="2400" b="0">
                <a:ea typeface="Osaka" pitchFamily="-123" charset="-128"/>
                <a:cs typeface="Osaka" pitchFamily="-123" charset="-128"/>
              </a:rPr>
              <a:t> intertidal, neritic, open ocean </a:t>
            </a:r>
          </a:p>
          <a:p>
            <a:pPr marL="3810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>
                <a:ea typeface="Osaka" pitchFamily="-123" charset="-128"/>
                <a:cs typeface="Osaka" pitchFamily="-123" charset="-128"/>
              </a:rPr>
              <a:t>Vertical ocean zones:</a:t>
            </a:r>
            <a:r>
              <a:rPr lang="en-US" sz="2400" b="0">
                <a:ea typeface="Osaka" pitchFamily="-123" charset="-128"/>
                <a:cs typeface="Osaka" pitchFamily="-123" charset="-128"/>
              </a:rPr>
              <a:t> photic, aphotic, benthic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52" name="Picture 8"/>
          <p:cNvPicPr>
            <a:picLocks noChangeAspect="1" noChangeArrowheads="1"/>
          </p:cNvPicPr>
          <p:nvPr/>
        </p:nvPicPr>
        <p:blipFill>
          <a:blip r:embed="rId3"/>
          <a:srcRect l="4477" r="10448" b="7581"/>
          <a:stretch>
            <a:fillRect/>
          </a:stretch>
        </p:blipFill>
        <p:spPr bwMode="auto">
          <a:xfrm>
            <a:off x="3657600" y="2797175"/>
            <a:ext cx="5181600" cy="40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b="1">
                <a:latin typeface="Arial" pitchFamily="-123" charset="0"/>
              </a:rPr>
              <a:t>Ocean Ecosystems</a:t>
            </a:r>
            <a:endParaRPr lang="en-US" b="1"/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 b="0"/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381000" y="233363"/>
            <a:ext cx="3665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6.3 Aquatic Ecosystems</a:t>
            </a:r>
            <a:endParaRPr lang="en-US" sz="1800"/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76200" y="1295400"/>
            <a:ext cx="8915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81000" indent="-266700">
              <a:lnSpc>
                <a:spcPct val="90000"/>
              </a:lnSpc>
              <a:spcBef>
                <a:spcPct val="40000"/>
              </a:spcBef>
              <a:buFont typeface="Times" pitchFamily="-123" charset="0"/>
              <a:buChar char="•"/>
            </a:pPr>
            <a:r>
              <a:rPr lang="en-US" sz="2400">
                <a:ea typeface="Osaka" pitchFamily="-123" charset="-128"/>
                <a:cs typeface="Osaka" pitchFamily="-123" charset="-128"/>
              </a:rPr>
              <a:t>Intertidal:</a:t>
            </a:r>
            <a:r>
              <a:rPr lang="en-US" sz="2400" b="0">
                <a:ea typeface="Osaka" pitchFamily="-123" charset="-128"/>
                <a:cs typeface="Osaka" pitchFamily="-123" charset="-128"/>
              </a:rPr>
              <a:t> Highly diverse; extreme range of temperature, moisture, and salinity </a:t>
            </a:r>
          </a:p>
          <a:p>
            <a:pPr marL="381000" indent="-266700">
              <a:lnSpc>
                <a:spcPct val="90000"/>
              </a:lnSpc>
              <a:spcBef>
                <a:spcPct val="40000"/>
              </a:spcBef>
              <a:buFont typeface="Times" pitchFamily="-123" charset="0"/>
              <a:buChar char="•"/>
            </a:pPr>
            <a:r>
              <a:rPr lang="en-US" sz="2400">
                <a:ea typeface="Osaka" pitchFamily="-123" charset="-128"/>
                <a:cs typeface="Osaka" pitchFamily="-123" charset="-128"/>
              </a:rPr>
              <a:t>Neritic:</a:t>
            </a:r>
            <a:r>
              <a:rPr lang="en-US" sz="2400" b="0">
                <a:ea typeface="Osaka" pitchFamily="-123" charset="-128"/>
                <a:cs typeface="Osaka" pitchFamily="-123" charset="-128"/>
              </a:rPr>
              <a:t> Productive kelp forests and coral reefs provide habitats and help protect shorelines from erosion.</a:t>
            </a:r>
          </a:p>
        </p:txBody>
      </p:sp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990600" y="5867400"/>
            <a:ext cx="3810000" cy="762000"/>
          </a:xfrm>
          <a:prstGeom prst="rect">
            <a:avLst/>
          </a:prstGeom>
          <a:solidFill>
            <a:srgbClr val="FDFFED"/>
          </a:solidFill>
          <a:ln w="25400">
            <a:solidFill>
              <a:srgbClr val="99CC00"/>
            </a:solidFill>
            <a:miter lim="800000"/>
            <a:headEnd/>
            <a:tailEnd/>
          </a:ln>
          <a:effectLst>
            <a:outerShdw blurRad="137160" dist="88794" dir="1799997" algn="ctr" rotWithShape="0">
              <a:schemeClr val="bg2">
                <a:alpha val="50000"/>
              </a:schemeClr>
            </a:outerShdw>
          </a:effectLst>
        </p:spPr>
        <p:txBody>
          <a:bodyPr lIns="182880" tIns="182880" rIns="182880" bIns="182880">
            <a:prstTxWarp prst="textNoShape">
              <a:avLst/>
            </a:prstTxWarp>
          </a:bodyPr>
          <a:lstStyle/>
          <a:p>
            <a:r>
              <a:rPr lang="en-US" sz="1400" b="0">
                <a:solidFill>
                  <a:srgbClr val="008040"/>
                </a:solidFill>
                <a:latin typeface="Arial Bold" pitchFamily="-123" charset="0"/>
              </a:rPr>
              <a:t>Did You Know?</a:t>
            </a:r>
            <a:r>
              <a:rPr lang="en-US" sz="1400" b="0" i="1">
                <a:latin typeface="Myriad Pro" pitchFamily="-123" charset="0"/>
              </a:rPr>
              <a:t> </a:t>
            </a:r>
            <a:r>
              <a:rPr lang="en-US" sz="1400" b="0" i="1"/>
              <a:t>Over 90% of ocean water on Earth is in the open ocean zone.</a:t>
            </a:r>
            <a:endParaRPr lang="en-US" sz="2000" b="0"/>
          </a:p>
        </p:txBody>
      </p:sp>
      <p:sp>
        <p:nvSpPr>
          <p:cNvPr id="134153" name="Rectangle 9"/>
          <p:cNvSpPr>
            <a:spLocks noChangeArrowheads="1"/>
          </p:cNvSpPr>
          <p:nvPr/>
        </p:nvSpPr>
        <p:spPr bwMode="auto">
          <a:xfrm>
            <a:off x="152400" y="2895600"/>
            <a:ext cx="36576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92100" indent="-292100">
              <a:lnSpc>
                <a:spcPct val="90000"/>
              </a:lnSpc>
              <a:buFont typeface="Times" pitchFamily="-123" charset="0"/>
              <a:buChar char="•"/>
            </a:pPr>
            <a:r>
              <a:rPr lang="en-US" sz="2400">
                <a:ea typeface="Osaka" pitchFamily="-123" charset="-128"/>
                <a:cs typeface="Osaka" pitchFamily="-123" charset="-128"/>
              </a:rPr>
              <a:t>Open ocean:</a:t>
            </a:r>
            <a:r>
              <a:rPr lang="en-US" sz="2400" b="0">
                <a:ea typeface="Osaka" pitchFamily="-123" charset="-128"/>
                <a:cs typeface="Osaka" pitchFamily="-123" charset="-128"/>
              </a:rPr>
              <a:t> Low productivity due to low light penetration; phytoplankton base of food chain; deep sea organisms and hydrothermal vent communities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Prompts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Aquatic ecosystems are classified based on…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major categories of freshwater ecosystems are…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Estuaries are ecologically important because…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Based on distance from the shore, the ocean is classified into 3 zones called…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criteria ecologists use to classify aquatic ecosystems.</a:t>
            </a:r>
          </a:p>
          <a:p>
            <a:r>
              <a:rPr lang="en-US" dirty="0" smtClean="0"/>
              <a:t>List the major categories of freshwater ecosystems.</a:t>
            </a:r>
          </a:p>
          <a:p>
            <a:r>
              <a:rPr lang="en-US" dirty="0" smtClean="0"/>
              <a:t>Explain the ecological importance of estuaries.</a:t>
            </a:r>
          </a:p>
          <a:p>
            <a:r>
              <a:rPr lang="en-US" dirty="0" smtClean="0"/>
              <a:t>List the 3 major zones of the ocean.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b="1">
                <a:latin typeface="Arial" pitchFamily="-123" charset="0"/>
              </a:rPr>
              <a:t>Earth’s Major Biomes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3352800" cy="5181600"/>
          </a:xfrm>
        </p:spPr>
        <p:txBody>
          <a:bodyPr/>
          <a:lstStyle/>
          <a:p>
            <a:pPr marL="225425" indent="-225425">
              <a:lnSpc>
                <a:spcPct val="100000"/>
              </a:lnSpc>
              <a:spcBef>
                <a:spcPct val="50000"/>
              </a:spcBef>
            </a:pPr>
            <a:r>
              <a:rPr lang="en-US" sz="2400"/>
              <a:t>Groups of terrestrial ecosystems that share biotic and abiotic conditions</a:t>
            </a:r>
          </a:p>
          <a:p>
            <a:pPr marL="225425" indent="-225425">
              <a:lnSpc>
                <a:spcPct val="10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400" b="1"/>
              <a:t>10 primary biomes:</a:t>
            </a:r>
            <a:endParaRPr lang="en-US" sz="2400"/>
          </a:p>
          <a:p>
            <a:pPr lvl="1">
              <a:lnSpc>
                <a:spcPct val="80000"/>
              </a:lnSpc>
            </a:pPr>
            <a:r>
              <a:rPr lang="en-US" sz="2000"/>
              <a:t>tropical rain forest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dry forest savanna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desert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temperate rain forest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temperate forest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temperate grassland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chaparral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boreal forest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tundra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066800" y="1981200"/>
            <a:ext cx="3581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i="1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648200" y="5867400"/>
            <a:ext cx="2971800" cy="838200"/>
          </a:xfrm>
          <a:prstGeom prst="rect">
            <a:avLst/>
          </a:prstGeom>
          <a:solidFill>
            <a:srgbClr val="FDFFED"/>
          </a:solidFill>
          <a:ln w="25400">
            <a:solidFill>
              <a:srgbClr val="99CC00"/>
            </a:solidFill>
            <a:miter lim="800000"/>
            <a:headEnd/>
            <a:tailEnd/>
          </a:ln>
          <a:effectLst>
            <a:outerShdw blurRad="137160" dist="88794" dir="1799997" algn="ctr" rotWithShape="0">
              <a:schemeClr val="bg2">
                <a:alpha val="50000"/>
              </a:schemeClr>
            </a:outerShdw>
          </a:effectLst>
        </p:spPr>
        <p:txBody>
          <a:bodyPr lIns="182880" tIns="182880" rIns="182880" bIns="182880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Font typeface="Times" pitchFamily="-123" charset="0"/>
              <a:buNone/>
            </a:pPr>
            <a:r>
              <a:rPr lang="en-US" b="0">
                <a:solidFill>
                  <a:srgbClr val="008040"/>
                </a:solidFill>
                <a:latin typeface="Arial Bold" pitchFamily="-123" charset="0"/>
                <a:ea typeface="MS Pゴシック" pitchFamily="-92" charset="-128"/>
                <a:cs typeface="MS Pゴシック" pitchFamily="-92" charset="-128"/>
              </a:rPr>
              <a:t>Did You Know?</a:t>
            </a:r>
            <a:r>
              <a:rPr lang="en-US" b="0" i="1">
                <a:latin typeface="Myriad Pro" pitchFamily="-123" charset="0"/>
                <a:ea typeface="MS Pゴシック" pitchFamily="-92" charset="-128"/>
                <a:cs typeface="MS Pゴシック" pitchFamily="-92" charset="-128"/>
              </a:rPr>
              <a:t> </a:t>
            </a:r>
            <a:r>
              <a:rPr lang="en-US" sz="1400" b="0" i="1">
                <a:ea typeface="MS Pゴシック" pitchFamily="-92" charset="-128"/>
                <a:cs typeface="MS Pゴシック" pitchFamily="-92" charset="-128"/>
              </a:rPr>
              <a:t>Taiga is another name for boreal forest.</a:t>
            </a:r>
            <a:endParaRPr lang="en-US" sz="1600" b="0" i="1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Times" pitchFamily="-123" charset="0"/>
              <a:buNone/>
            </a:pPr>
            <a:endParaRPr lang="en-US" sz="2000" b="0">
              <a:ea typeface="MS Pゴシック" pitchFamily="-92" charset="-128"/>
              <a:cs typeface="MS Pゴシック" pitchFamily="-92" charset="-128"/>
            </a:endParaRP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381000" y="2286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6.</a:t>
            </a:r>
            <a:r>
              <a:rPr lang="en-US" sz="1800">
                <a:solidFill>
                  <a:srgbClr val="008040"/>
                </a:solidFill>
                <a:latin typeface="Arial Bold" pitchFamily="-123" charset="0"/>
                <a:ea typeface="MS Pゴシック" pitchFamily="-92" charset="-128"/>
                <a:cs typeface="MS Pゴシック" pitchFamily="-92" charset="-128"/>
              </a:rPr>
              <a:t>1 Defining Biomes</a:t>
            </a:r>
          </a:p>
        </p:txBody>
      </p:sp>
      <p:pic>
        <p:nvPicPr>
          <p:cNvPr id="11289" name="Picture 25" descr="0133724751a3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524000"/>
            <a:ext cx="5867400" cy="4233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916832"/>
            <a:ext cx="4246240" cy="4407768"/>
          </a:xfrm>
        </p:spPr>
        <p:txBody>
          <a:bodyPr/>
          <a:lstStyle/>
          <a:p>
            <a:r>
              <a:rPr lang="en-US" sz="2000" dirty="0" smtClean="0"/>
              <a:t>What are some </a:t>
            </a:r>
            <a:r>
              <a:rPr lang="en-US" sz="2000" dirty="0" err="1" smtClean="0"/>
              <a:t>abiotic</a:t>
            </a:r>
            <a:r>
              <a:rPr lang="en-US" sz="2000" dirty="0" smtClean="0"/>
              <a:t> and biotic factors in the area we live in?</a:t>
            </a:r>
          </a:p>
          <a:p>
            <a:endParaRPr lang="en-US" sz="2000" dirty="0" smtClean="0"/>
          </a:p>
          <a:p>
            <a:r>
              <a:rPr lang="en-US" sz="2000" dirty="0" smtClean="0"/>
              <a:t>What biome do you think we live in?</a:t>
            </a:r>
          </a:p>
          <a:p>
            <a:r>
              <a:rPr lang="en-US" sz="2000" dirty="0" smtClean="0"/>
              <a:t>What biomes are near where we live?</a:t>
            </a:r>
          </a:p>
          <a:p>
            <a:endParaRPr lang="en-US" sz="2000" dirty="0" smtClean="0"/>
          </a:p>
          <a:p>
            <a:r>
              <a:rPr lang="en-US" sz="2000" dirty="0" smtClean="0"/>
              <a:t>Check your answer using Figure 1 pg. 165</a:t>
            </a:r>
          </a:p>
          <a:p>
            <a:endParaRPr lang="en-US" sz="2000" dirty="0" smtClean="0"/>
          </a:p>
          <a:p>
            <a:r>
              <a:rPr lang="en-US" sz="2000" dirty="0" smtClean="0"/>
              <a:t>What patterns do you notice in the location of biomes in Figure 1 on pg. 165?</a:t>
            </a:r>
            <a:endParaRPr lang="en-US" sz="2000" dirty="0"/>
          </a:p>
        </p:txBody>
      </p:sp>
      <p:pic>
        <p:nvPicPr>
          <p:cNvPr id="6" name="Picture 25" descr="0133724751a3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9992" y="2780928"/>
            <a:ext cx="4436231" cy="3201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b="1">
                <a:latin typeface="Arial" pitchFamily="-123" charset="0"/>
              </a:rPr>
              <a:t>Climate and Climatographs</a:t>
            </a:r>
            <a:endParaRPr lang="en-U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781800" y="304800"/>
            <a:ext cx="21875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i="1"/>
          </a:p>
          <a:p>
            <a:pPr>
              <a:spcBef>
                <a:spcPct val="50000"/>
              </a:spcBef>
            </a:pPr>
            <a:endParaRPr lang="en-US" i="1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228600" y="16764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Climate:</a:t>
            </a:r>
            <a:r>
              <a:rPr lang="en-US" sz="2400" b="0">
                <a:effectLst>
                  <a:outerShdw blurRad="38100" dist="38100" dir="2700000" algn="tl">
                    <a:srgbClr val="FFFFFF"/>
                  </a:outerShdw>
                </a:effectLst>
              </a:rPr>
              <a:t> Average conditions, </a:t>
            </a:r>
            <a:br>
              <a:rPr lang="en-US" sz="2400" b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400" b="0">
                <a:effectLst>
                  <a:outerShdw blurRad="38100" dist="38100" dir="2700000" algn="tl">
                    <a:srgbClr val="FFFFFF"/>
                  </a:outerShdw>
                </a:effectLst>
              </a:rPr>
              <a:t>including temperature and </a:t>
            </a:r>
            <a:br>
              <a:rPr lang="en-US" sz="2400" b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400" b="0">
                <a:effectLst>
                  <a:outerShdw blurRad="38100" dist="38100" dir="2700000" algn="tl">
                    <a:srgbClr val="FFFFFF"/>
                  </a:outerShdw>
                </a:effectLst>
              </a:rPr>
              <a:t>precipitation, over long periods </a:t>
            </a:r>
            <a:br>
              <a:rPr lang="en-US" sz="2400" b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400" b="0">
                <a:effectLst>
                  <a:outerShdw blurRad="38100" dist="38100" dir="2700000" algn="tl">
                    <a:srgbClr val="FFFFFF"/>
                  </a:outerShdw>
                </a:effectLst>
              </a:rPr>
              <a:t>of time in a given area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Weather:</a:t>
            </a:r>
            <a:r>
              <a:rPr lang="en-US" sz="2400" b="0">
                <a:effectLst>
                  <a:outerShdw blurRad="38100" dist="38100" dir="2700000" algn="tl">
                    <a:srgbClr val="FFFFFF"/>
                  </a:outerShdw>
                </a:effectLst>
              </a:rPr>
              <a:t> Day-to-day conditions </a:t>
            </a:r>
            <a:br>
              <a:rPr lang="en-US" sz="2400" b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400" b="0">
                <a:effectLst>
                  <a:outerShdw blurRad="38100" dist="38100" dir="2700000" algn="tl">
                    <a:srgbClr val="FFFFFF"/>
                  </a:outerShdw>
                </a:effectLst>
              </a:rPr>
              <a:t>in Earth’s atmosphere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Climatographs:</a:t>
            </a:r>
            <a:r>
              <a:rPr lang="en-US" sz="2400" b="0">
                <a:effectLst>
                  <a:outerShdw blurRad="38100" dist="38100" dir="2700000" algn="tl">
                    <a:srgbClr val="FFFFFF"/>
                  </a:outerShdw>
                </a:effectLst>
              </a:rPr>
              <a:t> Diagrams that summarize an area’s average monthly temperature and precipitation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400" b="0">
                <a:effectLst>
                  <a:outerShdw blurRad="38100" dist="38100" dir="2700000" algn="tl">
                    <a:srgbClr val="FFFFFF"/>
                  </a:outerShdw>
                </a:effectLst>
              </a:rPr>
              <a:t>Each biome has a set of characteristic organisms adapted to its particular climate conditions.</a:t>
            </a:r>
            <a:endParaRPr lang="en-US"/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1668463" y="5167313"/>
            <a:ext cx="1841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Times" pitchFamily="-123" charset="0"/>
              <a:buNone/>
            </a:pPr>
            <a:endParaRPr lang="en-US" sz="1600" b="0"/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381000" y="2286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6.</a:t>
            </a:r>
            <a:r>
              <a:rPr lang="en-US" sz="1800">
                <a:solidFill>
                  <a:srgbClr val="008040"/>
                </a:solidFill>
                <a:latin typeface="Arial Bold" pitchFamily="-123" charset="0"/>
                <a:ea typeface="MS Pゴシック" pitchFamily="-92" charset="-128"/>
                <a:cs typeface="MS Pゴシック" pitchFamily="-92" charset="-128"/>
              </a:rPr>
              <a:t>1 Defining Biomes</a:t>
            </a:r>
          </a:p>
        </p:txBody>
      </p:sp>
      <p:pic>
        <p:nvPicPr>
          <p:cNvPr id="17435" name="Picture 27" descr="slide05_nssl0010T"/>
          <p:cNvPicPr>
            <a:picLocks noChangeAspect="1" noChangeArrowheads="1"/>
          </p:cNvPicPr>
          <p:nvPr/>
        </p:nvPicPr>
        <p:blipFill>
          <a:blip r:embed="rId3"/>
          <a:srcRect r="15749"/>
          <a:stretch>
            <a:fillRect/>
          </a:stretch>
        </p:blipFill>
        <p:spPr bwMode="auto">
          <a:xfrm>
            <a:off x="5292725" y="1524000"/>
            <a:ext cx="3851275" cy="3074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Harare, Zimbabwe (see Fig. 2 pg. 165)</a:t>
            </a:r>
          </a:p>
          <a:p>
            <a:pPr lvl="1"/>
            <a:r>
              <a:rPr lang="en-US" dirty="0" smtClean="0"/>
              <a:t>During what months is the rainy season?</a:t>
            </a:r>
          </a:p>
          <a:p>
            <a:pPr lvl="1"/>
            <a:r>
              <a:rPr lang="en-US" dirty="0" smtClean="0"/>
              <a:t>During what months is the dry season?</a:t>
            </a:r>
          </a:p>
          <a:p>
            <a:pPr lvl="1"/>
            <a:r>
              <a:rPr lang="en-US" dirty="0" smtClean="0"/>
              <a:t>What biome is Harare in?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factors are used to characterize biomes?</a:t>
            </a:r>
          </a:p>
          <a:p>
            <a:endParaRPr lang="en-US" dirty="0" smtClean="0"/>
          </a:p>
          <a:p>
            <a:r>
              <a:rPr lang="en-US" dirty="0" smtClean="0"/>
              <a:t>What’s the difference between an ecosystem and a biome?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153400" cy="1143000"/>
          </a:xfrm>
        </p:spPr>
        <p:txBody>
          <a:bodyPr/>
          <a:lstStyle/>
          <a:p>
            <a:r>
              <a:rPr lang="en-US" b="1">
                <a:latin typeface="Arial" pitchFamily="-123" charset="0"/>
              </a:rPr>
              <a:t>Biomes and Net Primary Production</a:t>
            </a:r>
            <a:endParaRPr lang="en-US" b="1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839200" cy="3352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/>
              <a:t>Gross primary production:</a:t>
            </a:r>
            <a:r>
              <a:rPr lang="en-US"/>
              <a:t> The rate at which primary producers undergo photosynthesis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/>
              <a:t>Net primary production:</a:t>
            </a:r>
            <a:r>
              <a:rPr lang="en-US"/>
              <a:t> The amount of organic matter (biomass) that remains after primary producers use some to carry out cellular respiration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Ecosystems vary in their </a:t>
            </a:r>
            <a:r>
              <a:rPr lang="en-US" b="1"/>
              <a:t>net primary productivity,</a:t>
            </a:r>
            <a:r>
              <a:rPr lang="en-US"/>
              <a:t> the rate </a:t>
            </a:r>
            <a:br>
              <a:rPr lang="en-US"/>
            </a:br>
            <a:r>
              <a:rPr lang="en-US"/>
              <a:t>at which primary producers convert energy to biomass.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Warm, wet biomes generally have higher net primary productivity than cold, dry biomes.</a:t>
            </a:r>
            <a:endParaRPr lang="en-US" sz="1600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381000" y="2286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6.</a:t>
            </a:r>
            <a:r>
              <a:rPr lang="en-US" sz="1800">
                <a:solidFill>
                  <a:srgbClr val="008040"/>
                </a:solidFill>
                <a:latin typeface="Arial Bold" pitchFamily="-123" charset="0"/>
                <a:ea typeface="MS Pゴシック" pitchFamily="-92" charset="-128"/>
                <a:cs typeface="MS Pゴシック" pitchFamily="-92" charset="-128"/>
              </a:rPr>
              <a:t>1 Defining Biomes</a:t>
            </a:r>
          </a:p>
        </p:txBody>
      </p:sp>
      <p:pic>
        <p:nvPicPr>
          <p:cNvPr id="20496" name="Picture 16" descr="slide06a_CS_008_larg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4962525"/>
            <a:ext cx="2322513" cy="1743075"/>
          </a:xfrm>
          <a:prstGeom prst="rect">
            <a:avLst/>
          </a:prstGeom>
          <a:noFill/>
        </p:spPr>
      </p:pic>
      <p:pic>
        <p:nvPicPr>
          <p:cNvPr id="20497" name="Picture 17" descr="slide06b_picdesert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986338"/>
            <a:ext cx="2286000" cy="1719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Horizon">
  <a:themeElements>
    <a:clrScheme name="Blue Horizon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Arial Bold"/>
        <a:ea typeface="MS Pゴシック"/>
        <a:cs typeface="MS Pゴシック"/>
      </a:majorFont>
      <a:minorFont>
        <a:latin typeface="Arial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23" charset="0"/>
            <a:ea typeface="ＭＳ Ｐゴシック" pitchFamily="-123" charset="-128"/>
            <a:cs typeface="ＭＳ Ｐゴシック" pitchFamily="-12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23" charset="0"/>
            <a:ea typeface="ＭＳ Ｐゴシック" pitchFamily="-123" charset="-128"/>
            <a:cs typeface="ＭＳ Ｐゴシック" pitchFamily="-123" charset="-128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2004:Templates:Presentations:Designs:Blue Horizon</Template>
  <TotalTime>8163</TotalTime>
  <Words>1802</Words>
  <Application>Microsoft Office PowerPoint</Application>
  <PresentationFormat>On-screen Show (4:3)</PresentationFormat>
  <Paragraphs>278</Paragraphs>
  <Slides>38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Blue Horizon</vt:lpstr>
      <vt:lpstr>Biomes and Aquatic Ecosystems</vt:lpstr>
      <vt:lpstr>Lesson 6.1 Defining Biomes</vt:lpstr>
      <vt:lpstr>Objectives</vt:lpstr>
      <vt:lpstr>Earth’s Major Biomes</vt:lpstr>
      <vt:lpstr>Question</vt:lpstr>
      <vt:lpstr>Climate and Climatographs</vt:lpstr>
      <vt:lpstr>Question</vt:lpstr>
      <vt:lpstr>Concept Check</vt:lpstr>
      <vt:lpstr>Biomes and Net Primary Production</vt:lpstr>
      <vt:lpstr>Objectives Revisited</vt:lpstr>
      <vt:lpstr>Sum it Up!</vt:lpstr>
      <vt:lpstr>Lesson 6.2  Biomes</vt:lpstr>
      <vt:lpstr>Objectives</vt:lpstr>
      <vt:lpstr>Tropical Rain Forest</vt:lpstr>
      <vt:lpstr>Tropical Dry Forest</vt:lpstr>
      <vt:lpstr>Savanna</vt:lpstr>
      <vt:lpstr>Desert</vt:lpstr>
      <vt:lpstr>Temperate Rain Forest</vt:lpstr>
      <vt:lpstr>Temperate Forest</vt:lpstr>
      <vt:lpstr>Temperate Grassland (Prairie)</vt:lpstr>
      <vt:lpstr>Chaparral</vt:lpstr>
      <vt:lpstr>Boreal Forest (Taiga)</vt:lpstr>
      <vt:lpstr>Tundra</vt:lpstr>
      <vt:lpstr>Polar Ice and Mountains</vt:lpstr>
      <vt:lpstr>Local Climatograph</vt:lpstr>
      <vt:lpstr>Reinforcement</vt:lpstr>
      <vt:lpstr>Objectives Revisited</vt:lpstr>
      <vt:lpstr>Lesson 6.3 Aquatic Ecosystems</vt:lpstr>
      <vt:lpstr>Objectives</vt:lpstr>
      <vt:lpstr>Describing Aquatic Ecosystems</vt:lpstr>
      <vt:lpstr>Freshwater Ecosystems: Ponds, Lakes, Inland Seas</vt:lpstr>
      <vt:lpstr>Freshwater Ecosystems: Wetlands</vt:lpstr>
      <vt:lpstr>Freshwater Ecosystems: Rivers and Streams</vt:lpstr>
      <vt:lpstr>Estuaries</vt:lpstr>
      <vt:lpstr>Oceans</vt:lpstr>
      <vt:lpstr>Ocean Ecosystems</vt:lpstr>
      <vt:lpstr>Writing Prompts</vt:lpstr>
      <vt:lpstr>Objectives Revisited</vt:lpstr>
    </vt:vector>
  </TitlesOfParts>
  <Company>Pearson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Resources</dc:title>
  <dc:creator>Pearson Inc.</dc:creator>
  <cp:lastModifiedBy>Teacher</cp:lastModifiedBy>
  <cp:revision>320</cp:revision>
  <dcterms:created xsi:type="dcterms:W3CDTF">2010-02-18T15:13:12Z</dcterms:created>
  <dcterms:modified xsi:type="dcterms:W3CDTF">2013-04-16T14:58:51Z</dcterms:modified>
</cp:coreProperties>
</file>