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 id="2147483699" r:id="rId4"/>
    <p:sldMasterId id="2147483711" r:id="rId5"/>
    <p:sldMasterId id="2147483723" r:id="rId6"/>
  </p:sldMasterIdLst>
  <p:sldIdLst>
    <p:sldId id="256" r:id="rId7"/>
    <p:sldId id="257" r:id="rId8"/>
    <p:sldId id="258" r:id="rId9"/>
    <p:sldId id="259" r:id="rId10"/>
    <p:sldId id="260" r:id="rId11"/>
    <p:sldId id="261" r:id="rId12"/>
    <p:sldId id="262" r:id="rId13"/>
    <p:sldId id="279" r:id="rId14"/>
    <p:sldId id="263" r:id="rId15"/>
    <p:sldId id="264" r:id="rId16"/>
    <p:sldId id="265" r:id="rId17"/>
    <p:sldId id="266" r:id="rId18"/>
    <p:sldId id="267" r:id="rId19"/>
    <p:sldId id="282" r:id="rId20"/>
    <p:sldId id="268" r:id="rId21"/>
    <p:sldId id="269" r:id="rId22"/>
    <p:sldId id="270" r:id="rId23"/>
    <p:sldId id="271" r:id="rId24"/>
    <p:sldId id="272" r:id="rId25"/>
    <p:sldId id="281" r:id="rId26"/>
    <p:sldId id="273" r:id="rId27"/>
    <p:sldId id="274" r:id="rId28"/>
    <p:sldId id="275" r:id="rId29"/>
    <p:sldId id="276" r:id="rId30"/>
    <p:sldId id="277" r:id="rId31"/>
    <p:sldId id="280" r:id="rId32"/>
    <p:sldId id="278" r:id="rId33"/>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7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3298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5225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8534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8541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2772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18652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32046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490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7227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550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7047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0125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30409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5373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0724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94051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2132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0467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0814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3054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3762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780E-95F2-E04A-BDAC-0B1DDA4780D9}" type="datetimeFigureOut">
              <a:rPr lang="en-US" smtClean="0">
                <a:solidFill>
                  <a:prstClr val="black">
                    <a:tint val="75000"/>
                  </a:prstClr>
                </a:solidFill>
                <a:latin typeface="Calibri"/>
              </a:rPr>
              <a:pPr/>
              <a:t>4/10/14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F57BFB-ACF9-A749-AABE-57E69804D29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99951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58910-60F7-44BE-A7E4-6890D3947DF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37907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E7B13-663D-4906-A2DC-AC5ED88EB96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60323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190529-C1EE-489F-8378-BF05B5CA048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977546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0B2A84-C798-4B90-B0BD-DB59FE2B87D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168985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179223-4B35-4B8E-B5AF-48C1018CD83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260419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156008-42DB-4304-A91C-FBCCF2173295}"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7596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DDAE66-F8B0-4339-B009-C0293284DA27}"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904433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3F8D0-A1E7-4413-B257-BED2644D492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560450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B16D4F-6B0B-438F-A25D-843F487E68C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907039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D7A4A2-F46D-4A22-9307-09320813C86A}"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068285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3"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1DC9A-45D9-4CDF-A09A-008FB97EA65A}"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887442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58910-60F7-44BE-A7E4-6890D3947DF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221053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E7B13-663D-4906-A2DC-AC5ED88EB96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889989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190529-C1EE-489F-8378-BF05B5CA048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436721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0B2A84-C798-4B90-B0BD-DB59FE2B87D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661309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179223-4B35-4B8E-B5AF-48C1018CD83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1993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156008-42DB-4304-A91C-FBCCF2173295}"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35375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DDAE66-F8B0-4339-B009-C0293284DA27}"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521206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3F8D0-A1E7-4413-B257-BED2644D492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904500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B16D4F-6B0B-438F-A25D-843F487E68C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013642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D7A4A2-F46D-4A22-9307-09320813C86A}"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408244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3"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1DC9A-45D9-4CDF-A09A-008FB97EA65A}"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953269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58910-60F7-44BE-A7E4-6890D3947DF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956287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E7B13-663D-4906-A2DC-AC5ED88EB96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134494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190529-C1EE-489F-8378-BF05B5CA048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508702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0B2A84-C798-4B90-B0BD-DB59FE2B87D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5418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179223-4B35-4B8E-B5AF-48C1018CD83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085907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156008-42DB-4304-A91C-FBCCF2173295}"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227281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DDAE66-F8B0-4339-B009-C0293284DA27}"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12252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3F8D0-A1E7-4413-B257-BED2644D492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6390211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B16D4F-6B0B-438F-A25D-843F487E68C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264330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D7A4A2-F46D-4A22-9307-09320813C86A}"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118067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3"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1DC9A-45D9-4CDF-A09A-008FB97EA65A}"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19774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87CDA-B445-44CA-B5F1-DDDDE2E11B29}"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926E1-A9E9-4618-B4DE-2DC04A2E6B2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87CDA-B445-44CA-B5F1-DDDDE2E11B29}" type="datetimeFigureOut">
              <a:rPr lang="en-US" smtClean="0"/>
              <a:pPr/>
              <a:t>4/10/14</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926E1-A9E9-4618-B4DE-2DC04A2E6B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9C7780E-95F2-E04A-BDAC-0B1DDA4780D9}" type="datetimeFigureOut">
              <a:rPr lang="en-US" smtClean="0">
                <a:solidFill>
                  <a:prstClr val="black">
                    <a:tint val="75000"/>
                  </a:prstClr>
                </a:solidFill>
                <a:latin typeface="Calibri"/>
              </a:rPr>
              <a:pPr defTabSz="457200"/>
              <a:t>4/10/14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F57BFB-ACF9-A749-AABE-57E69804D297}" type="slidenum">
              <a:rPr lang="en-US" smtClean="0">
                <a:solidFill>
                  <a:prstClr val="black">
                    <a:tint val="75000"/>
                  </a:prstClr>
                </a:solidFill>
                <a:latin typeface="Calibri"/>
              </a:rPr>
              <a:pPr defTabSz="4572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639262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9C7780E-95F2-E04A-BDAC-0B1DDA4780D9}" type="datetimeFigureOut">
              <a:rPr lang="en-US" smtClean="0">
                <a:solidFill>
                  <a:prstClr val="black">
                    <a:tint val="75000"/>
                  </a:prstClr>
                </a:solidFill>
                <a:latin typeface="Calibri"/>
              </a:rPr>
              <a:pPr defTabSz="457200"/>
              <a:t>4/10/14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F57BFB-ACF9-A749-AABE-57E69804D297}" type="slidenum">
              <a:rPr lang="en-US" smtClean="0">
                <a:solidFill>
                  <a:prstClr val="black">
                    <a:tint val="75000"/>
                  </a:prstClr>
                </a:solidFill>
                <a:latin typeface="Calibri"/>
              </a:rPr>
              <a:pPr defTabSz="4572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426847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latin typeface="Times New Roman"/>
              <a:cs typeface="Arial" charset="0"/>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latin typeface="Times New Roman"/>
              <a:cs typeface="Arial" charset="0"/>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3618603E-84D8-4958-A595-FF6FFF41412D}" type="slidenum">
              <a:rPr lang="en-US">
                <a:solidFill>
                  <a:srgbClr val="000000"/>
                </a:solidFill>
                <a:latin typeface="Times New Roman"/>
                <a:cs typeface="Arial" charset="0"/>
              </a:rPr>
              <a:pPr fontAlgn="base">
                <a:spcBef>
                  <a:spcPct val="0"/>
                </a:spcBef>
                <a:spcAft>
                  <a:spcPct val="0"/>
                </a:spcAft>
                <a:defRPr/>
              </a:pPr>
              <a:t>‹#›</a:t>
            </a:fld>
            <a:endParaRPr lang="en-US" dirty="0">
              <a:solidFill>
                <a:srgbClr val="000000"/>
              </a:solidFill>
              <a:latin typeface="Times New Roman"/>
              <a:cs typeface="Arial" charset="0"/>
            </a:endParaRPr>
          </a:p>
        </p:txBody>
      </p:sp>
    </p:spTree>
    <p:extLst>
      <p:ext uri="{BB962C8B-B14F-4D97-AF65-F5344CB8AC3E}">
        <p14:creationId xmlns:p14="http://schemas.microsoft.com/office/powerpoint/2010/main" val="31496355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latin typeface="Times New Roman"/>
              <a:cs typeface="Arial" charset="0"/>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latin typeface="Times New Roman"/>
              <a:cs typeface="Arial" charset="0"/>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3618603E-84D8-4958-A595-FF6FFF41412D}" type="slidenum">
              <a:rPr lang="en-US">
                <a:solidFill>
                  <a:srgbClr val="000000"/>
                </a:solidFill>
                <a:latin typeface="Times New Roman"/>
                <a:cs typeface="Arial" charset="0"/>
              </a:rPr>
              <a:pPr fontAlgn="base">
                <a:spcBef>
                  <a:spcPct val="0"/>
                </a:spcBef>
                <a:spcAft>
                  <a:spcPct val="0"/>
                </a:spcAft>
                <a:defRPr/>
              </a:pPr>
              <a:t>‹#›</a:t>
            </a:fld>
            <a:endParaRPr lang="en-US" dirty="0">
              <a:solidFill>
                <a:srgbClr val="000000"/>
              </a:solidFill>
              <a:latin typeface="Times New Roman"/>
              <a:cs typeface="Arial" charset="0"/>
            </a:endParaRPr>
          </a:p>
        </p:txBody>
      </p:sp>
    </p:spTree>
    <p:extLst>
      <p:ext uri="{BB962C8B-B14F-4D97-AF65-F5344CB8AC3E}">
        <p14:creationId xmlns:p14="http://schemas.microsoft.com/office/powerpoint/2010/main" val="240470137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latin typeface="Times New Roman"/>
              <a:cs typeface="Arial" charset="0"/>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latin typeface="Times New Roman"/>
              <a:cs typeface="Arial" charset="0"/>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3618603E-84D8-4958-A595-FF6FFF41412D}" type="slidenum">
              <a:rPr lang="en-US">
                <a:solidFill>
                  <a:srgbClr val="000000"/>
                </a:solidFill>
                <a:latin typeface="Times New Roman"/>
                <a:cs typeface="Arial" charset="0"/>
              </a:rPr>
              <a:pPr fontAlgn="base">
                <a:spcBef>
                  <a:spcPct val="0"/>
                </a:spcBef>
                <a:spcAft>
                  <a:spcPct val="0"/>
                </a:spcAft>
                <a:defRPr/>
              </a:pPr>
              <a:t>‹#›</a:t>
            </a:fld>
            <a:endParaRPr lang="en-US" dirty="0">
              <a:solidFill>
                <a:srgbClr val="000000"/>
              </a:solidFill>
              <a:latin typeface="Times New Roman"/>
              <a:cs typeface="Arial" charset="0"/>
            </a:endParaRPr>
          </a:p>
        </p:txBody>
      </p:sp>
    </p:spTree>
    <p:extLst>
      <p:ext uri="{BB962C8B-B14F-4D97-AF65-F5344CB8AC3E}">
        <p14:creationId xmlns:p14="http://schemas.microsoft.com/office/powerpoint/2010/main" val="321361980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 Id="rId3"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 Id="rId3" Type="http://schemas.microsoft.com/office/2007/relationships/hdphoto" Target="../media/hdphoto5.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 Id="rId3" Type="http://schemas.microsoft.com/office/2007/relationships/hdphoto" Target="../media/hdphoto6.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eg"/><Relationship Id="rId3" Type="http://schemas.microsoft.com/office/2007/relationships/hdphoto" Target="../media/hdphoto7.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 Id="rId3" Type="http://schemas.microsoft.com/office/2007/relationships/hdphoto" Target="../media/hdphoto8.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storyL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713507" y="4375509"/>
            <a:ext cx="6400800" cy="1752600"/>
          </a:xfrm>
          <a:solidFill>
            <a:schemeClr val="bg1">
              <a:lumMod val="95000"/>
            </a:schemeClr>
          </a:solidFill>
        </p:spPr>
        <p:txBody>
          <a:bodyPr>
            <a:normAutofit/>
          </a:bodyPr>
          <a:lstStyle/>
          <a:p>
            <a:r>
              <a:rPr lang="en-US" sz="4000" b="1" dirty="0" smtClean="0">
                <a:solidFill>
                  <a:schemeClr val="tx1"/>
                </a:solidFill>
              </a:rPr>
              <a:t>Mr. </a:t>
            </a:r>
            <a:r>
              <a:rPr lang="en-US" sz="4000" b="1" dirty="0" err="1" smtClean="0">
                <a:solidFill>
                  <a:schemeClr val="tx1"/>
                </a:solidFill>
              </a:rPr>
              <a:t>Mormando’s</a:t>
            </a:r>
            <a:endParaRPr lang="en-US" sz="4000" b="1" dirty="0" smtClean="0">
              <a:solidFill>
                <a:schemeClr val="tx1"/>
              </a:solidFill>
            </a:endParaRPr>
          </a:p>
          <a:p>
            <a:r>
              <a:rPr lang="en-US" sz="4000" b="1" dirty="0" smtClean="0">
                <a:solidFill>
                  <a:schemeClr val="tx1"/>
                </a:solidFill>
              </a:rPr>
              <a:t>US History 2 </a:t>
            </a:r>
            <a:r>
              <a:rPr lang="en-US" sz="4000" b="1" dirty="0" smtClean="0">
                <a:solidFill>
                  <a:schemeClr val="tx1"/>
                </a:solidFill>
              </a:rPr>
              <a:t>Final (Example)</a:t>
            </a:r>
            <a:endParaRPr lang="en-US" sz="4000" b="1" dirty="0">
              <a:solidFill>
                <a:schemeClr val="tx1"/>
              </a:solidFill>
            </a:endParaRPr>
          </a:p>
        </p:txBody>
      </p:sp>
    </p:spTree>
    <p:extLst>
      <p:ext uri="{BB962C8B-B14F-4D97-AF65-F5344CB8AC3E}">
        <p14:creationId xmlns:p14="http://schemas.microsoft.com/office/powerpoint/2010/main" val="205970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29510"/>
            <a:ext cx="8229600" cy="1143000"/>
          </a:xfrm>
        </p:spPr>
        <p:txBody>
          <a:bodyPr/>
          <a:lstStyle/>
          <a:p>
            <a:r>
              <a:rPr lang="en-US" dirty="0"/>
              <a:t>Lands of Imperialism</a:t>
            </a:r>
          </a:p>
        </p:txBody>
      </p:sp>
      <p:sp>
        <p:nvSpPr>
          <p:cNvPr id="5" name="Text Placeholder 4"/>
          <p:cNvSpPr>
            <a:spLocks noGrp="1"/>
          </p:cNvSpPr>
          <p:nvPr>
            <p:ph type="body" idx="1"/>
          </p:nvPr>
        </p:nvSpPr>
        <p:spPr>
          <a:xfrm>
            <a:off x="167534" y="915130"/>
            <a:ext cx="4040188" cy="639762"/>
          </a:xfrm>
        </p:spPr>
        <p:txBody>
          <a:bodyPr>
            <a:normAutofit/>
          </a:bodyPr>
          <a:lstStyle/>
          <a:p>
            <a:r>
              <a:rPr lang="en-US" sz="2800" dirty="0" smtClean="0">
                <a:solidFill>
                  <a:srgbClr val="0000FF"/>
                </a:solidFill>
              </a:rPr>
              <a:t>The Annexation of Hawaii</a:t>
            </a:r>
            <a:endParaRPr lang="en-US" sz="2800" dirty="0">
              <a:solidFill>
                <a:srgbClr val="0000FF"/>
              </a:solidFill>
            </a:endParaRPr>
          </a:p>
        </p:txBody>
      </p:sp>
      <p:sp>
        <p:nvSpPr>
          <p:cNvPr id="6" name="Content Placeholder 5"/>
          <p:cNvSpPr>
            <a:spLocks noGrp="1"/>
          </p:cNvSpPr>
          <p:nvPr>
            <p:ph sz="half" idx="2"/>
          </p:nvPr>
        </p:nvSpPr>
        <p:spPr>
          <a:xfrm>
            <a:off x="457200" y="1570767"/>
            <a:ext cx="8559799" cy="3951288"/>
          </a:xfrm>
        </p:spPr>
        <p:txBody>
          <a:bodyPr/>
          <a:lstStyle/>
          <a:p>
            <a:r>
              <a:rPr lang="en-US" dirty="0" smtClean="0"/>
              <a:t>This section of the park is designed for the kids ages 5-12 and features several obstacle course designs to challenge the youngsters.</a:t>
            </a:r>
          </a:p>
          <a:p>
            <a:r>
              <a:rPr lang="en-US" dirty="0" smtClean="0"/>
              <a:t>This kiddie park is named for the the overthrow of Queen Liliuokalani and the taking of the Hawaiian Islands in 1893.</a:t>
            </a:r>
            <a:endParaRPr lang="en-US" dirty="0"/>
          </a:p>
        </p:txBody>
      </p:sp>
      <p:pic>
        <p:nvPicPr>
          <p:cNvPr id="2" name="Picture 1" descr="alligator_alley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766" y="3746499"/>
            <a:ext cx="6411234" cy="2671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382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26"/>
            <a:ext cx="8229600" cy="922899"/>
          </a:xfrm>
        </p:spPr>
        <p:txBody>
          <a:bodyPr/>
          <a:lstStyle/>
          <a:p>
            <a:r>
              <a:rPr lang="en-US" dirty="0"/>
              <a:t>Lands of Imperialism</a:t>
            </a:r>
          </a:p>
        </p:txBody>
      </p:sp>
      <p:sp>
        <p:nvSpPr>
          <p:cNvPr id="5" name="Text Placeholder 4"/>
          <p:cNvSpPr>
            <a:spLocks noGrp="1"/>
          </p:cNvSpPr>
          <p:nvPr>
            <p:ph type="body" idx="1"/>
          </p:nvPr>
        </p:nvSpPr>
        <p:spPr>
          <a:xfrm>
            <a:off x="139701" y="895351"/>
            <a:ext cx="4040188" cy="639762"/>
          </a:xfrm>
        </p:spPr>
        <p:txBody>
          <a:bodyPr>
            <a:normAutofit/>
          </a:bodyPr>
          <a:lstStyle/>
          <a:p>
            <a:r>
              <a:rPr lang="en-US" sz="2800" dirty="0" smtClean="0">
                <a:solidFill>
                  <a:srgbClr val="0000FF"/>
                </a:solidFill>
              </a:rPr>
              <a:t>Dole Pineapples on a stick</a:t>
            </a:r>
            <a:endParaRPr lang="en-US" sz="2800" dirty="0">
              <a:solidFill>
                <a:srgbClr val="0000FF"/>
              </a:solidFill>
            </a:endParaRPr>
          </a:p>
        </p:txBody>
      </p:sp>
      <p:pic>
        <p:nvPicPr>
          <p:cNvPr id="2" name="Picture 1" descr="IMG_76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5301">
            <a:off x="3868415" y="2193283"/>
            <a:ext cx="5113248" cy="3411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139701" y="1777999"/>
            <a:ext cx="4040188" cy="4730751"/>
          </a:xfrm>
        </p:spPr>
        <p:txBody>
          <a:bodyPr>
            <a:normAutofit lnSpcReduction="10000"/>
          </a:bodyPr>
          <a:lstStyle/>
          <a:p>
            <a:r>
              <a:rPr lang="en-US" dirty="0" smtClean="0"/>
              <a:t>These delicious treats are 100% pure pineapple frozen and placed on a stick for a great summer delight.</a:t>
            </a:r>
          </a:p>
          <a:p>
            <a:r>
              <a:rPr lang="en-US" dirty="0" smtClean="0"/>
              <a:t>Named in honor of Sanford Dole who served </a:t>
            </a:r>
            <a:r>
              <a:rPr lang="en-US" dirty="0"/>
              <a:t>as an enemy of the Hawaiian royalty and friend of the elite immigrant </a:t>
            </a:r>
            <a:r>
              <a:rPr lang="en-US" dirty="0" smtClean="0"/>
              <a:t>people. Dole </a:t>
            </a:r>
            <a:r>
              <a:rPr lang="en-US" dirty="0"/>
              <a:t>advocated the westernization of </a:t>
            </a:r>
            <a:r>
              <a:rPr lang="en-US" dirty="0" smtClean="0"/>
              <a:t>the Hawaiian </a:t>
            </a:r>
            <a:r>
              <a:rPr lang="en-US" dirty="0"/>
              <a:t>government and culture.</a:t>
            </a:r>
          </a:p>
        </p:txBody>
      </p:sp>
    </p:spTree>
    <p:extLst>
      <p:ext uri="{BB962C8B-B14F-4D97-AF65-F5344CB8AC3E}">
        <p14:creationId xmlns:p14="http://schemas.microsoft.com/office/powerpoint/2010/main" val="303987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010"/>
            <a:ext cx="8229600" cy="1143000"/>
          </a:xfrm>
        </p:spPr>
        <p:txBody>
          <a:bodyPr/>
          <a:lstStyle/>
          <a:p>
            <a:r>
              <a:rPr lang="en-US" dirty="0"/>
              <a:t>Lands of Imperialism</a:t>
            </a:r>
          </a:p>
        </p:txBody>
      </p:sp>
      <p:sp>
        <p:nvSpPr>
          <p:cNvPr id="5" name="Text Placeholder 4"/>
          <p:cNvSpPr>
            <a:spLocks noGrp="1"/>
          </p:cNvSpPr>
          <p:nvPr>
            <p:ph type="body" idx="1"/>
          </p:nvPr>
        </p:nvSpPr>
        <p:spPr>
          <a:xfrm>
            <a:off x="234380" y="937414"/>
            <a:ext cx="4040188" cy="639762"/>
          </a:xfrm>
        </p:spPr>
        <p:txBody>
          <a:bodyPr>
            <a:normAutofit/>
          </a:bodyPr>
          <a:lstStyle/>
          <a:p>
            <a:r>
              <a:rPr lang="en-US" sz="2800" dirty="0" smtClean="0">
                <a:solidFill>
                  <a:srgbClr val="0000FF"/>
                </a:solidFill>
              </a:rPr>
              <a:t>Rough Rider Oreos</a:t>
            </a:r>
            <a:endParaRPr lang="en-US" sz="2800" dirty="0">
              <a:solidFill>
                <a:srgbClr val="0000FF"/>
              </a:solidFill>
            </a:endParaRPr>
          </a:p>
        </p:txBody>
      </p:sp>
      <p:sp>
        <p:nvSpPr>
          <p:cNvPr id="6" name="Content Placeholder 5"/>
          <p:cNvSpPr>
            <a:spLocks noGrp="1"/>
          </p:cNvSpPr>
          <p:nvPr>
            <p:ph sz="half" idx="2"/>
          </p:nvPr>
        </p:nvSpPr>
        <p:spPr>
          <a:xfrm>
            <a:off x="234380" y="1746250"/>
            <a:ext cx="8084120" cy="3951288"/>
          </a:xfrm>
        </p:spPr>
        <p:txBody>
          <a:bodyPr/>
          <a:lstStyle/>
          <a:p>
            <a:r>
              <a:rPr lang="en-US" dirty="0" smtClean="0"/>
              <a:t>These treats are Oreo cookies that have been coated in batter and deep fried.</a:t>
            </a:r>
          </a:p>
          <a:p>
            <a:r>
              <a:rPr lang="en-US" dirty="0" smtClean="0"/>
              <a:t>These treats get their name from the famous voluntary cavalry unit led by Theodore Roosevelt that helped win the Spanish-American War by charging San Juan Hill and fighting off the Spanish Army.</a:t>
            </a:r>
            <a:endParaRPr lang="en-US" dirty="0"/>
          </a:p>
        </p:txBody>
      </p:sp>
      <p:pic>
        <p:nvPicPr>
          <p:cNvPr id="2" name="Picture 1" descr="Fried-Oreo-pancake-batter-530x3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875" y="4050608"/>
            <a:ext cx="4495799" cy="2391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960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010"/>
            <a:ext cx="8229600" cy="843290"/>
          </a:xfrm>
        </p:spPr>
        <p:txBody>
          <a:bodyPr/>
          <a:lstStyle/>
          <a:p>
            <a:r>
              <a:rPr lang="en-US" dirty="0"/>
              <a:t>Lands of Imperialism</a:t>
            </a:r>
          </a:p>
        </p:txBody>
      </p:sp>
      <p:sp>
        <p:nvSpPr>
          <p:cNvPr id="5" name="Text Placeholder 4"/>
          <p:cNvSpPr>
            <a:spLocks noGrp="1"/>
          </p:cNvSpPr>
          <p:nvPr>
            <p:ph type="body" idx="1"/>
          </p:nvPr>
        </p:nvSpPr>
        <p:spPr>
          <a:xfrm>
            <a:off x="305231" y="879300"/>
            <a:ext cx="4882106" cy="303956"/>
          </a:xfrm>
        </p:spPr>
        <p:txBody>
          <a:bodyPr>
            <a:noAutofit/>
          </a:bodyPr>
          <a:lstStyle/>
          <a:p>
            <a:r>
              <a:rPr lang="en-US" sz="2800" dirty="0" smtClean="0">
                <a:solidFill>
                  <a:srgbClr val="0000FF"/>
                </a:solidFill>
              </a:rPr>
              <a:t>Roaming Character (Jose Marti)</a:t>
            </a:r>
            <a:endParaRPr lang="en-US" sz="2800" dirty="0">
              <a:solidFill>
                <a:srgbClr val="0000FF"/>
              </a:solidFill>
            </a:endParaRPr>
          </a:p>
        </p:txBody>
      </p:sp>
      <p:sp>
        <p:nvSpPr>
          <p:cNvPr id="6" name="Content Placeholder 5"/>
          <p:cNvSpPr>
            <a:spLocks noGrp="1"/>
          </p:cNvSpPr>
          <p:nvPr>
            <p:ph sz="half" idx="2"/>
          </p:nvPr>
        </p:nvSpPr>
        <p:spPr>
          <a:xfrm>
            <a:off x="457201" y="1356945"/>
            <a:ext cx="4040188" cy="4769218"/>
          </a:xfrm>
        </p:spPr>
        <p:txBody>
          <a:bodyPr>
            <a:normAutofit/>
          </a:bodyPr>
          <a:lstStyle/>
          <a:p>
            <a:r>
              <a:rPr lang="en-US" dirty="0"/>
              <a:t>José </a:t>
            </a:r>
            <a:r>
              <a:rPr lang="en-US" dirty="0" err="1"/>
              <a:t>Martí</a:t>
            </a:r>
            <a:r>
              <a:rPr lang="en-US" dirty="0"/>
              <a:t> was a Cuban patriot, freedom fighter and poet. Although he never lived to see Cuba free, he is considered the national hero</a:t>
            </a:r>
            <a:r>
              <a:rPr lang="en-US" dirty="0" smtClean="0"/>
              <a:t>.</a:t>
            </a:r>
          </a:p>
          <a:p>
            <a:r>
              <a:rPr lang="en-US" dirty="0" smtClean="0"/>
              <a:t>José </a:t>
            </a:r>
            <a:r>
              <a:rPr lang="en-US" dirty="0" err="1" smtClean="0"/>
              <a:t>Martí</a:t>
            </a:r>
            <a:r>
              <a:rPr lang="en-US" dirty="0" smtClean="0"/>
              <a:t> roams around this section of the park and tells people his goal of  a </a:t>
            </a:r>
            <a:r>
              <a:rPr lang="en-US" dirty="0"/>
              <a:t>free </a:t>
            </a:r>
            <a:r>
              <a:rPr lang="en-US" dirty="0" smtClean="0"/>
              <a:t>Cuba and </a:t>
            </a:r>
            <a:r>
              <a:rPr lang="en-US" dirty="0"/>
              <a:t>democracy without </a:t>
            </a:r>
            <a:r>
              <a:rPr lang="en-US" dirty="0" smtClean="0"/>
              <a:t>slavery.</a:t>
            </a:r>
            <a:endParaRPr lang="en-US" dirty="0"/>
          </a:p>
        </p:txBody>
      </p:sp>
      <p:pic>
        <p:nvPicPr>
          <p:cNvPr id="2" name="Picture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946" y="1366557"/>
            <a:ext cx="3811477" cy="4759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795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510"/>
            <a:ext cx="8229600" cy="860646"/>
          </a:xfrm>
        </p:spPr>
        <p:txBody>
          <a:bodyPr/>
          <a:lstStyle/>
          <a:p>
            <a:r>
              <a:rPr lang="en-US" dirty="0"/>
              <a:t>Lands of Imperialism</a:t>
            </a:r>
          </a:p>
        </p:txBody>
      </p:sp>
      <p:sp>
        <p:nvSpPr>
          <p:cNvPr id="5" name="Text Placeholder 4"/>
          <p:cNvSpPr>
            <a:spLocks noGrp="1"/>
          </p:cNvSpPr>
          <p:nvPr>
            <p:ph type="body" idx="1"/>
          </p:nvPr>
        </p:nvSpPr>
        <p:spPr>
          <a:xfrm>
            <a:off x="131550" y="890156"/>
            <a:ext cx="6707114" cy="478826"/>
          </a:xfrm>
        </p:spPr>
        <p:txBody>
          <a:bodyPr>
            <a:noAutofit/>
          </a:bodyPr>
          <a:lstStyle/>
          <a:p>
            <a:r>
              <a:rPr lang="en-US" sz="2800" dirty="0" smtClean="0">
                <a:solidFill>
                  <a:srgbClr val="0000FF"/>
                </a:solidFill>
              </a:rPr>
              <a:t>Roaming Character (Queen Liliuokalani)</a:t>
            </a:r>
            <a:endParaRPr lang="en-US" sz="2800" dirty="0">
              <a:solidFill>
                <a:srgbClr val="0000FF"/>
              </a:solidFill>
            </a:endParaRPr>
          </a:p>
        </p:txBody>
      </p:sp>
      <p:sp>
        <p:nvSpPr>
          <p:cNvPr id="6" name="Content Placeholder 5"/>
          <p:cNvSpPr>
            <a:spLocks noGrp="1"/>
          </p:cNvSpPr>
          <p:nvPr>
            <p:ph sz="half" idx="2"/>
          </p:nvPr>
        </p:nvSpPr>
        <p:spPr>
          <a:xfrm>
            <a:off x="359504" y="1566964"/>
            <a:ext cx="4525255" cy="3951288"/>
          </a:xfrm>
        </p:spPr>
        <p:txBody>
          <a:bodyPr>
            <a:noAutofit/>
          </a:bodyPr>
          <a:lstStyle/>
          <a:p>
            <a:r>
              <a:rPr lang="en-US" dirty="0"/>
              <a:t>Queen Liliuokalani was the last reigning monarch of the Hawaiian islands. She felt her mission was to preserve the islands for their native residents. In 1898, Hawaii was annexed to the United States and Queen Liliuokalani was forced to give up her throne</a:t>
            </a:r>
            <a:r>
              <a:rPr lang="en-US" dirty="0" smtClean="0"/>
              <a:t>.</a:t>
            </a:r>
          </a:p>
          <a:p>
            <a:r>
              <a:rPr lang="en-US" dirty="0" smtClean="0"/>
              <a:t>The Queen is one of the park’s most popular roaming characters and often is seen taking pictures with children.</a:t>
            </a:r>
          </a:p>
          <a:p>
            <a:endParaRPr lang="en-US" dirty="0"/>
          </a:p>
        </p:txBody>
      </p:sp>
      <p:pic>
        <p:nvPicPr>
          <p:cNvPr id="2" name="Picture 1" descr="1883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440" y="1718940"/>
            <a:ext cx="3512344" cy="468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28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26"/>
            <a:ext cx="8229600" cy="1143000"/>
          </a:xfrm>
        </p:spPr>
        <p:txBody>
          <a:bodyPr/>
          <a:lstStyle/>
          <a:p>
            <a:r>
              <a:rPr lang="en-US" dirty="0" smtClean="0"/>
              <a:t>Flash Back to the 20’s</a:t>
            </a:r>
            <a:endParaRPr lang="en-US" dirty="0"/>
          </a:p>
        </p:txBody>
      </p:sp>
      <p:sp>
        <p:nvSpPr>
          <p:cNvPr id="5" name="Text Placeholder 4"/>
          <p:cNvSpPr>
            <a:spLocks noGrp="1"/>
          </p:cNvSpPr>
          <p:nvPr>
            <p:ph type="body" idx="1"/>
          </p:nvPr>
        </p:nvSpPr>
        <p:spPr>
          <a:xfrm>
            <a:off x="218390" y="1014047"/>
            <a:ext cx="4785775" cy="408031"/>
          </a:xfrm>
        </p:spPr>
        <p:txBody>
          <a:bodyPr>
            <a:noAutofit/>
          </a:bodyPr>
          <a:lstStyle/>
          <a:p>
            <a:r>
              <a:rPr lang="en-US" sz="2800" dirty="0" smtClean="0">
                <a:solidFill>
                  <a:srgbClr val="0000FF"/>
                </a:solidFill>
              </a:rPr>
              <a:t>The Red Scare Roller Coaster</a:t>
            </a:r>
            <a:endParaRPr lang="en-US" sz="2800" dirty="0">
              <a:solidFill>
                <a:srgbClr val="0000FF"/>
              </a:solidFill>
            </a:endParaRPr>
          </a:p>
        </p:txBody>
      </p:sp>
      <p:sp>
        <p:nvSpPr>
          <p:cNvPr id="6" name="Content Placeholder 5"/>
          <p:cNvSpPr>
            <a:spLocks noGrp="1"/>
          </p:cNvSpPr>
          <p:nvPr>
            <p:ph sz="half" idx="2"/>
          </p:nvPr>
        </p:nvSpPr>
        <p:spPr>
          <a:xfrm>
            <a:off x="457201" y="1498067"/>
            <a:ext cx="4040188" cy="4628096"/>
          </a:xfrm>
        </p:spPr>
        <p:txBody>
          <a:bodyPr anchor="t">
            <a:noAutofit/>
          </a:bodyPr>
          <a:lstStyle/>
          <a:p>
            <a:r>
              <a:rPr lang="en-US" dirty="0"/>
              <a:t>The so-called "Red Scare" refers to the fear of communism in the USA during the 1920’s. It is said that there were over 150,000 anarchists or communists in USA in 1920 </a:t>
            </a:r>
            <a:r>
              <a:rPr lang="en-US" dirty="0" smtClean="0"/>
              <a:t>alone.</a:t>
            </a:r>
          </a:p>
          <a:p>
            <a:r>
              <a:rPr lang="en-US" dirty="0" smtClean="0"/>
              <a:t>This red roller coaster put the fear of the red scare into anyone to is brave enough to ride this terrifying ride.</a:t>
            </a:r>
            <a:endParaRPr lang="en-US" dirty="0"/>
          </a:p>
        </p:txBody>
      </p:sp>
      <p:pic>
        <p:nvPicPr>
          <p:cNvPr id="2" name="Picture 1"/>
          <p:cNvPicPr>
            <a:picLocks noChangeAspect="1"/>
          </p:cNvPicPr>
          <p:nvPr/>
        </p:nvPicPr>
        <p:blipFill>
          <a:blip r:embed="rId2"/>
          <a:stretch>
            <a:fillRect/>
          </a:stretch>
        </p:blipFill>
        <p:spPr>
          <a:xfrm>
            <a:off x="4654078" y="1908592"/>
            <a:ext cx="3683000" cy="3745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481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36010"/>
            <a:ext cx="8229600" cy="1143000"/>
          </a:xfrm>
        </p:spPr>
        <p:txBody>
          <a:bodyPr/>
          <a:lstStyle/>
          <a:p>
            <a:r>
              <a:rPr lang="en-US" dirty="0"/>
              <a:t>Flash Back to the 20’s</a:t>
            </a:r>
          </a:p>
        </p:txBody>
      </p:sp>
      <p:sp>
        <p:nvSpPr>
          <p:cNvPr id="5" name="Text Placeholder 4"/>
          <p:cNvSpPr>
            <a:spLocks noGrp="1"/>
          </p:cNvSpPr>
          <p:nvPr>
            <p:ph type="body" idx="1"/>
          </p:nvPr>
        </p:nvSpPr>
        <p:spPr>
          <a:xfrm>
            <a:off x="261811" y="943252"/>
            <a:ext cx="4040188" cy="639762"/>
          </a:xfrm>
        </p:spPr>
        <p:txBody>
          <a:bodyPr>
            <a:normAutofit/>
          </a:bodyPr>
          <a:lstStyle/>
          <a:p>
            <a:r>
              <a:rPr lang="en-US" sz="2800" dirty="0" smtClean="0">
                <a:solidFill>
                  <a:srgbClr val="0000FF"/>
                </a:solidFill>
              </a:rPr>
              <a:t>Model T Bumper Cars</a:t>
            </a:r>
            <a:endParaRPr lang="en-US" sz="2800" dirty="0">
              <a:solidFill>
                <a:srgbClr val="0000FF"/>
              </a:solidFill>
            </a:endParaRPr>
          </a:p>
        </p:txBody>
      </p:sp>
      <p:sp>
        <p:nvSpPr>
          <p:cNvPr id="6" name="Content Placeholder 5"/>
          <p:cNvSpPr>
            <a:spLocks noGrp="1"/>
          </p:cNvSpPr>
          <p:nvPr>
            <p:ph sz="half" idx="2"/>
          </p:nvPr>
        </p:nvSpPr>
        <p:spPr>
          <a:xfrm>
            <a:off x="457201" y="1671756"/>
            <a:ext cx="4416704" cy="4454407"/>
          </a:xfrm>
        </p:spPr>
        <p:txBody>
          <a:bodyPr>
            <a:normAutofit fontScale="92500" lnSpcReduction="10000"/>
          </a:bodyPr>
          <a:lstStyle/>
          <a:p>
            <a:r>
              <a:rPr lang="en-US" dirty="0" smtClean="0"/>
              <a:t>Henry Ford’s </a:t>
            </a:r>
            <a:r>
              <a:rPr lang="en-US" dirty="0"/>
              <a:t>Model T, also known as the “Tin Lizzie,” </a:t>
            </a:r>
            <a:r>
              <a:rPr lang="en-US" dirty="0" smtClean="0"/>
              <a:t>and changed </a:t>
            </a:r>
            <a:r>
              <a:rPr lang="en-US" dirty="0"/>
              <a:t>the way Americans live, work and travel. Henry Ford’s revolutionary advancements in assembly-line automobile manufacturing made the Model T the first car to be affordable for a majority of Americans</a:t>
            </a:r>
            <a:r>
              <a:rPr lang="en-US" dirty="0" smtClean="0"/>
              <a:t>.</a:t>
            </a:r>
          </a:p>
          <a:p>
            <a:r>
              <a:rPr lang="en-US" dirty="0" smtClean="0"/>
              <a:t>Since driving was not a prefect science in the 1920’s these bumper cars simulate what is must have been like driving to work in the mornings.</a:t>
            </a:r>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181600" y="1346089"/>
            <a:ext cx="3730373" cy="4646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806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735"/>
            <a:ext cx="8229600" cy="645021"/>
          </a:xfrm>
        </p:spPr>
        <p:txBody>
          <a:bodyPr>
            <a:normAutofit fontScale="90000"/>
          </a:bodyPr>
          <a:lstStyle/>
          <a:p>
            <a:r>
              <a:rPr lang="en-US" dirty="0"/>
              <a:t>Flash Back to the 20’s</a:t>
            </a:r>
          </a:p>
        </p:txBody>
      </p:sp>
      <p:sp>
        <p:nvSpPr>
          <p:cNvPr id="5" name="Text Placeholder 4"/>
          <p:cNvSpPr>
            <a:spLocks noGrp="1"/>
          </p:cNvSpPr>
          <p:nvPr>
            <p:ph type="body" idx="1"/>
          </p:nvPr>
        </p:nvSpPr>
        <p:spPr>
          <a:xfrm>
            <a:off x="283520" y="731802"/>
            <a:ext cx="4937745" cy="639762"/>
          </a:xfrm>
        </p:spPr>
        <p:txBody>
          <a:bodyPr>
            <a:noAutofit/>
          </a:bodyPr>
          <a:lstStyle/>
          <a:p>
            <a:r>
              <a:rPr lang="en-US" sz="2800" dirty="0" smtClean="0">
                <a:solidFill>
                  <a:srgbClr val="0000FF"/>
                </a:solidFill>
              </a:rPr>
              <a:t>Scopes Trial Monkey Bread</a:t>
            </a:r>
            <a:endParaRPr lang="en-US" sz="2800" dirty="0">
              <a:solidFill>
                <a:srgbClr val="0000FF"/>
              </a:solidFill>
            </a:endParaRPr>
          </a:p>
        </p:txBody>
      </p:sp>
      <p:sp>
        <p:nvSpPr>
          <p:cNvPr id="6" name="Content Placeholder 5"/>
          <p:cNvSpPr>
            <a:spLocks noGrp="1"/>
          </p:cNvSpPr>
          <p:nvPr>
            <p:ph sz="half" idx="2"/>
          </p:nvPr>
        </p:nvSpPr>
        <p:spPr>
          <a:xfrm>
            <a:off x="457200" y="1371564"/>
            <a:ext cx="8411353" cy="2460449"/>
          </a:xfrm>
        </p:spPr>
        <p:txBody>
          <a:bodyPr>
            <a:noAutofit/>
          </a:bodyPr>
          <a:lstStyle/>
          <a:p>
            <a:r>
              <a:rPr lang="en-US" sz="2100" dirty="0" smtClean="0"/>
              <a:t>Monkey Bread is </a:t>
            </a:r>
            <a:r>
              <a:rPr lang="en-US" sz="2100" dirty="0"/>
              <a:t>a sweet, sticky, gooey pastry served in the United States for breakfast. It consists of pieces of soft bread with cinnamon sprinkled on it</a:t>
            </a:r>
            <a:r>
              <a:rPr lang="en-US" sz="2100" dirty="0" smtClean="0"/>
              <a:t>.</a:t>
            </a:r>
          </a:p>
          <a:p>
            <a:r>
              <a:rPr lang="en-US" sz="2100" dirty="0" smtClean="0"/>
              <a:t>This treats is named after The </a:t>
            </a:r>
            <a:r>
              <a:rPr lang="en-US" sz="2100" dirty="0"/>
              <a:t>Scopes Trial, formally known as The State of Tennessee v. John Thomas Scopes and commonly referred to as the Scopes Monkey Trial, was a famous American legal case in 1925 in which a high school teacher, John Scopes, was accused of violating Tennessee's Butler Act, which made it unlawful to teach human evolution in any state-funded school.</a:t>
            </a:r>
            <a:endParaRPr lang="en-US" sz="2100" dirty="0"/>
          </a:p>
        </p:txBody>
      </p:sp>
      <p:pic>
        <p:nvPicPr>
          <p:cNvPr id="2" name="Picture 1"/>
          <p:cNvPicPr>
            <a:picLocks noChangeAspect="1"/>
          </p:cNvPicPr>
          <p:nvPr/>
        </p:nvPicPr>
        <p:blipFill>
          <a:blip r:embed="rId2"/>
          <a:stretch>
            <a:fillRect/>
          </a:stretch>
        </p:blipFill>
        <p:spPr>
          <a:xfrm>
            <a:off x="4298589" y="4157757"/>
            <a:ext cx="3867170" cy="2573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801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13726"/>
            <a:ext cx="8229600" cy="778730"/>
          </a:xfrm>
        </p:spPr>
        <p:txBody>
          <a:bodyPr/>
          <a:lstStyle/>
          <a:p>
            <a:r>
              <a:rPr lang="en-US" dirty="0"/>
              <a:t>Flash Back to the 20’s</a:t>
            </a:r>
          </a:p>
        </p:txBody>
      </p:sp>
      <p:sp>
        <p:nvSpPr>
          <p:cNvPr id="5" name="Text Placeholder 4"/>
          <p:cNvSpPr>
            <a:spLocks noGrp="1"/>
          </p:cNvSpPr>
          <p:nvPr>
            <p:ph type="body" idx="1"/>
          </p:nvPr>
        </p:nvSpPr>
        <p:spPr>
          <a:xfrm>
            <a:off x="305231" y="808507"/>
            <a:ext cx="4040188" cy="639762"/>
          </a:xfrm>
        </p:spPr>
        <p:txBody>
          <a:bodyPr>
            <a:normAutofit/>
          </a:bodyPr>
          <a:lstStyle/>
          <a:p>
            <a:r>
              <a:rPr lang="en-US" sz="2800" dirty="0" smtClean="0">
                <a:solidFill>
                  <a:srgbClr val="0000FF"/>
                </a:solidFill>
              </a:rPr>
              <a:t>Speakeasy Sandwiches</a:t>
            </a:r>
            <a:endParaRPr lang="en-US" sz="2800" dirty="0">
              <a:solidFill>
                <a:srgbClr val="0000FF"/>
              </a:solidFill>
            </a:endParaRPr>
          </a:p>
        </p:txBody>
      </p:sp>
      <p:sp>
        <p:nvSpPr>
          <p:cNvPr id="6" name="Content Placeholder 5"/>
          <p:cNvSpPr>
            <a:spLocks noGrp="1"/>
          </p:cNvSpPr>
          <p:nvPr>
            <p:ph sz="half" idx="2"/>
          </p:nvPr>
        </p:nvSpPr>
        <p:spPr>
          <a:xfrm>
            <a:off x="457201" y="1541490"/>
            <a:ext cx="4481834" cy="4584673"/>
          </a:xfrm>
        </p:spPr>
        <p:txBody>
          <a:bodyPr>
            <a:normAutofit lnSpcReduction="10000"/>
          </a:bodyPr>
          <a:lstStyle/>
          <a:p>
            <a:r>
              <a:rPr lang="en-US" dirty="0"/>
              <a:t>A speakeasy, also called a </a:t>
            </a:r>
            <a:r>
              <a:rPr lang="en-US" dirty="0" smtClean="0"/>
              <a:t>is </a:t>
            </a:r>
            <a:r>
              <a:rPr lang="en-US" dirty="0"/>
              <a:t>an establishment that illegally sells alcoholic beverages. Such establishments came into prominence in the United States during the Prohibition </a:t>
            </a:r>
            <a:r>
              <a:rPr lang="en-US" dirty="0" smtClean="0"/>
              <a:t>era.</a:t>
            </a:r>
          </a:p>
          <a:p>
            <a:r>
              <a:rPr lang="en-US" dirty="0" smtClean="0"/>
              <a:t>These delicious sandwiches named in honor of these businesses and made of prohibition style roast beef, your choice or cheese, and a special Elliot Ness secret sauce. </a:t>
            </a:r>
            <a:endParaRPr lang="en-US" dirty="0"/>
          </a:p>
        </p:txBody>
      </p:sp>
      <p:pic>
        <p:nvPicPr>
          <p:cNvPr id="2" name="Picture 1"/>
          <p:cNvPicPr>
            <a:picLocks noChangeAspect="1"/>
          </p:cNvPicPr>
          <p:nvPr/>
        </p:nvPicPr>
        <p:blipFill>
          <a:blip r:embed="rId2"/>
          <a:stretch>
            <a:fillRect/>
          </a:stretch>
        </p:blipFill>
        <p:spPr>
          <a:xfrm>
            <a:off x="5303717" y="1448269"/>
            <a:ext cx="3383084" cy="4516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031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6938"/>
            <a:ext cx="8229600" cy="539529"/>
          </a:xfrm>
        </p:spPr>
        <p:txBody>
          <a:bodyPr>
            <a:normAutofit fontScale="90000"/>
          </a:bodyPr>
          <a:lstStyle/>
          <a:p>
            <a:r>
              <a:rPr lang="en-US" dirty="0"/>
              <a:t>Flash Back to the 20’s</a:t>
            </a:r>
          </a:p>
        </p:txBody>
      </p:sp>
      <p:sp>
        <p:nvSpPr>
          <p:cNvPr id="5" name="Text Placeholder 4"/>
          <p:cNvSpPr>
            <a:spLocks noGrp="1"/>
          </p:cNvSpPr>
          <p:nvPr>
            <p:ph type="body" idx="1"/>
          </p:nvPr>
        </p:nvSpPr>
        <p:spPr>
          <a:xfrm>
            <a:off x="229246" y="754229"/>
            <a:ext cx="5100570" cy="385605"/>
          </a:xfrm>
        </p:spPr>
        <p:txBody>
          <a:bodyPr>
            <a:noAutofit/>
          </a:bodyPr>
          <a:lstStyle/>
          <a:p>
            <a:r>
              <a:rPr lang="en-US" sz="2800" dirty="0" smtClean="0">
                <a:solidFill>
                  <a:srgbClr val="0000FF"/>
                </a:solidFill>
              </a:rPr>
              <a:t>Roaming Character (Al Capone)</a:t>
            </a:r>
            <a:endParaRPr lang="en-US" sz="2800" dirty="0">
              <a:solidFill>
                <a:srgbClr val="0000FF"/>
              </a:solidFill>
            </a:endParaRPr>
          </a:p>
        </p:txBody>
      </p:sp>
      <p:sp>
        <p:nvSpPr>
          <p:cNvPr id="6" name="Content Placeholder 5"/>
          <p:cNvSpPr>
            <a:spLocks noGrp="1"/>
          </p:cNvSpPr>
          <p:nvPr>
            <p:ph sz="half" idx="2"/>
          </p:nvPr>
        </p:nvSpPr>
        <p:spPr>
          <a:xfrm>
            <a:off x="457201" y="1248389"/>
            <a:ext cx="4040188" cy="4877774"/>
          </a:xfrm>
        </p:spPr>
        <p:txBody>
          <a:bodyPr>
            <a:normAutofit fontScale="92500"/>
          </a:bodyPr>
          <a:lstStyle/>
          <a:p>
            <a:r>
              <a:rPr lang="en-US" dirty="0"/>
              <a:t>Al Capone is America's best known gangster and the single greatest symbol of the collapse of law and order in the United States during the 1920s Prohibition era. Capone had a leading role in the illegal activities that lent Chicago its reputation as a lawless city</a:t>
            </a:r>
            <a:r>
              <a:rPr lang="en-US" dirty="0" smtClean="0"/>
              <a:t>.</a:t>
            </a:r>
          </a:p>
          <a:p>
            <a:r>
              <a:rPr lang="en-US" dirty="0" smtClean="0"/>
              <a:t>Besides roaming the park to take pictures with admiring guests, Al Capone also sells cigars after hours in the gift shop.</a:t>
            </a:r>
            <a:endParaRPr lang="en-US" dirty="0"/>
          </a:p>
        </p:txBody>
      </p:sp>
      <p:pic>
        <p:nvPicPr>
          <p:cNvPr id="2" name="Picture 1"/>
          <p:cNvPicPr>
            <a:picLocks noChangeAspect="1"/>
          </p:cNvPicPr>
          <p:nvPr/>
        </p:nvPicPr>
        <p:blipFill>
          <a:blip r:embed="rId2"/>
          <a:stretch>
            <a:fillRect/>
          </a:stretch>
        </p:blipFill>
        <p:spPr>
          <a:xfrm>
            <a:off x="5102432" y="1371563"/>
            <a:ext cx="3584368" cy="4785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292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Sections</a:t>
            </a:r>
            <a:endParaRPr lang="en-US" dirty="0"/>
          </a:p>
        </p:txBody>
      </p:sp>
      <p:sp>
        <p:nvSpPr>
          <p:cNvPr id="3" name="Content Placeholder 2"/>
          <p:cNvSpPr>
            <a:spLocks noGrp="1"/>
          </p:cNvSpPr>
          <p:nvPr>
            <p:ph idx="1"/>
          </p:nvPr>
        </p:nvSpPr>
        <p:spPr>
          <a:xfrm>
            <a:off x="457200" y="1600201"/>
            <a:ext cx="4697394" cy="4525963"/>
          </a:xfrm>
        </p:spPr>
        <p:txBody>
          <a:bodyPr/>
          <a:lstStyle/>
          <a:p>
            <a:r>
              <a:rPr lang="en-US" dirty="0" smtClean="0"/>
              <a:t>Western Frontier Land</a:t>
            </a:r>
          </a:p>
          <a:p>
            <a:r>
              <a:rPr lang="en-US" dirty="0" smtClean="0"/>
              <a:t>Lands of Imperialism</a:t>
            </a:r>
          </a:p>
          <a:p>
            <a:r>
              <a:rPr lang="en-US" dirty="0" smtClean="0"/>
              <a:t>Flash Back to the 1920’s</a:t>
            </a:r>
          </a:p>
          <a:p>
            <a:r>
              <a:rPr lang="en-US" dirty="0" smtClean="0"/>
              <a:t>Europe in World War 2</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3663">
            <a:off x="4871255" y="2828383"/>
            <a:ext cx="4285586" cy="3197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737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227"/>
            <a:ext cx="8229600" cy="691507"/>
          </a:xfrm>
        </p:spPr>
        <p:txBody>
          <a:bodyPr>
            <a:normAutofit fontScale="90000"/>
          </a:bodyPr>
          <a:lstStyle/>
          <a:p>
            <a:r>
              <a:rPr lang="en-US" dirty="0"/>
              <a:t>Flash Back to the 20’s</a:t>
            </a:r>
          </a:p>
        </p:txBody>
      </p:sp>
      <p:sp>
        <p:nvSpPr>
          <p:cNvPr id="5" name="Text Placeholder 4"/>
          <p:cNvSpPr>
            <a:spLocks noGrp="1"/>
          </p:cNvSpPr>
          <p:nvPr>
            <p:ph type="body" idx="1"/>
          </p:nvPr>
        </p:nvSpPr>
        <p:spPr>
          <a:xfrm>
            <a:off x="272665" y="872924"/>
            <a:ext cx="5806147" cy="505732"/>
          </a:xfrm>
        </p:spPr>
        <p:txBody>
          <a:bodyPr>
            <a:noAutofit/>
          </a:bodyPr>
          <a:lstStyle/>
          <a:p>
            <a:r>
              <a:rPr lang="en-US" sz="2800" dirty="0" smtClean="0">
                <a:solidFill>
                  <a:srgbClr val="0000FF"/>
                </a:solidFill>
              </a:rPr>
              <a:t>Roaming Character (Shipwreck Kelly)</a:t>
            </a:r>
            <a:endParaRPr lang="en-US" sz="2800" dirty="0">
              <a:solidFill>
                <a:srgbClr val="0000FF"/>
              </a:solidFill>
            </a:endParaRPr>
          </a:p>
        </p:txBody>
      </p:sp>
      <p:sp>
        <p:nvSpPr>
          <p:cNvPr id="6" name="Content Placeholder 5"/>
          <p:cNvSpPr>
            <a:spLocks noGrp="1"/>
          </p:cNvSpPr>
          <p:nvPr>
            <p:ph sz="half" idx="2"/>
          </p:nvPr>
        </p:nvSpPr>
        <p:spPr>
          <a:xfrm>
            <a:off x="457201" y="1454645"/>
            <a:ext cx="4579530" cy="4671518"/>
          </a:xfrm>
        </p:spPr>
        <p:txBody>
          <a:bodyPr>
            <a:normAutofit lnSpcReduction="10000"/>
          </a:bodyPr>
          <a:lstStyle/>
          <a:p>
            <a:r>
              <a:rPr lang="en-US" dirty="0"/>
              <a:t>Alvin "Shipwreck" Kelly was a</a:t>
            </a:r>
            <a:r>
              <a:rPr lang="en-US" dirty="0" smtClean="0"/>
              <a:t> master </a:t>
            </a:r>
            <a:r>
              <a:rPr lang="en-US" dirty="0"/>
              <a:t>of flagpole-sitting, a nutty public fad of the 1920s. Kelly would </a:t>
            </a:r>
            <a:r>
              <a:rPr lang="en-US" dirty="0" smtClean="0"/>
              <a:t>climb </a:t>
            </a:r>
            <a:r>
              <a:rPr lang="en-US" dirty="0"/>
              <a:t>to the top of a specially-prepared flagpole and remain there on a small platform for days or even weeks, usually as a paid publicity stunt</a:t>
            </a:r>
            <a:r>
              <a:rPr lang="en-US" dirty="0" smtClean="0"/>
              <a:t>.</a:t>
            </a:r>
          </a:p>
          <a:p>
            <a:r>
              <a:rPr lang="en-US" dirty="0" smtClean="0"/>
              <a:t>Although considered a roaming character for the park, Mr. Kelly doesn’t necessarily roam. He kind of sits the entire time.</a:t>
            </a:r>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508024" y="1642952"/>
            <a:ext cx="3178776" cy="466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392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198649"/>
            <a:ext cx="8229600" cy="680651"/>
          </a:xfrm>
        </p:spPr>
        <p:txBody>
          <a:bodyPr>
            <a:normAutofit fontScale="90000"/>
          </a:bodyPr>
          <a:lstStyle/>
          <a:p>
            <a:r>
              <a:rPr lang="en-US" dirty="0"/>
              <a:t>World War 2 Europe</a:t>
            </a:r>
          </a:p>
        </p:txBody>
      </p:sp>
      <p:sp>
        <p:nvSpPr>
          <p:cNvPr id="5" name="Text Placeholder 4"/>
          <p:cNvSpPr>
            <a:spLocks noGrp="1"/>
          </p:cNvSpPr>
          <p:nvPr>
            <p:ph type="body" idx="1"/>
          </p:nvPr>
        </p:nvSpPr>
        <p:spPr>
          <a:xfrm>
            <a:off x="131549" y="910686"/>
            <a:ext cx="4844509" cy="467970"/>
          </a:xfrm>
        </p:spPr>
        <p:txBody>
          <a:bodyPr>
            <a:normAutofit fontScale="92500" lnSpcReduction="10000"/>
          </a:bodyPr>
          <a:lstStyle/>
          <a:p>
            <a:r>
              <a:rPr lang="en-US" sz="2800" dirty="0" smtClean="0">
                <a:solidFill>
                  <a:srgbClr val="0000FF"/>
                </a:solidFill>
              </a:rPr>
              <a:t>Stalin Express</a:t>
            </a:r>
            <a:endParaRPr lang="en-US" sz="2800" dirty="0">
              <a:solidFill>
                <a:srgbClr val="0000FF"/>
              </a:solidFill>
            </a:endParaRPr>
          </a:p>
        </p:txBody>
      </p:sp>
      <p:sp>
        <p:nvSpPr>
          <p:cNvPr id="6" name="Content Placeholder 5"/>
          <p:cNvSpPr>
            <a:spLocks noGrp="1"/>
          </p:cNvSpPr>
          <p:nvPr>
            <p:ph sz="half" idx="2"/>
          </p:nvPr>
        </p:nvSpPr>
        <p:spPr>
          <a:xfrm>
            <a:off x="282231" y="1454645"/>
            <a:ext cx="4613384" cy="5091258"/>
          </a:xfrm>
        </p:spPr>
        <p:txBody>
          <a:bodyPr>
            <a:normAutofit fontScale="92500" lnSpcReduction="10000"/>
          </a:bodyPr>
          <a:lstStyle/>
          <a:p>
            <a:r>
              <a:rPr lang="en-US" dirty="0" smtClean="0"/>
              <a:t>This death defying roller coaster goes 200mph while changing direction 3x and goes upside down twice.</a:t>
            </a:r>
          </a:p>
          <a:p>
            <a:r>
              <a:rPr lang="en-US" dirty="0"/>
              <a:t>Named after </a:t>
            </a:r>
            <a:r>
              <a:rPr lang="en-US" dirty="0" smtClean="0"/>
              <a:t>the famous dictator </a:t>
            </a:r>
            <a:r>
              <a:rPr lang="en-US" dirty="0"/>
              <a:t>of the Union of Soviet Socialist Republics (USSR) from 1929 to 1953. Under Stalin, the Soviet Union was transformed from a peasant society into an industrial and military superpower. However, he ruled by terror, and millions of his own citizens died during his brutal </a:t>
            </a:r>
            <a:r>
              <a:rPr lang="en-US" dirty="0" smtClean="0"/>
              <a:t>reign. So far, no one has been hurt on the Stalin Express.</a:t>
            </a:r>
            <a:endParaRPr lang="en-US" dirty="0"/>
          </a:p>
        </p:txBody>
      </p:sp>
      <p:pic>
        <p:nvPicPr>
          <p:cNvPr id="2" name="Picture 1" descr="roller-coaster.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113276" y="1628335"/>
            <a:ext cx="3835331" cy="4570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208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176938"/>
            <a:ext cx="8229600" cy="528673"/>
          </a:xfrm>
        </p:spPr>
        <p:txBody>
          <a:bodyPr>
            <a:normAutofit fontScale="90000"/>
          </a:bodyPr>
          <a:lstStyle/>
          <a:p>
            <a:r>
              <a:rPr lang="en-US" dirty="0"/>
              <a:t>World War 2 Europe</a:t>
            </a:r>
          </a:p>
        </p:txBody>
      </p:sp>
      <p:sp>
        <p:nvSpPr>
          <p:cNvPr id="5" name="Text Placeholder 4"/>
          <p:cNvSpPr>
            <a:spLocks noGrp="1"/>
          </p:cNvSpPr>
          <p:nvPr>
            <p:ph type="body" idx="1"/>
          </p:nvPr>
        </p:nvSpPr>
        <p:spPr>
          <a:xfrm>
            <a:off x="142405" y="699234"/>
            <a:ext cx="4040188" cy="639762"/>
          </a:xfrm>
        </p:spPr>
        <p:txBody>
          <a:bodyPr>
            <a:normAutofit/>
          </a:bodyPr>
          <a:lstStyle/>
          <a:p>
            <a:r>
              <a:rPr lang="en-US" sz="2800" dirty="0" smtClean="0">
                <a:solidFill>
                  <a:srgbClr val="0000FF"/>
                </a:solidFill>
              </a:rPr>
              <a:t>The Kamikaze </a:t>
            </a:r>
            <a:endParaRPr lang="en-US" sz="2800" dirty="0">
              <a:solidFill>
                <a:srgbClr val="0000FF"/>
              </a:solidFill>
            </a:endParaRPr>
          </a:p>
        </p:txBody>
      </p:sp>
      <p:sp>
        <p:nvSpPr>
          <p:cNvPr id="6" name="Content Placeholder 5"/>
          <p:cNvSpPr>
            <a:spLocks noGrp="1"/>
          </p:cNvSpPr>
          <p:nvPr>
            <p:ph sz="half" idx="2"/>
          </p:nvPr>
        </p:nvSpPr>
        <p:spPr>
          <a:xfrm>
            <a:off x="303941" y="1736890"/>
            <a:ext cx="4193448" cy="4389273"/>
          </a:xfrm>
        </p:spPr>
        <p:txBody>
          <a:bodyPr>
            <a:normAutofit lnSpcReduction="10000"/>
          </a:bodyPr>
          <a:lstStyle/>
          <a:p>
            <a:r>
              <a:rPr lang="en-US" dirty="0" smtClean="0"/>
              <a:t>This ride is </a:t>
            </a:r>
            <a:r>
              <a:rPr lang="en-US" dirty="0"/>
              <a:t>named after  </a:t>
            </a:r>
            <a:r>
              <a:rPr lang="en-US" dirty="0" smtClean="0"/>
              <a:t>those crazy Japanese </a:t>
            </a:r>
            <a:r>
              <a:rPr lang="en-US" dirty="0"/>
              <a:t>pilots who performed suicidal missions by crashing their aircraft, loaded with explosives, into an enemy </a:t>
            </a:r>
            <a:r>
              <a:rPr lang="en-US" dirty="0" smtClean="0"/>
              <a:t>targets.</a:t>
            </a:r>
          </a:p>
          <a:p>
            <a:r>
              <a:rPr lang="en-US" dirty="0" smtClean="0"/>
              <a:t>This ride spins almost out of control like a diving kamikaze pilot in WW2 heading for a navy ship in the Pacific Ocean.</a:t>
            </a:r>
            <a:endParaRPr lang="en-US" dirty="0"/>
          </a:p>
        </p:txBody>
      </p:sp>
      <p:pic>
        <p:nvPicPr>
          <p:cNvPr id="2" name="Picture 1" descr="Kamikaze f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389" y="1686239"/>
            <a:ext cx="4378747" cy="4439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765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9" y="0"/>
            <a:ext cx="8229600" cy="717478"/>
          </a:xfrm>
        </p:spPr>
        <p:txBody>
          <a:bodyPr>
            <a:normAutofit fontScale="90000"/>
          </a:bodyPr>
          <a:lstStyle/>
          <a:p>
            <a:r>
              <a:rPr lang="en-US" dirty="0"/>
              <a:t>World War 2 Europe</a:t>
            </a:r>
          </a:p>
        </p:txBody>
      </p:sp>
      <p:sp>
        <p:nvSpPr>
          <p:cNvPr id="5" name="Text Placeholder 4"/>
          <p:cNvSpPr>
            <a:spLocks noGrp="1"/>
          </p:cNvSpPr>
          <p:nvPr>
            <p:ph type="body" idx="1"/>
          </p:nvPr>
        </p:nvSpPr>
        <p:spPr>
          <a:xfrm>
            <a:off x="199204" y="680240"/>
            <a:ext cx="4820896" cy="639762"/>
          </a:xfrm>
        </p:spPr>
        <p:txBody>
          <a:bodyPr>
            <a:noAutofit/>
          </a:bodyPr>
          <a:lstStyle/>
          <a:p>
            <a:r>
              <a:rPr lang="en-US" sz="2800" dirty="0" smtClean="0">
                <a:solidFill>
                  <a:srgbClr val="0000FF"/>
                </a:solidFill>
              </a:rPr>
              <a:t>Hamburgers from </a:t>
            </a:r>
            <a:r>
              <a:rPr lang="en-US" sz="2800" dirty="0">
                <a:solidFill>
                  <a:srgbClr val="0000FF"/>
                </a:solidFill>
              </a:rPr>
              <a:t>H</a:t>
            </a:r>
            <a:r>
              <a:rPr lang="en-US" sz="2800" dirty="0" smtClean="0">
                <a:solidFill>
                  <a:srgbClr val="0000FF"/>
                </a:solidFill>
              </a:rPr>
              <a:t>amburg</a:t>
            </a:r>
            <a:endParaRPr lang="en-US" sz="2800" dirty="0">
              <a:solidFill>
                <a:srgbClr val="0000FF"/>
              </a:solidFill>
            </a:endParaRPr>
          </a:p>
        </p:txBody>
      </p:sp>
      <p:sp>
        <p:nvSpPr>
          <p:cNvPr id="6" name="Content Placeholder 5"/>
          <p:cNvSpPr>
            <a:spLocks noGrp="1"/>
          </p:cNvSpPr>
          <p:nvPr>
            <p:ph sz="half" idx="2"/>
          </p:nvPr>
        </p:nvSpPr>
        <p:spPr>
          <a:xfrm>
            <a:off x="382589" y="1711917"/>
            <a:ext cx="4040188" cy="3951288"/>
          </a:xfrm>
        </p:spPr>
        <p:txBody>
          <a:bodyPr/>
          <a:lstStyle/>
          <a:p>
            <a:r>
              <a:rPr lang="en-US" dirty="0" smtClean="0"/>
              <a:t>Named after the German city of Hamburg, our park features this delicious all beef paddy of ground sirloin, topped with cheese of your choice and lettuce and tomatoes. Served with a side of fries and drink.</a:t>
            </a:r>
            <a:endParaRPr lang="en-US" dirty="0"/>
          </a:p>
        </p:txBody>
      </p:sp>
      <p:pic>
        <p:nvPicPr>
          <p:cNvPr id="2" name="Picture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100" y="2174875"/>
            <a:ext cx="4123900" cy="3436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372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35743"/>
          </a:xfrm>
        </p:spPr>
        <p:txBody>
          <a:bodyPr/>
          <a:lstStyle/>
          <a:p>
            <a:r>
              <a:rPr lang="en-US" dirty="0"/>
              <a:t>World War 2 Europe</a:t>
            </a:r>
          </a:p>
        </p:txBody>
      </p:sp>
      <p:sp>
        <p:nvSpPr>
          <p:cNvPr id="5" name="Text Placeholder 4"/>
          <p:cNvSpPr>
            <a:spLocks noGrp="1"/>
          </p:cNvSpPr>
          <p:nvPr>
            <p:ph type="body" idx="1"/>
          </p:nvPr>
        </p:nvSpPr>
        <p:spPr>
          <a:xfrm>
            <a:off x="139667" y="935743"/>
            <a:ext cx="4040188" cy="639762"/>
          </a:xfrm>
        </p:spPr>
        <p:txBody>
          <a:bodyPr>
            <a:normAutofit/>
          </a:bodyPr>
          <a:lstStyle/>
          <a:p>
            <a:r>
              <a:rPr lang="en-US" sz="2800" dirty="0" smtClean="0">
                <a:solidFill>
                  <a:srgbClr val="0000FF"/>
                </a:solidFill>
              </a:rPr>
              <a:t>Mussolini Food Truck</a:t>
            </a:r>
            <a:endParaRPr lang="en-US" sz="2800" dirty="0">
              <a:solidFill>
                <a:srgbClr val="0000FF"/>
              </a:solidFill>
            </a:endParaRPr>
          </a:p>
        </p:txBody>
      </p:sp>
      <p:sp>
        <p:nvSpPr>
          <p:cNvPr id="6" name="Content Placeholder 5"/>
          <p:cNvSpPr>
            <a:spLocks noGrp="1"/>
          </p:cNvSpPr>
          <p:nvPr>
            <p:ph sz="half" idx="2"/>
          </p:nvPr>
        </p:nvSpPr>
        <p:spPr>
          <a:xfrm>
            <a:off x="457200" y="1627252"/>
            <a:ext cx="8229600" cy="3951288"/>
          </a:xfrm>
        </p:spPr>
        <p:txBody>
          <a:bodyPr/>
          <a:lstStyle/>
          <a:p>
            <a:r>
              <a:rPr lang="en-US" dirty="0" smtClean="0"/>
              <a:t>The Mussolini food truck serves up Italian food just like from the old country. Featuring pasta dishes, seafood from the Mediterranean Sea, and a must try – Fascist Fries. Named after the famous WW2 leader of Italy Benito Mussolini.</a:t>
            </a:r>
            <a:endParaRPr lang="en-US" dirty="0"/>
          </a:p>
        </p:txBody>
      </p:sp>
      <p:pic>
        <p:nvPicPr>
          <p:cNvPr id="2" name="Picture 1" descr="The Big Ragu Italian Food Truck Trailer Wrap Fort Lauderdale Florida.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93863" y="3770040"/>
            <a:ext cx="7992937" cy="2872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600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660"/>
            <a:ext cx="8229600" cy="713218"/>
          </a:xfrm>
        </p:spPr>
        <p:txBody>
          <a:bodyPr>
            <a:normAutofit fontScale="90000"/>
          </a:bodyPr>
          <a:lstStyle/>
          <a:p>
            <a:r>
              <a:rPr lang="en-US" dirty="0"/>
              <a:t>World War 2 Europe</a:t>
            </a:r>
          </a:p>
        </p:txBody>
      </p:sp>
      <p:sp>
        <p:nvSpPr>
          <p:cNvPr id="5" name="Text Placeholder 4"/>
          <p:cNvSpPr>
            <a:spLocks noGrp="1"/>
          </p:cNvSpPr>
          <p:nvPr>
            <p:ph type="body" idx="1"/>
          </p:nvPr>
        </p:nvSpPr>
        <p:spPr>
          <a:xfrm>
            <a:off x="157319" y="835878"/>
            <a:ext cx="4040188" cy="639762"/>
          </a:xfrm>
        </p:spPr>
        <p:txBody>
          <a:bodyPr>
            <a:normAutofit/>
          </a:bodyPr>
          <a:lstStyle/>
          <a:p>
            <a:r>
              <a:rPr lang="en-US" sz="2800" dirty="0" smtClean="0">
                <a:solidFill>
                  <a:srgbClr val="0000FF"/>
                </a:solidFill>
              </a:rPr>
              <a:t>Roaming Character (FDR)</a:t>
            </a:r>
            <a:endParaRPr lang="en-US" sz="2800" dirty="0">
              <a:solidFill>
                <a:srgbClr val="0000FF"/>
              </a:solidFill>
            </a:endParaRPr>
          </a:p>
        </p:txBody>
      </p:sp>
      <p:sp>
        <p:nvSpPr>
          <p:cNvPr id="6" name="Content Placeholder 5"/>
          <p:cNvSpPr>
            <a:spLocks noGrp="1"/>
          </p:cNvSpPr>
          <p:nvPr>
            <p:ph sz="half" idx="2"/>
          </p:nvPr>
        </p:nvSpPr>
        <p:spPr>
          <a:xfrm>
            <a:off x="457201" y="1552344"/>
            <a:ext cx="4394994" cy="5015269"/>
          </a:xfrm>
        </p:spPr>
        <p:txBody>
          <a:bodyPr>
            <a:normAutofit fontScale="92500" lnSpcReduction="10000"/>
          </a:bodyPr>
          <a:lstStyle/>
          <a:p>
            <a:r>
              <a:rPr lang="en-US" dirty="0" smtClean="0"/>
              <a:t>Although the FDR roaming character is in a wheelchair, don’t let that fool yo</a:t>
            </a:r>
            <a:r>
              <a:rPr lang="en-US" dirty="0" smtClean="0"/>
              <a:t>u, he moves about the park like anyone else. </a:t>
            </a:r>
          </a:p>
          <a:p>
            <a:r>
              <a:rPr lang="en-US" dirty="0" smtClean="0"/>
              <a:t>FDR was 32nd </a:t>
            </a:r>
            <a:r>
              <a:rPr lang="en-US" dirty="0"/>
              <a:t>President of the United </a:t>
            </a:r>
            <a:r>
              <a:rPr lang="en-US" dirty="0" smtClean="0"/>
              <a:t>States he </a:t>
            </a:r>
            <a:r>
              <a:rPr lang="en-US" dirty="0"/>
              <a:t>was elected for four consecutive terms, and remains the only president ever to serve more than eight years. He was a central figure in world events during the mid-20th century, leading the United States during a time of worldwide economic depression and </a:t>
            </a:r>
            <a:r>
              <a:rPr lang="en-US" dirty="0" smtClean="0"/>
              <a:t>World War 2.</a:t>
            </a:r>
            <a:endParaRPr lang="en-US" dirty="0"/>
          </a:p>
        </p:txBody>
      </p:sp>
      <p:pic>
        <p:nvPicPr>
          <p:cNvPr id="3" name="Picture 2" descr="Rooseveltinwheelchair.jpg"/>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244433" y="1664664"/>
            <a:ext cx="3675888" cy="465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557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4990"/>
            <a:ext cx="8229600" cy="1143000"/>
          </a:xfrm>
        </p:spPr>
        <p:txBody>
          <a:bodyPr/>
          <a:lstStyle/>
          <a:p>
            <a:r>
              <a:rPr lang="en-US" dirty="0"/>
              <a:t>World War 2 Europe</a:t>
            </a:r>
          </a:p>
        </p:txBody>
      </p:sp>
      <p:sp>
        <p:nvSpPr>
          <p:cNvPr id="5" name="Text Placeholder 4"/>
          <p:cNvSpPr>
            <a:spLocks noGrp="1"/>
          </p:cNvSpPr>
          <p:nvPr>
            <p:ph type="body" idx="1"/>
          </p:nvPr>
        </p:nvSpPr>
        <p:spPr>
          <a:xfrm>
            <a:off x="258742" y="1267990"/>
            <a:ext cx="4040188" cy="639762"/>
          </a:xfrm>
        </p:spPr>
        <p:txBody>
          <a:bodyPr>
            <a:noAutofit/>
          </a:bodyPr>
          <a:lstStyle/>
          <a:p>
            <a:r>
              <a:rPr lang="en-US" sz="2800" dirty="0" smtClean="0">
                <a:solidFill>
                  <a:srgbClr val="0000FF"/>
                </a:solidFill>
              </a:rPr>
              <a:t>Roaming Character (George Patton)</a:t>
            </a:r>
            <a:endParaRPr lang="en-US" sz="2800" dirty="0">
              <a:solidFill>
                <a:srgbClr val="0000FF"/>
              </a:solidFill>
            </a:endParaRPr>
          </a:p>
        </p:txBody>
      </p:sp>
      <p:sp>
        <p:nvSpPr>
          <p:cNvPr id="6" name="Content Placeholder 5"/>
          <p:cNvSpPr>
            <a:spLocks noGrp="1"/>
          </p:cNvSpPr>
          <p:nvPr>
            <p:ph sz="half" idx="2"/>
          </p:nvPr>
        </p:nvSpPr>
        <p:spPr>
          <a:xfrm>
            <a:off x="457201" y="2174875"/>
            <a:ext cx="5556108" cy="3951288"/>
          </a:xfrm>
        </p:spPr>
        <p:txBody>
          <a:bodyPr>
            <a:noAutofit/>
          </a:bodyPr>
          <a:lstStyle/>
          <a:p>
            <a:r>
              <a:rPr lang="en-US" dirty="0" smtClean="0"/>
              <a:t>In this part of our park you will see General Patton himself roaming around and greeting our visitors.</a:t>
            </a:r>
          </a:p>
          <a:p>
            <a:r>
              <a:rPr lang="en-US" dirty="0" smtClean="0"/>
              <a:t>Be careful not to anger the General though, he is known for his quick temper and loud voice. These 2 attributes allowed General Patton to become one of the most famous military leaders of WW2.</a:t>
            </a:r>
            <a:endParaRPr lang="en-US" dirty="0"/>
          </a:p>
        </p:txBody>
      </p:sp>
      <p:pic>
        <p:nvPicPr>
          <p:cNvPr id="2" name="Picture 1"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567" y="1606623"/>
            <a:ext cx="3038243" cy="476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889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storyL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585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Western Frontier Land</a:t>
            </a:r>
          </a:p>
        </p:txBody>
      </p:sp>
      <p:sp>
        <p:nvSpPr>
          <p:cNvPr id="5" name="Text Placeholder 4"/>
          <p:cNvSpPr>
            <a:spLocks noGrp="1"/>
          </p:cNvSpPr>
          <p:nvPr>
            <p:ph type="body" idx="1"/>
          </p:nvPr>
        </p:nvSpPr>
        <p:spPr>
          <a:xfrm>
            <a:off x="457201" y="1215233"/>
            <a:ext cx="4040188" cy="639762"/>
          </a:xfrm>
        </p:spPr>
        <p:txBody>
          <a:bodyPr>
            <a:normAutofit/>
          </a:bodyPr>
          <a:lstStyle/>
          <a:p>
            <a:pPr algn="ctr"/>
            <a:r>
              <a:rPr lang="en-US" sz="2800" dirty="0" smtClean="0">
                <a:solidFill>
                  <a:srgbClr val="0000FF"/>
                </a:solidFill>
              </a:rPr>
              <a:t>The </a:t>
            </a:r>
            <a:r>
              <a:rPr lang="en-US" sz="2800" dirty="0" err="1" smtClean="0">
                <a:solidFill>
                  <a:srgbClr val="0000FF"/>
                </a:solidFill>
              </a:rPr>
              <a:t>Exoduster</a:t>
            </a:r>
            <a:endParaRPr lang="en-US" sz="2800" dirty="0">
              <a:solidFill>
                <a:srgbClr val="0000FF"/>
              </a:solidFill>
            </a:endParaRPr>
          </a:p>
        </p:txBody>
      </p:sp>
      <p:sp>
        <p:nvSpPr>
          <p:cNvPr id="6" name="Content Placeholder 5"/>
          <p:cNvSpPr>
            <a:spLocks noGrp="1"/>
          </p:cNvSpPr>
          <p:nvPr>
            <p:ph sz="half" idx="2"/>
          </p:nvPr>
        </p:nvSpPr>
        <p:spPr/>
        <p:txBody>
          <a:bodyPr/>
          <a:lstStyle/>
          <a:p>
            <a:r>
              <a:rPr lang="en-US" dirty="0" smtClean="0"/>
              <a:t>The </a:t>
            </a:r>
            <a:r>
              <a:rPr lang="en-US" dirty="0" err="1" smtClean="0"/>
              <a:t>Exoduster</a:t>
            </a:r>
            <a:r>
              <a:rPr lang="en-US" dirty="0" smtClean="0"/>
              <a:t> is a rollercoaster with 3 upside down turns and 2 30 foot drops. </a:t>
            </a:r>
          </a:p>
          <a:p>
            <a:r>
              <a:rPr lang="en-US" dirty="0" smtClean="0"/>
              <a:t>It was named after the thousands of African-Americans who moved form the Post-Reconstruction South to Kansas in the late 1860’s.</a:t>
            </a:r>
            <a:endParaRPr lang="en-US" dirty="0"/>
          </a:p>
        </p:txBody>
      </p:sp>
      <p:pic>
        <p:nvPicPr>
          <p:cNvPr id="2" name="Picture 1" descr="amusementpark311.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479333" y="1535114"/>
            <a:ext cx="4442834" cy="4993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894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Western Frontier Land</a:t>
            </a:r>
          </a:p>
        </p:txBody>
      </p:sp>
      <p:sp>
        <p:nvSpPr>
          <p:cNvPr id="5" name="Text Placeholder 4"/>
          <p:cNvSpPr>
            <a:spLocks noGrp="1"/>
          </p:cNvSpPr>
          <p:nvPr>
            <p:ph type="body" idx="1"/>
          </p:nvPr>
        </p:nvSpPr>
        <p:spPr>
          <a:xfrm>
            <a:off x="457201" y="1215232"/>
            <a:ext cx="4040188" cy="639762"/>
          </a:xfrm>
        </p:spPr>
        <p:txBody>
          <a:bodyPr>
            <a:normAutofit/>
          </a:bodyPr>
          <a:lstStyle/>
          <a:p>
            <a:r>
              <a:rPr lang="en-US" sz="2800" dirty="0" smtClean="0">
                <a:solidFill>
                  <a:srgbClr val="0000FF"/>
                </a:solidFill>
              </a:rPr>
              <a:t>The Long Drive Log Flume</a:t>
            </a:r>
            <a:endParaRPr lang="en-US" sz="2800" dirty="0">
              <a:solidFill>
                <a:srgbClr val="0000FF"/>
              </a:solidFill>
            </a:endParaRPr>
          </a:p>
        </p:txBody>
      </p:sp>
      <p:sp>
        <p:nvSpPr>
          <p:cNvPr id="6" name="Content Placeholder 5"/>
          <p:cNvSpPr>
            <a:spLocks noGrp="1"/>
          </p:cNvSpPr>
          <p:nvPr>
            <p:ph sz="half" idx="2"/>
          </p:nvPr>
        </p:nvSpPr>
        <p:spPr/>
        <p:txBody>
          <a:bodyPr>
            <a:normAutofit lnSpcReduction="10000"/>
          </a:bodyPr>
          <a:lstStyle/>
          <a:p>
            <a:r>
              <a:rPr lang="en-US" dirty="0" smtClean="0"/>
              <a:t>The Long Drive Log Flume is a fun ride for families on a hot day because everyone gets splashed when the flume drops into the waiting pool of water.</a:t>
            </a:r>
          </a:p>
          <a:p>
            <a:r>
              <a:rPr lang="en-US" dirty="0" smtClean="0"/>
              <a:t>This ride was named after the the long overland transport of animals by the cowboys during the late 1800s.</a:t>
            </a:r>
            <a:endParaRPr lang="en-US" dirty="0"/>
          </a:p>
        </p:txBody>
      </p:sp>
      <p:pic>
        <p:nvPicPr>
          <p:cNvPr id="3" name="Picture 2" descr="Log-Flume.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639056" y="1854994"/>
            <a:ext cx="4504944" cy="4449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119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Western Frontier Land</a:t>
            </a:r>
          </a:p>
        </p:txBody>
      </p:sp>
      <p:sp>
        <p:nvSpPr>
          <p:cNvPr id="5" name="Text Placeholder 4"/>
          <p:cNvSpPr>
            <a:spLocks noGrp="1"/>
          </p:cNvSpPr>
          <p:nvPr>
            <p:ph type="body" idx="1"/>
          </p:nvPr>
        </p:nvSpPr>
        <p:spPr>
          <a:xfrm>
            <a:off x="457201" y="1097757"/>
            <a:ext cx="4040188" cy="639762"/>
          </a:xfrm>
        </p:spPr>
        <p:txBody>
          <a:bodyPr>
            <a:normAutofit/>
          </a:bodyPr>
          <a:lstStyle/>
          <a:p>
            <a:r>
              <a:rPr lang="en-US" sz="2800" dirty="0" smtClean="0">
                <a:solidFill>
                  <a:srgbClr val="0000FF"/>
                </a:solidFill>
              </a:rPr>
              <a:t>Buffalo Skewers</a:t>
            </a:r>
            <a:endParaRPr lang="en-US" sz="2800" dirty="0">
              <a:solidFill>
                <a:srgbClr val="0000FF"/>
              </a:solidFill>
            </a:endParaRPr>
          </a:p>
        </p:txBody>
      </p:sp>
      <p:sp>
        <p:nvSpPr>
          <p:cNvPr id="6" name="Content Placeholder 5"/>
          <p:cNvSpPr>
            <a:spLocks noGrp="1"/>
          </p:cNvSpPr>
          <p:nvPr>
            <p:ph sz="half" idx="2"/>
          </p:nvPr>
        </p:nvSpPr>
        <p:spPr>
          <a:xfrm>
            <a:off x="457201" y="1725158"/>
            <a:ext cx="8229599" cy="3951288"/>
          </a:xfrm>
        </p:spPr>
        <p:txBody>
          <a:bodyPr/>
          <a:lstStyle/>
          <a:p>
            <a:r>
              <a:rPr lang="en-US" dirty="0" smtClean="0"/>
              <a:t>Delicious skewers of Buffalo meat marinated overnight to make these bites most appetizing.</a:t>
            </a:r>
          </a:p>
          <a:p>
            <a:r>
              <a:rPr lang="en-US" dirty="0" smtClean="0"/>
              <a:t>The Buffalo was significant to the Native Americas because they supplied them with meat, hides for clothing, bones for weapons, and horns for spoons and bowls.</a:t>
            </a:r>
            <a:endParaRPr lang="en-US" dirty="0"/>
          </a:p>
        </p:txBody>
      </p:sp>
      <p:pic>
        <p:nvPicPr>
          <p:cNvPr id="2" name="Picture 1" descr="filipino-pork-skew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8199">
            <a:off x="2077567" y="4180700"/>
            <a:ext cx="6296334" cy="2533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286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717" y="73165"/>
            <a:ext cx="8229600" cy="1143000"/>
          </a:xfrm>
        </p:spPr>
        <p:txBody>
          <a:bodyPr/>
          <a:lstStyle/>
          <a:p>
            <a:r>
              <a:rPr lang="en-US" dirty="0"/>
              <a:t>Western Frontier Land</a:t>
            </a:r>
          </a:p>
        </p:txBody>
      </p:sp>
      <p:sp>
        <p:nvSpPr>
          <p:cNvPr id="5" name="Text Placeholder 4"/>
          <p:cNvSpPr>
            <a:spLocks noGrp="1"/>
          </p:cNvSpPr>
          <p:nvPr>
            <p:ph type="body" idx="1"/>
          </p:nvPr>
        </p:nvSpPr>
        <p:spPr>
          <a:xfrm>
            <a:off x="139717" y="1066774"/>
            <a:ext cx="4040188" cy="639762"/>
          </a:xfrm>
        </p:spPr>
        <p:txBody>
          <a:bodyPr>
            <a:normAutofit/>
          </a:bodyPr>
          <a:lstStyle/>
          <a:p>
            <a:r>
              <a:rPr lang="en-US" sz="2800" dirty="0" smtClean="0">
                <a:solidFill>
                  <a:srgbClr val="0000FF"/>
                </a:solidFill>
              </a:rPr>
              <a:t>Wounded Knee Lollipops</a:t>
            </a:r>
            <a:endParaRPr lang="en-US" sz="2800" dirty="0">
              <a:solidFill>
                <a:srgbClr val="0000FF"/>
              </a:solidFill>
            </a:endParaRPr>
          </a:p>
        </p:txBody>
      </p:sp>
      <p:sp>
        <p:nvSpPr>
          <p:cNvPr id="6" name="Content Placeholder 5"/>
          <p:cNvSpPr>
            <a:spLocks noGrp="1"/>
          </p:cNvSpPr>
          <p:nvPr>
            <p:ph sz="half" idx="2"/>
          </p:nvPr>
        </p:nvSpPr>
        <p:spPr>
          <a:xfrm>
            <a:off x="289122" y="1913440"/>
            <a:ext cx="4641214" cy="4790500"/>
          </a:xfrm>
        </p:spPr>
        <p:txBody>
          <a:bodyPr>
            <a:normAutofit/>
          </a:bodyPr>
          <a:lstStyle/>
          <a:p>
            <a:r>
              <a:rPr lang="en-US" dirty="0" smtClean="0"/>
              <a:t>Lollipops made in the shapes of famous Native American warriors.</a:t>
            </a:r>
          </a:p>
          <a:p>
            <a:r>
              <a:rPr lang="en-US" dirty="0" smtClean="0"/>
              <a:t>On December 28, 1890, General Custer rounded up 350 Native Americans at Wounded Knee Creek, South Dakota and demanded they give up their weapons. A shot was fired and in the end most of all 350 were killed.</a:t>
            </a:r>
            <a:endParaRPr lang="en-US" dirty="0"/>
          </a:p>
        </p:txBody>
      </p:sp>
      <p:pic>
        <p:nvPicPr>
          <p:cNvPr id="2" name="Picture 1" descr="Indian Headdress 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887" y="1066774"/>
            <a:ext cx="3722318" cy="5479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971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4109"/>
            <a:ext cx="8229600" cy="1143000"/>
          </a:xfrm>
        </p:spPr>
        <p:txBody>
          <a:bodyPr/>
          <a:lstStyle/>
          <a:p>
            <a:r>
              <a:rPr lang="en-US" dirty="0"/>
              <a:t>Western Frontier Land</a:t>
            </a:r>
          </a:p>
        </p:txBody>
      </p:sp>
      <p:sp>
        <p:nvSpPr>
          <p:cNvPr id="5" name="Text Placeholder 4"/>
          <p:cNvSpPr>
            <a:spLocks noGrp="1"/>
          </p:cNvSpPr>
          <p:nvPr>
            <p:ph type="body" idx="1"/>
          </p:nvPr>
        </p:nvSpPr>
        <p:spPr>
          <a:xfrm>
            <a:off x="186755" y="1215232"/>
            <a:ext cx="4040188" cy="639762"/>
          </a:xfrm>
        </p:spPr>
        <p:txBody>
          <a:bodyPr>
            <a:noAutofit/>
          </a:bodyPr>
          <a:lstStyle/>
          <a:p>
            <a:r>
              <a:rPr lang="en-US" sz="2800" dirty="0" smtClean="0">
                <a:solidFill>
                  <a:srgbClr val="0000FF"/>
                </a:solidFill>
              </a:rPr>
              <a:t>Roaming Character (Sitting Bull)</a:t>
            </a:r>
            <a:endParaRPr lang="en-US" sz="2800" dirty="0">
              <a:solidFill>
                <a:srgbClr val="0000FF"/>
              </a:solidFill>
            </a:endParaRPr>
          </a:p>
        </p:txBody>
      </p:sp>
      <p:sp>
        <p:nvSpPr>
          <p:cNvPr id="6" name="Content Placeholder 5"/>
          <p:cNvSpPr>
            <a:spLocks noGrp="1"/>
          </p:cNvSpPr>
          <p:nvPr>
            <p:ph sz="half" idx="2"/>
          </p:nvPr>
        </p:nvSpPr>
        <p:spPr>
          <a:xfrm>
            <a:off x="186755" y="1854994"/>
            <a:ext cx="4310634" cy="4755575"/>
          </a:xfrm>
        </p:spPr>
        <p:txBody>
          <a:bodyPr>
            <a:normAutofit/>
          </a:bodyPr>
          <a:lstStyle/>
          <a:p>
            <a:r>
              <a:rPr lang="en-US" dirty="0" smtClean="0"/>
              <a:t>Native American holy </a:t>
            </a:r>
            <a:r>
              <a:rPr lang="en-US" dirty="0"/>
              <a:t>man who led his people as a tribal chief during years of resistance to United States government policies. </a:t>
            </a:r>
            <a:endParaRPr lang="en-US" dirty="0" smtClean="0"/>
          </a:p>
          <a:p>
            <a:r>
              <a:rPr lang="en-US" dirty="0" smtClean="0"/>
              <a:t>He </a:t>
            </a:r>
            <a:r>
              <a:rPr lang="en-US" dirty="0"/>
              <a:t>was killed by Indian agency police on the Standing Rock Indian Reservation during an attempt to arrest him at a time when authorities feared that he would join the Ghost Dance movement</a:t>
            </a:r>
          </a:p>
        </p:txBody>
      </p:sp>
      <p:pic>
        <p:nvPicPr>
          <p:cNvPr id="2" name="Picture 1" descr="SittingB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389" y="999678"/>
            <a:ext cx="4488713" cy="5610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23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6591"/>
            <a:ext cx="8229600" cy="1143000"/>
          </a:xfrm>
        </p:spPr>
        <p:txBody>
          <a:bodyPr/>
          <a:lstStyle/>
          <a:p>
            <a:r>
              <a:rPr lang="en-US" dirty="0"/>
              <a:t>Western Frontier Land</a:t>
            </a:r>
          </a:p>
        </p:txBody>
      </p:sp>
      <p:sp>
        <p:nvSpPr>
          <p:cNvPr id="5" name="Text Placeholder 4"/>
          <p:cNvSpPr>
            <a:spLocks noGrp="1"/>
          </p:cNvSpPr>
          <p:nvPr>
            <p:ph type="body" idx="1"/>
          </p:nvPr>
        </p:nvSpPr>
        <p:spPr>
          <a:xfrm>
            <a:off x="203201" y="926002"/>
            <a:ext cx="4040188" cy="639762"/>
          </a:xfrm>
        </p:spPr>
        <p:txBody>
          <a:bodyPr>
            <a:noAutofit/>
          </a:bodyPr>
          <a:lstStyle/>
          <a:p>
            <a:r>
              <a:rPr lang="en-US" sz="2800" dirty="0" smtClean="0">
                <a:solidFill>
                  <a:srgbClr val="0000FF"/>
                </a:solidFill>
              </a:rPr>
              <a:t>Roaming Character (General Custer)</a:t>
            </a:r>
            <a:endParaRPr lang="en-US" sz="2800" dirty="0">
              <a:solidFill>
                <a:srgbClr val="0000FF"/>
              </a:solidFill>
            </a:endParaRPr>
          </a:p>
        </p:txBody>
      </p:sp>
      <p:sp>
        <p:nvSpPr>
          <p:cNvPr id="6" name="Content Placeholder 5"/>
          <p:cNvSpPr>
            <a:spLocks noGrp="1"/>
          </p:cNvSpPr>
          <p:nvPr>
            <p:ph sz="half" idx="2"/>
          </p:nvPr>
        </p:nvSpPr>
        <p:spPr>
          <a:xfrm>
            <a:off x="203202" y="1565764"/>
            <a:ext cx="4720490" cy="5038236"/>
          </a:xfrm>
        </p:spPr>
        <p:txBody>
          <a:bodyPr>
            <a:normAutofit/>
          </a:bodyPr>
          <a:lstStyle/>
          <a:p>
            <a:r>
              <a:rPr lang="en-US" dirty="0"/>
              <a:t>After the Civil War, Custer was dispatched to the west to fight in the Indian Wars. His disastrous final battle overshadowed his prior achievements. </a:t>
            </a:r>
            <a:endParaRPr lang="en-US" dirty="0" smtClean="0"/>
          </a:p>
          <a:p>
            <a:r>
              <a:rPr lang="en-US" dirty="0" smtClean="0"/>
              <a:t>Custer </a:t>
            </a:r>
            <a:r>
              <a:rPr lang="en-US" dirty="0"/>
              <a:t>and all the men with him were killed at the Battle of the Little Bighorn in 1876, fighting against a coalition of Native American tribes in a battle that has come to be popularly known in American history as "Custer's Last Stand</a:t>
            </a:r>
          </a:p>
        </p:txBody>
      </p:sp>
      <p:pic>
        <p:nvPicPr>
          <p:cNvPr id="2" name="Picture 1" descr="Cu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429" y="1810181"/>
            <a:ext cx="3597371" cy="4070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51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3469"/>
            <a:ext cx="8229600" cy="1143000"/>
          </a:xfrm>
        </p:spPr>
        <p:txBody>
          <a:bodyPr/>
          <a:lstStyle/>
          <a:p>
            <a:r>
              <a:rPr lang="en-US" dirty="0"/>
              <a:t>Lands of Imperialism</a:t>
            </a:r>
          </a:p>
        </p:txBody>
      </p:sp>
      <p:sp>
        <p:nvSpPr>
          <p:cNvPr id="5" name="Text Placeholder 4"/>
          <p:cNvSpPr>
            <a:spLocks noGrp="1"/>
          </p:cNvSpPr>
          <p:nvPr>
            <p:ph type="body" idx="1"/>
          </p:nvPr>
        </p:nvSpPr>
        <p:spPr>
          <a:xfrm>
            <a:off x="234380" y="1186960"/>
            <a:ext cx="4040188" cy="639762"/>
          </a:xfrm>
        </p:spPr>
        <p:txBody>
          <a:bodyPr>
            <a:noAutofit/>
          </a:bodyPr>
          <a:lstStyle/>
          <a:p>
            <a:r>
              <a:rPr lang="en-US" sz="2800" dirty="0" smtClean="0">
                <a:solidFill>
                  <a:srgbClr val="0000FF"/>
                </a:solidFill>
              </a:rPr>
              <a:t>The Great White Fleet Raging Rapids</a:t>
            </a:r>
            <a:endParaRPr lang="en-US" sz="2800" dirty="0">
              <a:solidFill>
                <a:srgbClr val="0000FF"/>
              </a:solidFill>
            </a:endParaRPr>
          </a:p>
        </p:txBody>
      </p:sp>
      <p:sp>
        <p:nvSpPr>
          <p:cNvPr id="6" name="Content Placeholder 5"/>
          <p:cNvSpPr>
            <a:spLocks noGrp="1"/>
          </p:cNvSpPr>
          <p:nvPr>
            <p:ph sz="half" idx="2"/>
          </p:nvPr>
        </p:nvSpPr>
        <p:spPr>
          <a:xfrm>
            <a:off x="234380" y="2032000"/>
            <a:ext cx="4040188" cy="3951288"/>
          </a:xfrm>
        </p:spPr>
        <p:txBody>
          <a:bodyPr>
            <a:normAutofit lnSpcReduction="10000"/>
          </a:bodyPr>
          <a:lstStyle/>
          <a:p>
            <a:r>
              <a:rPr lang="en-US" dirty="0" smtClean="0"/>
              <a:t>This raging rapids ride features 2.5 miles of dips and turns to make this ride one of the park’s most popular.</a:t>
            </a:r>
          </a:p>
          <a:p>
            <a:r>
              <a:rPr lang="en-US" dirty="0" smtClean="0"/>
              <a:t>Name after the 16 battleships President Teddy Roosevelt sent around the world to show America’s power and naval capabilities.</a:t>
            </a:r>
            <a:endParaRPr lang="en-US" dirty="0"/>
          </a:p>
        </p:txBody>
      </p:sp>
      <p:pic>
        <p:nvPicPr>
          <p:cNvPr id="2" name="Picture 1" descr="HW-5-7-2006-Rapids-2.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rot="305795">
            <a:off x="4224151" y="1557728"/>
            <a:ext cx="4869432" cy="4568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87830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334</TotalTime>
  <Words>1681</Words>
  <Application>Microsoft Macintosh PowerPoint</Application>
  <PresentationFormat>On-screen Show (4:3)</PresentationFormat>
  <Paragraphs>101</Paragraphs>
  <Slides>27</Slides>
  <Notes>0</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Default Theme</vt:lpstr>
      <vt:lpstr>1_Office Theme</vt:lpstr>
      <vt:lpstr>2_Office Theme</vt:lpstr>
      <vt:lpstr>1_Default Design</vt:lpstr>
      <vt:lpstr>5_Default Design</vt:lpstr>
      <vt:lpstr>4_Default Design</vt:lpstr>
      <vt:lpstr>PowerPoint Presentation</vt:lpstr>
      <vt:lpstr>Park Sections</vt:lpstr>
      <vt:lpstr>Western Frontier Land</vt:lpstr>
      <vt:lpstr>Western Frontier Land</vt:lpstr>
      <vt:lpstr>Western Frontier Land</vt:lpstr>
      <vt:lpstr>Western Frontier Land</vt:lpstr>
      <vt:lpstr>Western Frontier Land</vt:lpstr>
      <vt:lpstr>Western Frontier Land</vt:lpstr>
      <vt:lpstr>Lands of Imperialism</vt:lpstr>
      <vt:lpstr>Lands of Imperialism</vt:lpstr>
      <vt:lpstr>Lands of Imperialism</vt:lpstr>
      <vt:lpstr>Lands of Imperialism</vt:lpstr>
      <vt:lpstr>Lands of Imperialism</vt:lpstr>
      <vt:lpstr>Lands of Imperialism</vt:lpstr>
      <vt:lpstr>Flash Back to the 20’s</vt:lpstr>
      <vt:lpstr>Flash Back to the 20’s</vt:lpstr>
      <vt:lpstr>Flash Back to the 20’s</vt:lpstr>
      <vt:lpstr>Flash Back to the 20’s</vt:lpstr>
      <vt:lpstr>Flash Back to the 20’s</vt:lpstr>
      <vt:lpstr>Flash Back to the 20’s</vt:lpstr>
      <vt:lpstr>World War 2 Europe</vt:lpstr>
      <vt:lpstr>World War 2 Europe</vt:lpstr>
      <vt:lpstr>World War 2 Europe</vt:lpstr>
      <vt:lpstr>World War 2 Europe</vt:lpstr>
      <vt:lpstr>World War 2 Europe</vt:lpstr>
      <vt:lpstr>World War 2 Europe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Theme Park</dc:title>
  <dc:creator>wpsd</dc:creator>
  <cp:lastModifiedBy>wpsd</cp:lastModifiedBy>
  <cp:revision>32</cp:revision>
  <dcterms:created xsi:type="dcterms:W3CDTF">2014-01-24T13:25:27Z</dcterms:created>
  <dcterms:modified xsi:type="dcterms:W3CDTF">2014-04-10T12:09:44Z</dcterms:modified>
</cp:coreProperties>
</file>