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22"/>
  </p:notesMasterIdLst>
  <p:handoutMasterIdLst>
    <p:handoutMasterId r:id="rId23"/>
  </p:handoutMasterIdLst>
  <p:sldIdLst>
    <p:sldId id="299" r:id="rId2"/>
    <p:sldId id="380" r:id="rId3"/>
    <p:sldId id="325" r:id="rId4"/>
    <p:sldId id="300" r:id="rId5"/>
    <p:sldId id="350" r:id="rId6"/>
    <p:sldId id="266" r:id="rId7"/>
    <p:sldId id="381" r:id="rId8"/>
    <p:sldId id="382" r:id="rId9"/>
    <p:sldId id="383" r:id="rId10"/>
    <p:sldId id="396" r:id="rId11"/>
    <p:sldId id="412" r:id="rId12"/>
    <p:sldId id="397" r:id="rId13"/>
    <p:sldId id="400" r:id="rId14"/>
    <p:sldId id="384" r:id="rId15"/>
    <p:sldId id="386" r:id="rId16"/>
    <p:sldId id="405" r:id="rId17"/>
    <p:sldId id="404" r:id="rId18"/>
    <p:sldId id="407" r:id="rId19"/>
    <p:sldId id="340" r:id="rId20"/>
    <p:sldId id="36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omson" initials="" lastIdx="5" clrIdx="0"/>
  <p:cmAuthor id="1" name="Amanda Lyons" initials="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5" autoAdjust="0"/>
    <p:restoredTop sz="94575" autoAdjust="0"/>
  </p:normalViewPr>
  <p:slideViewPr>
    <p:cSldViewPr>
      <p:cViewPr>
        <p:scale>
          <a:sx n="75" d="100"/>
          <a:sy n="75" d="100"/>
        </p:scale>
        <p:origin x="-252" y="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690BFF1-CDF9-4398-9516-FAFE4137F9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39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557C30A-6782-405C-8C04-23DF174051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39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4546E9-4FD2-4470-A7C8-3A03C49E65A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319754-C4AD-4541-A0C6-B932F04BC7B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668E82-E898-4B0D-8A56-D8FFFA98518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 dirty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 dirty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/>
            </a:p>
          </p:txBody>
        </p:sp>
      </p:grpSp>
      <p:pic>
        <p:nvPicPr>
          <p:cNvPr id="10" name="Picture 1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20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66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B95160AE-2199-47FD-AA9D-754B0985D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543B8-1FA9-4C64-B22D-1B9DC2C2D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33C32-2AA8-4557-BC5B-3975F9A972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5200E-2A94-4E50-A884-D0EBA4C38D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A2E7E-168F-4F85-9C0B-EEBDB3A7AF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9983D-255F-4E89-8729-CFEEA6827A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0CA96-3B4E-4ECA-80E9-2DFD7117D9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5CCA3-DD1C-4B9D-88F5-08B147694E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B023D-92F5-42FC-9423-94F2247804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 userDrawn="1"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8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</p:grpSp>
      <p:sp>
        <p:nvSpPr>
          <p:cNvPr id="9" name="Text Box 21"/>
          <p:cNvSpPr txBox="1">
            <a:spLocks noChangeArrowheads="1"/>
          </p:cNvSpPr>
          <p:nvPr userDrawn="1"/>
        </p:nvSpPr>
        <p:spPr bwMode="auto">
          <a:xfrm>
            <a:off x="-3175" y="3276600"/>
            <a:ext cx="4921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/>
              <a:t>Chapter 1</a:t>
            </a:r>
          </a:p>
        </p:txBody>
      </p:sp>
      <p:sp>
        <p:nvSpPr>
          <p:cNvPr id="10" name="Footer Placeholder 3"/>
          <p:cNvSpPr txBox="1">
            <a:spLocks/>
          </p:cNvSpPr>
          <p:nvPr userDrawn="1"/>
        </p:nvSpPr>
        <p:spPr bwMode="auto">
          <a:xfrm>
            <a:off x="1676400" y="6230938"/>
            <a:ext cx="716438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b="1" dirty="0">
                <a:latin typeface="Arial" pitchFamily="34" charset="0"/>
              </a:rPr>
              <a:t>CLB: MS Office 2007 Companion</a:t>
            </a: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914400" y="64008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 dirty="0">
                <a:latin typeface="Arial" pitchFamily="34" charset="0"/>
              </a:rPr>
              <a:t>Campbell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CD418-888C-4CA7-A750-EE2F374A2F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A790A-B4D6-435D-848A-D4918AA26F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5E714-93BB-41F8-88D4-88CB76CC77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4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96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96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963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6964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 userDrawn="1"/>
        </p:nvSpPr>
        <p:spPr bwMode="auto">
          <a:xfrm>
            <a:off x="0" y="3200400"/>
            <a:ext cx="7937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Chapter 1</a:t>
            </a:r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838200" y="63246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/>
              <a:t>Lambert / Osborne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4724400" y="6324600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2000" b="1" dirty="0"/>
              <a:t>Fundamentals of Java 4E</a:t>
            </a:r>
          </a:p>
        </p:txBody>
      </p:sp>
      <p:sp>
        <p:nvSpPr>
          <p:cNvPr id="696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F34F38CA-F3FD-4BCB-AEC5-F354A41C48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15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30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83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1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F983BB-AC4C-4D49-9A0A-7DDEEF99AA2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Chapter 1</a:t>
            </a:r>
            <a:br>
              <a:rPr lang="en-US" sz="3200" smtClean="0"/>
            </a:br>
            <a:r>
              <a:rPr lang="en-US" sz="3200" smtClean="0"/>
              <a:t>Background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241800" cy="1822450"/>
          </a:xfrm>
        </p:spPr>
        <p:txBody>
          <a:bodyPr/>
          <a:lstStyle/>
          <a:p>
            <a:pPr eaLnBrk="1" hangingPunct="1"/>
            <a:r>
              <a:rPr lang="en-US" b="1" smtClean="0"/>
              <a:t>Fundamentals of Java: AP Computer Science Essentials, 4th Edition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609600" y="6248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685800" y="63246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Lambert / Osborne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FF92288-8FD7-4E7A-A283-BBBE00B5237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539B7E8E-63AD-4A75-B405-184A8D8F2FF7}" type="slidenum">
              <a:rPr lang="en-US" sz="2600" b="1">
                <a:solidFill>
                  <a:schemeClr val="bg1"/>
                </a:solidFill>
              </a:rPr>
              <a:pPr/>
              <a:t>10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969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A60A400B-EA0D-49F4-B3E6-323385B189C5}" type="slidenum">
              <a:rPr lang="en-US" sz="2600" b="1">
                <a:solidFill>
                  <a:schemeClr val="bg1"/>
                </a:solidFill>
              </a:rPr>
              <a:pPr/>
              <a:t>10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970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Computer Hardware and Software (continued)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66950"/>
            <a:ext cx="7693025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Computer Hardware: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Computers have six major subsystems: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User </a:t>
            </a:r>
            <a:r>
              <a:rPr lang="en-US" dirty="0" smtClean="0"/>
              <a:t>interface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Keyboard, </a:t>
            </a:r>
            <a:r>
              <a:rPr lang="en-US" dirty="0" smtClean="0"/>
              <a:t>monitor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Auxiliary input/output (I/O)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Printer</a:t>
            </a:r>
            <a:r>
              <a:rPr lang="en-US" dirty="0" smtClean="0"/>
              <a:t>, digital camera, joystick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Auxiliary storage devices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Secondary memory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Hard disks, DVDs, flash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Network connection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Modem, TV cable, satellite </a:t>
            </a:r>
            <a:r>
              <a:rPr lang="en-US" dirty="0" smtClean="0"/>
              <a:t>dish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Computer Hardware and Software (continued)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 smtClean="0"/>
              <a:t>Computer Hardware (</a:t>
            </a:r>
            <a:r>
              <a:rPr lang="en-US" sz="2400" b="1" dirty="0" err="1" smtClean="0"/>
              <a:t>cont</a:t>
            </a:r>
            <a:r>
              <a:rPr lang="en-US" sz="2400" b="1" dirty="0" smtClean="0"/>
              <a:t>):</a:t>
            </a:r>
          </a:p>
          <a:p>
            <a:pPr lvl="1" eaLnBrk="1" hangingPunct="1"/>
            <a:r>
              <a:rPr lang="en-US" dirty="0" smtClean="0"/>
              <a:t>Internal memory (RAM)</a:t>
            </a:r>
          </a:p>
          <a:p>
            <a:pPr lvl="2" eaLnBrk="1" hangingPunct="1"/>
            <a:r>
              <a:rPr lang="en-US" dirty="0" smtClean="0"/>
              <a:t>RAM (random access memory) is primary memory</a:t>
            </a:r>
          </a:p>
          <a:p>
            <a:pPr lvl="1" eaLnBrk="1" hangingPunct="1"/>
            <a:r>
              <a:rPr lang="en-US" dirty="0" smtClean="0"/>
              <a:t>Central </a:t>
            </a:r>
            <a:r>
              <a:rPr lang="en-US" dirty="0" smtClean="0"/>
              <a:t>processing unit (CPU) </a:t>
            </a:r>
          </a:p>
          <a:p>
            <a:pPr lvl="2" eaLnBrk="1" hangingPunct="1"/>
            <a:r>
              <a:rPr lang="en-US" dirty="0" smtClean="0"/>
              <a:t>Performs basic tasks using complex hardware.</a:t>
            </a:r>
          </a:p>
          <a:p>
            <a:pPr lvl="2" eaLnBrk="1" hangingPunct="1"/>
            <a:r>
              <a:rPr lang="en-US" dirty="0" smtClean="0"/>
              <a:t>Moore’s Law: speed is doubled every two years</a:t>
            </a:r>
          </a:p>
          <a:p>
            <a:pPr lvl="2" eaLnBrk="1" hangingPunct="1"/>
            <a:r>
              <a:rPr lang="en-US" dirty="0" smtClean="0"/>
              <a:t>Transistor is the building block of the CPU and RAM.</a:t>
            </a:r>
            <a:endParaRPr lang="en-US" sz="1800" dirty="0" smtClean="0"/>
          </a:p>
        </p:txBody>
      </p:sp>
      <p:sp>
        <p:nvSpPr>
          <p:cNvPr id="3072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A6243BB-2AF0-4F99-ADBF-043ACC11D07A}" type="slidenum">
              <a:rPr lang="en-US" sz="2600" b="1">
                <a:solidFill>
                  <a:schemeClr val="bg1"/>
                </a:solidFill>
              </a:rPr>
              <a:pPr/>
              <a:t>11</a:t>
            </a:fld>
            <a:endParaRPr lang="en-US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98AA7BA-C109-408F-A6F2-46ED22C98D9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174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035010CB-B993-419E-867E-DF8B874B9084}" type="slidenum">
              <a:rPr lang="en-US" sz="2600" b="1">
                <a:solidFill>
                  <a:schemeClr val="bg1"/>
                </a:solidFill>
              </a:rPr>
              <a:pPr/>
              <a:t>12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174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801C0267-7B16-4DDD-B369-D0D73102BB09}" type="slidenum">
              <a:rPr lang="en-US" sz="2600" b="1">
                <a:solidFill>
                  <a:schemeClr val="bg1"/>
                </a:solidFill>
              </a:rPr>
              <a:pPr/>
              <a:t>12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174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Computer Hardware and Software (continued)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200" smtClean="0"/>
              <a:t>A computer’s six major subsystems</a:t>
            </a:r>
          </a:p>
        </p:txBody>
      </p:sp>
      <p:pic>
        <p:nvPicPr>
          <p:cNvPr id="3175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743200"/>
            <a:ext cx="320675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1EB21C0-D249-41EE-9C2C-2D8CCEA7397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277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92101109-039D-4ACF-8E4E-48C5E83EC944}" type="slidenum">
              <a:rPr lang="en-US" sz="2600" b="1">
                <a:solidFill>
                  <a:schemeClr val="bg1"/>
                </a:solidFill>
              </a:rPr>
              <a:pPr/>
              <a:t>13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277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5D7E10AD-0C02-4510-A31E-E286AD46E042}" type="slidenum">
              <a:rPr lang="en-US" sz="2600" b="1">
                <a:solidFill>
                  <a:schemeClr val="bg1"/>
                </a:solidFill>
              </a:rPr>
              <a:pPr/>
              <a:t>13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277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Computer Hardware and Software (continued)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3962400"/>
          </a:xfrm>
        </p:spPr>
        <p:txBody>
          <a:bodyPr/>
          <a:lstStyle/>
          <a:p>
            <a:pPr eaLnBrk="1" hangingPunct="1"/>
            <a:r>
              <a:rPr lang="en-US" b="1" dirty="0" smtClean="0"/>
              <a:t>Computer Software:</a:t>
            </a:r>
          </a:p>
          <a:p>
            <a:pPr lvl="1" eaLnBrk="1" hangingPunct="1"/>
            <a:r>
              <a:rPr lang="en-US" dirty="0" smtClean="0"/>
              <a:t>System software</a:t>
            </a:r>
          </a:p>
          <a:p>
            <a:pPr lvl="2" eaLnBrk="1" hangingPunct="1"/>
            <a:r>
              <a:rPr lang="en-US" dirty="0" smtClean="0"/>
              <a:t>Supports the operations of the computer.</a:t>
            </a:r>
          </a:p>
          <a:p>
            <a:pPr lvl="2" eaLnBrk="1" hangingPunct="1"/>
            <a:r>
              <a:rPr lang="en-US" dirty="0" smtClean="0"/>
              <a:t>Includes the operating system, communication software, compilers, and the user interface subsystem.</a:t>
            </a:r>
          </a:p>
          <a:p>
            <a:pPr lvl="1" eaLnBrk="1" hangingPunct="1"/>
            <a:r>
              <a:rPr lang="en-US" dirty="0" smtClean="0"/>
              <a:t>Application software</a:t>
            </a:r>
          </a:p>
          <a:p>
            <a:pPr lvl="2" eaLnBrk="1" hangingPunct="1"/>
            <a:r>
              <a:rPr lang="en-US" dirty="0" smtClean="0"/>
              <a:t>Allows users to accomplish tasks.</a:t>
            </a:r>
          </a:p>
          <a:p>
            <a:pPr lvl="2" eaLnBrk="1" hangingPunct="1"/>
            <a:r>
              <a:rPr lang="en-US" dirty="0" smtClean="0"/>
              <a:t>Types include Word processors, spreadsheets, </a:t>
            </a:r>
            <a:r>
              <a:rPr lang="en-US" dirty="0" smtClean="0"/>
              <a:t>databases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7E10F4-B9ED-4F2A-B2F2-15155026EF5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379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FC038871-A916-4E0D-87E8-425AA7432DB0}" type="slidenum">
              <a:rPr lang="en-US" sz="2600" b="1">
                <a:solidFill>
                  <a:schemeClr val="bg1"/>
                </a:solidFill>
              </a:rPr>
              <a:pPr/>
              <a:t>14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379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4E54A894-0A46-4BD6-9F6C-F060F4AEDB2A}" type="slidenum">
              <a:rPr lang="en-US" sz="2600" b="1">
                <a:solidFill>
                  <a:schemeClr val="bg1"/>
                </a:solidFill>
              </a:rPr>
              <a:pPr/>
              <a:t>14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379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8153400" cy="1219200"/>
          </a:xfrm>
        </p:spPr>
        <p:txBody>
          <a:bodyPr/>
          <a:lstStyle/>
          <a:p>
            <a:pPr eaLnBrk="1" hangingPunct="1"/>
            <a:r>
              <a:rPr lang="en-US" sz="3400" smtClean="0"/>
              <a:t>Binary Representation of Information and Computer Memory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01000" cy="3962400"/>
          </a:xfrm>
        </p:spPr>
        <p:txBody>
          <a:bodyPr/>
          <a:lstStyle/>
          <a:p>
            <a:pPr eaLnBrk="1" hangingPunct="1"/>
            <a:r>
              <a:rPr lang="en-US" smtClean="0"/>
              <a:t>Computer memory stores patterns of electronic signals.</a:t>
            </a:r>
          </a:p>
          <a:p>
            <a:pPr eaLnBrk="1" hangingPunct="1"/>
            <a:r>
              <a:rPr lang="en-US" smtClean="0"/>
              <a:t>The patterns are strings of binary digits or bits.</a:t>
            </a:r>
          </a:p>
          <a:p>
            <a:pPr eaLnBrk="1" hangingPunct="1"/>
            <a:r>
              <a:rPr lang="en-US" smtClean="0"/>
              <a:t>Computers use binary (base 2) notation.</a:t>
            </a:r>
          </a:p>
          <a:p>
            <a:pPr lvl="1" eaLnBrk="1" hangingPunct="1"/>
            <a:r>
              <a:rPr lang="en-US" smtClean="0"/>
              <a:t>Two bases: On/Off</a:t>
            </a:r>
          </a:p>
          <a:p>
            <a:pPr lvl="1" eaLnBrk="1" hangingPunct="1"/>
            <a:r>
              <a:rPr lang="en-US" smtClean="0"/>
              <a:t>Computer scientists also use bases octal (8) and hexadecimal (16).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8400785-9145-4EEF-BE20-A81AC75411F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891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80BFC6D6-D49D-4122-92E6-C06A43FD8FDF}" type="slidenum">
              <a:rPr lang="en-US" sz="2600" b="1">
                <a:solidFill>
                  <a:schemeClr val="bg1"/>
                </a:solidFill>
              </a:rPr>
              <a:pPr/>
              <a:t>15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891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47E412A4-5848-455B-9EB6-D5F5CD135326}" type="slidenum">
              <a:rPr lang="en-US" sz="2600" b="1">
                <a:solidFill>
                  <a:schemeClr val="bg1"/>
                </a:solidFill>
              </a:rPr>
              <a:pPr/>
              <a:t>15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891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Programming Languages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b="1" smtClean="0"/>
              <a:t>Generation 1 (Late 1940s to Early 1950s)-Machine Languages:</a:t>
            </a:r>
          </a:p>
          <a:p>
            <a:pPr eaLnBrk="1" hangingPunct="1"/>
            <a:r>
              <a:rPr lang="en-US" smtClean="0"/>
              <a:t>Programs were coded in machine language, whose only symbols are binary digits.</a:t>
            </a:r>
          </a:p>
          <a:p>
            <a:pPr eaLnBrk="1" hangingPunct="1"/>
            <a:r>
              <a:rPr lang="en-US" smtClean="0"/>
              <a:t>Coding was tedious, slow, and error-prone.</a:t>
            </a:r>
          </a:p>
          <a:p>
            <a:pPr eaLnBrk="1" hangingPunct="1"/>
            <a:r>
              <a:rPr lang="en-US" smtClean="0"/>
              <a:t>It was difficult to modify programs.</a:t>
            </a:r>
          </a:p>
          <a:p>
            <a:pPr eaLnBrk="1" hangingPunct="1"/>
            <a:r>
              <a:rPr lang="en-US" smtClean="0"/>
              <a:t> Each type had its own machine language so programs were not portable.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5B8FDDC-282B-4C1B-8C67-BCD6B991604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993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5208576-8BFD-44E8-827B-FEE46C53B6EF}" type="slidenum">
              <a:rPr lang="en-US" sz="2600" b="1">
                <a:solidFill>
                  <a:schemeClr val="bg1"/>
                </a:solidFill>
              </a:rPr>
              <a:pPr/>
              <a:t>16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993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D0061C7F-515C-4C9B-B7A1-3343C70DEF08}" type="slidenum">
              <a:rPr lang="en-US" sz="2600" b="1">
                <a:solidFill>
                  <a:schemeClr val="bg1"/>
                </a:solidFill>
              </a:rPr>
              <a:pPr/>
              <a:t>16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994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Programming Languages (continued)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Generation 2 (Early 1950s to Present)-Assembly Languages: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Assembly languages use mnemonic symbols to represent instructions &amp; data.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Programs are translated by assembler and loaded and run using a loader.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Assembly language is more programmer friendly, but still tedious.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Like machine language, it is not portable as each computer has its own unique language.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1183A67-628E-4FDF-B361-6959B178B3E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096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A82250FF-1220-4E05-BC5F-B4702A4CCF01}" type="slidenum">
              <a:rPr lang="en-US" sz="2600" b="1">
                <a:solidFill>
                  <a:schemeClr val="bg1"/>
                </a:solidFill>
              </a:rPr>
              <a:pPr/>
              <a:t>17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096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6F7E771D-B440-4A93-8CC5-BE09B01DE20E}" type="slidenum">
              <a:rPr lang="en-US" sz="2600" b="1">
                <a:solidFill>
                  <a:schemeClr val="bg1"/>
                </a:solidFill>
              </a:rPr>
              <a:pPr/>
              <a:t>17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096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Programming Languages (continued) 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Generation 3 (Mid-1950s to Present)-High-Level Languages: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Examples of high-level languages are FORTRAN, COBOL, BASIC, C, Pascal, C++, Python, Smalltalk, and Java.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High-level languages are easy to write, read, understand.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Translation to machine language is done using a compiler.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C53A490-64D5-4A02-8DE9-100546081B6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403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58B62893-D47A-44AF-AE39-ECE470A1BEA3}" type="slidenum">
              <a:rPr lang="en-US" sz="2600" b="1">
                <a:solidFill>
                  <a:schemeClr val="bg1"/>
                </a:solidFill>
              </a:rPr>
              <a:pPr/>
              <a:t>18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403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AF33C7EF-5CD7-422C-A2BA-6EDFF134D9C2}" type="slidenum">
              <a:rPr lang="en-US" sz="2600" b="1">
                <a:solidFill>
                  <a:schemeClr val="bg1"/>
                </a:solidFill>
              </a:rPr>
              <a:pPr/>
              <a:t>18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403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Basic Concepts of Object-Oriented Programming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mtClean="0"/>
              <a:t>High-level programming languages fall into two major groups.</a:t>
            </a:r>
          </a:p>
          <a:p>
            <a:pPr eaLnBrk="1" hangingPunct="1"/>
            <a:r>
              <a:rPr lang="en-US" smtClean="0"/>
              <a:t>The older languages, COBOL, FORTRAN, BASIC, C, and Pascal, all use a procedural approach.</a:t>
            </a:r>
          </a:p>
          <a:p>
            <a:pPr eaLnBrk="1" hangingPunct="1"/>
            <a:r>
              <a:rPr lang="en-US" smtClean="0"/>
              <a:t>New languages, Smalltalk, C++, Python, and Java use an object-oriented approach.</a:t>
            </a:r>
          </a:p>
          <a:p>
            <a:pPr lvl="1" eaLnBrk="1" hangingPunct="1"/>
            <a:r>
              <a:rPr lang="en-US" smtClean="0"/>
              <a:t>Object-oriented is considered superior.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A806B6-362A-4A17-8AE9-22489C1593F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915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259751BB-C76B-400A-A8B9-2417A9E9B351}" type="slidenum">
              <a:rPr lang="en-US" sz="2600" b="1">
                <a:solidFill>
                  <a:schemeClr val="bg1"/>
                </a:solidFill>
              </a:rPr>
              <a:pPr/>
              <a:t>19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91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(continued)</a:t>
            </a:r>
          </a:p>
        </p:txBody>
      </p:sp>
      <p:sp>
        <p:nvSpPr>
          <p:cNvPr id="49156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8001000" cy="3724275"/>
          </a:xfrm>
        </p:spPr>
        <p:txBody>
          <a:bodyPr/>
          <a:lstStyle/>
          <a:p>
            <a:r>
              <a:rPr lang="en-US" smtClean="0"/>
              <a:t>Modern computers consist of two primary components: hardware and software. Computer hardware is the physical component of the system. Computer software consists of programs that enable us to use the hardware.</a:t>
            </a:r>
          </a:p>
          <a:p>
            <a:r>
              <a:rPr lang="en-US" smtClean="0"/>
              <a:t>All information used by a computer is represented in binary form. This information includes numbers, text, images, sound, and program instructions.</a:t>
            </a:r>
          </a:p>
          <a:p>
            <a:endParaRPr lang="en-US" smtClean="0"/>
          </a:p>
        </p:txBody>
      </p:sp>
      <p:sp>
        <p:nvSpPr>
          <p:cNvPr id="49157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5168B9D4-32CD-45AD-BD44-89E8648EEFE6}" type="slidenum">
              <a:rPr lang="en-US" sz="2600" b="1">
                <a:solidFill>
                  <a:schemeClr val="bg1"/>
                </a:solidFill>
              </a:rPr>
              <a:pPr/>
              <a:t>19</a:t>
            </a:fld>
            <a:endParaRPr lang="en-US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1F8A5CF-91D8-4871-911C-351D663F05D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5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7AE4D6EE-F75A-44D3-AEAE-7D792B0700DC}" type="slidenum">
              <a:rPr lang="en-US" sz="2600" b="1">
                <a:solidFill>
                  <a:schemeClr val="bg1"/>
                </a:solidFill>
              </a:rPr>
              <a:pPr/>
              <a:t>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1945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8203F731-8129-4904-A739-BC80354FABBF}" type="slidenum">
              <a:rPr lang="en-US" sz="2600" b="1">
                <a:solidFill>
                  <a:schemeClr val="bg1"/>
                </a:solidFill>
              </a:rPr>
              <a:pPr/>
              <a:t>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1946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Give a brief history of computers.</a:t>
            </a:r>
          </a:p>
          <a:p>
            <a:r>
              <a:rPr lang="en-US" smtClean="0"/>
              <a:t>Describe how hardware and software make up computer architecture.</a:t>
            </a:r>
          </a:p>
          <a:p>
            <a:r>
              <a:rPr lang="en-US" smtClean="0"/>
              <a:t>Explain the binary representation of data and program in computers.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AE220E-84D0-4347-A819-3FC3CCAF164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017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4D6081F6-FC8C-4609-9538-8B2A2CA50E35}" type="slidenum">
              <a:rPr lang="en-US" sz="2600" b="1">
                <a:solidFill>
                  <a:schemeClr val="bg1"/>
                </a:solidFill>
              </a:rPr>
              <a:pPr/>
              <a:t>20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(continued)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Programming languages have been developed over the course of three generations: generation 1 is machine language, generation 2 is assembly language, and generation 3 is high-level language</a:t>
            </a:r>
            <a:r>
              <a:rPr lang="en-US" sz="2600" dirty="0" smtClean="0"/>
              <a:t>.</a:t>
            </a:r>
            <a:endParaRPr lang="en-US" sz="2600" dirty="0" smtClean="0"/>
          </a:p>
        </p:txBody>
      </p:sp>
      <p:sp>
        <p:nvSpPr>
          <p:cNvPr id="50181" name="Slide Number Placeholder 3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45C4EF68-9EC6-4606-818C-D0989A9A8E54}" type="slidenum">
              <a:rPr lang="en-US" sz="2600" b="1">
                <a:solidFill>
                  <a:schemeClr val="bg1"/>
                </a:solidFill>
              </a:rPr>
              <a:pPr/>
              <a:t>20</a:t>
            </a:fld>
            <a:endParaRPr lang="en-US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B8AB5E-0C6B-4B17-97C3-19A079CDC62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ABFE32D-CAE1-439E-A729-563680ED266C}" type="slidenum">
              <a:rPr lang="en-US" sz="2600" b="1">
                <a:solidFill>
                  <a:schemeClr val="bg1"/>
                </a:solidFill>
              </a:rPr>
              <a:pPr/>
              <a:t>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150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F764DD8A-F012-44AD-8F47-7D444C54AA53}" type="slidenum">
              <a:rPr lang="en-US" sz="2600" b="1">
                <a:solidFill>
                  <a:schemeClr val="bg1"/>
                </a:solidFill>
              </a:rPr>
              <a:pPr/>
              <a:t>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150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 (continued)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the evolution of programming languages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D99E7D5-2656-4C59-AA70-E5D6D7A02A2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639A1AB5-6E0B-4D2F-871D-5C203CF60476}" type="slidenum">
              <a:rPr lang="en-US" sz="2600" b="1">
                <a:solidFill>
                  <a:schemeClr val="bg1"/>
                </a:solidFill>
              </a:rPr>
              <a:pPr/>
              <a:t>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3555" name="Slide Number Placeholder 6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B34310F2-C8D1-4AFD-BA26-6B3320ACDAD5}" type="slidenum">
              <a:rPr lang="en-US" sz="2600" b="1">
                <a:solidFill>
                  <a:schemeClr val="bg1"/>
                </a:solidFill>
              </a:rPr>
              <a:pPr/>
              <a:t>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355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Vocabulary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application software</a:t>
            </a:r>
          </a:p>
          <a:p>
            <a:r>
              <a:rPr lang="en-US" smtClean="0"/>
              <a:t>assembly language</a:t>
            </a:r>
          </a:p>
          <a:p>
            <a:r>
              <a:rPr lang="en-US" smtClean="0"/>
              <a:t>auxiliary input/output (I/O)</a:t>
            </a:r>
          </a:p>
          <a:p>
            <a:r>
              <a:rPr lang="en-US" smtClean="0"/>
              <a:t>auxiliary storage device</a:t>
            </a:r>
          </a:p>
          <a:p>
            <a:r>
              <a:rPr lang="en-US" smtClean="0"/>
              <a:t>bit</a:t>
            </a:r>
          </a:p>
          <a:p>
            <a:r>
              <a:rPr lang="en-US" smtClean="0"/>
              <a:t>byte</a:t>
            </a:r>
          </a:p>
          <a:p>
            <a:endParaRPr lang="en-US" smtClean="0"/>
          </a:p>
        </p:txBody>
      </p:sp>
      <p:sp>
        <p:nvSpPr>
          <p:cNvPr id="2355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362200"/>
            <a:ext cx="3770313" cy="3724275"/>
          </a:xfrm>
        </p:spPr>
        <p:txBody>
          <a:bodyPr/>
          <a:lstStyle/>
          <a:p>
            <a:r>
              <a:rPr lang="en-US" dirty="0" smtClean="0"/>
              <a:t>central processing  unit (CPU)</a:t>
            </a:r>
          </a:p>
          <a:p>
            <a:r>
              <a:rPr lang="en-US" dirty="0" smtClean="0"/>
              <a:t>hardware</a:t>
            </a:r>
          </a:p>
          <a:p>
            <a:r>
              <a:rPr lang="en-US" dirty="0" smtClean="0"/>
              <a:t>internal </a:t>
            </a:r>
            <a:r>
              <a:rPr lang="en-US" dirty="0" smtClean="0"/>
              <a:t>memory</a:t>
            </a:r>
          </a:p>
          <a:p>
            <a:r>
              <a:rPr lang="en-US" dirty="0" smtClean="0"/>
              <a:t>machine language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31CA732-0386-4FBC-A2FE-E1CE0EBE5BE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6C7ED240-A8DA-47F5-88E2-A8D60E1927DA}" type="slidenum">
              <a:rPr lang="en-US" sz="2600" b="1">
                <a:solidFill>
                  <a:schemeClr val="bg1"/>
                </a:solidFill>
              </a:rPr>
              <a:pPr/>
              <a:t>5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4579" name="Slide Number Placeholder 6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C3B50788-D566-45B3-93F1-5D0BBB350A59}" type="slidenum">
              <a:rPr lang="en-US" sz="2600" b="1">
                <a:solidFill>
                  <a:schemeClr val="bg1"/>
                </a:solidFill>
              </a:rPr>
              <a:pPr/>
              <a:t>5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458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Vocabulary (continued)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primary </a:t>
            </a:r>
            <a:r>
              <a:rPr lang="en-US" dirty="0" smtClean="0"/>
              <a:t>memory</a:t>
            </a:r>
          </a:p>
          <a:p>
            <a:r>
              <a:rPr lang="en-US" dirty="0" smtClean="0"/>
              <a:t>RAM</a:t>
            </a:r>
          </a:p>
          <a:p>
            <a:r>
              <a:rPr lang="en-US" dirty="0" smtClean="0"/>
              <a:t>secondary memory</a:t>
            </a:r>
          </a:p>
          <a:p>
            <a:r>
              <a:rPr lang="en-US" dirty="0" smtClean="0"/>
              <a:t>software</a:t>
            </a:r>
          </a:p>
          <a:p>
            <a:endParaRPr lang="en-US" dirty="0" smtClean="0"/>
          </a:p>
        </p:txBody>
      </p:sp>
      <p:sp>
        <p:nvSpPr>
          <p:cNvPr id="24582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r>
              <a:rPr lang="en-US" dirty="0" smtClean="0"/>
              <a:t>system </a:t>
            </a:r>
            <a:r>
              <a:rPr lang="en-US" dirty="0" smtClean="0"/>
              <a:t>software</a:t>
            </a:r>
          </a:p>
          <a:p>
            <a:r>
              <a:rPr lang="en-US" dirty="0" smtClean="0"/>
              <a:t>user interface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8C3D527-E53E-40A7-A0BB-63CFDA21697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78226C88-4E41-4A6E-A0FE-B8309CA7AA16}" type="slidenum">
              <a:rPr lang="en-US" sz="2600" b="1">
                <a:solidFill>
                  <a:schemeClr val="bg1"/>
                </a:solidFill>
              </a:rPr>
              <a:pPr/>
              <a:t>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560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21C0CD07-BCB8-4919-81C5-55CA0F0BBBEE}" type="slidenum">
              <a:rPr lang="en-US" sz="2600" b="1">
                <a:solidFill>
                  <a:schemeClr val="bg1"/>
                </a:solidFill>
              </a:rPr>
              <a:pPr/>
              <a:t>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560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History of Computers 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mtClean="0"/>
              <a:t>ENIAC (1940s) was one of the world’s first digital electronic computers.</a:t>
            </a:r>
          </a:p>
          <a:p>
            <a:pPr eaLnBrk="1" hangingPunct="1"/>
            <a:r>
              <a:rPr lang="en-US" smtClean="0"/>
              <a:t>IBM sold its first business computer in the 1950s.</a:t>
            </a:r>
          </a:p>
          <a:p>
            <a:pPr lvl="1" eaLnBrk="1" hangingPunct="1"/>
            <a:r>
              <a:rPr lang="en-US" smtClean="0"/>
              <a:t>It was thought the world needed no more than 10.</a:t>
            </a:r>
          </a:p>
          <a:p>
            <a:pPr lvl="1" eaLnBrk="1" hangingPunct="1"/>
            <a:r>
              <a:rPr lang="en-US" smtClean="0"/>
              <a:t>Power was 1/2000 of the typical laptop of today.</a:t>
            </a:r>
          </a:p>
          <a:p>
            <a:pPr eaLnBrk="1" hangingPunct="1"/>
            <a:r>
              <a:rPr lang="en-US" smtClean="0"/>
              <a:t>Today there are hundreds of millions of laptop and desktop computers in the world.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BD2F0CA-60F3-41AC-BEF1-B17C7B061BF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A98CF80F-F566-4319-B5DA-4D9D4DCBD996}" type="slidenum">
              <a:rPr lang="en-US" sz="2600" b="1">
                <a:solidFill>
                  <a:schemeClr val="bg1"/>
                </a:solidFill>
              </a:rPr>
              <a:pPr/>
              <a:t>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662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DB8A9207-A0FD-498A-93B5-F613E7817FDA}" type="slidenum">
              <a:rPr lang="en-US" sz="2600" b="1">
                <a:solidFill>
                  <a:schemeClr val="bg1"/>
                </a:solidFill>
              </a:rPr>
              <a:pPr/>
              <a:t>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662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History of Computers (continued) 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mtClean="0"/>
              <a:t>The first computers could perform only a single task at a time.</a:t>
            </a:r>
          </a:p>
          <a:p>
            <a:pPr lvl="1" eaLnBrk="1" hangingPunct="1"/>
            <a:r>
              <a:rPr lang="en-US" smtClean="0"/>
              <a:t>Paper cards and tape used for input and output.</a:t>
            </a:r>
          </a:p>
          <a:p>
            <a:pPr eaLnBrk="1" hangingPunct="1"/>
            <a:r>
              <a:rPr lang="en-US" smtClean="0"/>
              <a:t>In 1960s, time-sharing computers were sold for businesses.</a:t>
            </a:r>
          </a:p>
          <a:p>
            <a:pPr lvl="1" eaLnBrk="1" hangingPunct="1"/>
            <a:r>
              <a:rPr lang="en-US" smtClean="0"/>
              <a:t>Cost up to millions of dollars.</a:t>
            </a:r>
          </a:p>
          <a:p>
            <a:pPr lvl="1" eaLnBrk="1" hangingPunct="1"/>
            <a:r>
              <a:rPr lang="en-US" smtClean="0"/>
              <a:t>30 people could work at once.</a:t>
            </a:r>
          </a:p>
          <a:p>
            <a:pPr lvl="1" eaLnBrk="1" hangingPunct="1"/>
            <a:r>
              <a:rPr lang="en-US" smtClean="0"/>
              <a:t>Teletypes used phone wires.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B103B9-C890-497A-B956-D0388067621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0DB895A9-FC27-423A-9E31-5702394BE22F}" type="slidenum">
              <a:rPr lang="en-US" sz="2600" b="1">
                <a:solidFill>
                  <a:schemeClr val="bg1"/>
                </a:solidFill>
              </a:rPr>
              <a:pPr/>
              <a:t>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765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59FBC1D3-F716-4E0B-A2BA-FA4A4072EEE1}" type="slidenum">
              <a:rPr lang="en-US" sz="2600" b="1">
                <a:solidFill>
                  <a:schemeClr val="bg1"/>
                </a:solidFill>
              </a:rPr>
              <a:pPr/>
              <a:t>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765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History of Computers (continued) 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mtClean="0"/>
              <a:t>In 1970s, e-mail and file transfers were born.</a:t>
            </a:r>
          </a:p>
          <a:p>
            <a:pPr eaLnBrk="1" hangingPunct="1"/>
            <a:r>
              <a:rPr lang="en-US" smtClean="0"/>
              <a:t>In 1980s, personal computers and local area networks were available.</a:t>
            </a:r>
          </a:p>
          <a:p>
            <a:pPr eaLnBrk="1" hangingPunct="1"/>
            <a:r>
              <a:rPr lang="en-US" smtClean="0"/>
              <a:t>In 1990s, an explosion of computer use and availability of Internet access.</a:t>
            </a:r>
          </a:p>
          <a:p>
            <a:pPr eaLnBrk="1" hangingPunct="1"/>
            <a:r>
              <a:rPr lang="en-US" smtClean="0"/>
              <a:t>Computing has become ubiquitous.</a:t>
            </a:r>
          </a:p>
          <a:p>
            <a:pPr lvl="1" eaLnBrk="1" hangingPunct="1"/>
            <a:r>
              <a:rPr lang="en-US" smtClean="0"/>
              <a:t>Cell phones, cameras, PDAs, music players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4C880B9-1988-48B1-9A64-C3E6518FCEE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7E822EEC-3DED-4512-9360-9757CD8AF14E}" type="slidenum">
              <a:rPr lang="en-US" sz="2600" b="1">
                <a:solidFill>
                  <a:schemeClr val="bg1"/>
                </a:solidFill>
              </a:rPr>
              <a:pPr/>
              <a:t>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867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C3BED234-6993-4521-B04C-4765B361EA73}" type="slidenum">
              <a:rPr lang="en-US" sz="2600" b="1">
                <a:solidFill>
                  <a:schemeClr val="bg1"/>
                </a:solidFill>
              </a:rPr>
              <a:pPr/>
              <a:t>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867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Computer Hardware and Software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400" smtClean="0"/>
              <a:t>Computers are machines that process information.</a:t>
            </a:r>
          </a:p>
          <a:p>
            <a:pPr eaLnBrk="1" hangingPunct="1"/>
            <a:r>
              <a:rPr lang="en-US" sz="2400" smtClean="0"/>
              <a:t>Hardware are the physical devices on your desktop.</a:t>
            </a:r>
          </a:p>
          <a:p>
            <a:pPr eaLnBrk="1" hangingPunct="1"/>
            <a:r>
              <a:rPr lang="en-US" sz="2400" smtClean="0"/>
              <a:t>Software are the programs that give the hardware functionality.</a:t>
            </a:r>
          </a:p>
          <a:p>
            <a:pPr eaLnBrk="1" hangingPunct="1"/>
            <a:r>
              <a:rPr lang="en-US" sz="2400" b="1" smtClean="0"/>
              <a:t>Bits and Bytes:</a:t>
            </a:r>
          </a:p>
          <a:p>
            <a:pPr eaLnBrk="1" hangingPunct="1"/>
            <a:r>
              <a:rPr lang="en-US" sz="2400" smtClean="0"/>
              <a:t>Bits are the smallest unit of information processed by a computer (0s and 1s).</a:t>
            </a:r>
          </a:p>
          <a:p>
            <a:pPr eaLnBrk="1" hangingPunct="1"/>
            <a:r>
              <a:rPr lang="en-US" sz="2400" smtClean="0"/>
              <a:t>Bytes are eight bits.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0099CC"/>
      </a:accent2>
      <a:accent3>
        <a:srgbClr val="FFFFFF"/>
      </a:accent3>
      <a:accent4>
        <a:srgbClr val="002A56"/>
      </a:accent4>
      <a:accent5>
        <a:srgbClr val="ADE2E2"/>
      </a:accent5>
      <a:accent6>
        <a:srgbClr val="008AB9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6600FF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5C00E7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6600FF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5C00E7"/>
        </a:accent6>
        <a:hlink>
          <a:srgbClr val="99CC00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apsules 1">
    <a:dk1>
      <a:srgbClr val="003366"/>
    </a:dk1>
    <a:lt1>
      <a:srgbClr val="FFFFFF"/>
    </a:lt1>
    <a:dk2>
      <a:srgbClr val="006666"/>
    </a:dk2>
    <a:lt2>
      <a:srgbClr val="666699"/>
    </a:lt2>
    <a:accent1>
      <a:srgbClr val="33CCCC"/>
    </a:accent1>
    <a:accent2>
      <a:srgbClr val="99CC99"/>
    </a:accent2>
    <a:accent3>
      <a:srgbClr val="FFFFFF"/>
    </a:accent3>
    <a:accent4>
      <a:srgbClr val="002A56"/>
    </a:accent4>
    <a:accent5>
      <a:srgbClr val="ADE2E2"/>
    </a:accent5>
    <a:accent6>
      <a:srgbClr val="8AB98A"/>
    </a:accent6>
    <a:hlink>
      <a:srgbClr val="003366"/>
    </a:hlink>
    <a:folHlink>
      <a:srgbClr val="CC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9246</TotalTime>
  <Words>955</Words>
  <Application>Microsoft Office PowerPoint</Application>
  <PresentationFormat>On-screen Show (4:3)</PresentationFormat>
  <Paragraphs>175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Capsules</vt:lpstr>
      <vt:lpstr>Chapter 1 Background</vt:lpstr>
      <vt:lpstr>Objectives</vt:lpstr>
      <vt:lpstr>Objectives (continued)</vt:lpstr>
      <vt:lpstr>Vocabulary</vt:lpstr>
      <vt:lpstr>Vocabulary (continued)</vt:lpstr>
      <vt:lpstr>History of Computers </vt:lpstr>
      <vt:lpstr>History of Computers (continued) </vt:lpstr>
      <vt:lpstr>History of Computers (continued) </vt:lpstr>
      <vt:lpstr>Computer Hardware and Software</vt:lpstr>
      <vt:lpstr>Computer Hardware and Software (continued)</vt:lpstr>
      <vt:lpstr>Computer Hardware and Software (continued)</vt:lpstr>
      <vt:lpstr>Computer Hardware and Software (continued)</vt:lpstr>
      <vt:lpstr>Computer Hardware and Software (continued)</vt:lpstr>
      <vt:lpstr>Binary Representation of Information and Computer Memory </vt:lpstr>
      <vt:lpstr>Programming Languages</vt:lpstr>
      <vt:lpstr>Programming Languages (continued)</vt:lpstr>
      <vt:lpstr>Programming Languages (continued) </vt:lpstr>
      <vt:lpstr>Basic Concepts of Object-Oriented Programming</vt:lpstr>
      <vt:lpstr>Summary (continued)</vt:lpstr>
      <vt:lpstr>Summary (continued)</vt:lpstr>
    </vt:vector>
  </TitlesOfParts>
  <Company>Course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Background</dc:title>
  <dc:creator>Tyler</dc:creator>
  <cp:lastModifiedBy>Tyler</cp:lastModifiedBy>
  <cp:revision>230</cp:revision>
  <dcterms:created xsi:type="dcterms:W3CDTF">2001-06-11T01:47:29Z</dcterms:created>
  <dcterms:modified xsi:type="dcterms:W3CDTF">2013-08-29T14:58:51Z</dcterms:modified>
</cp:coreProperties>
</file>