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512D-7A57-4530-9D3D-DE3D2C7596EC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2D1F4-14C3-4BB6-A568-59195F3F9D0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74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512D-7A57-4530-9D3D-DE3D2C7596EC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2D1F4-14C3-4BB6-A568-59195F3F9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42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512D-7A57-4530-9D3D-DE3D2C7596EC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2D1F4-14C3-4BB6-A568-59195F3F9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5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512D-7A57-4530-9D3D-DE3D2C7596EC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2D1F4-14C3-4BB6-A568-59195F3F9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9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512D-7A57-4530-9D3D-DE3D2C7596EC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2D1F4-14C3-4BB6-A568-59195F3F9D0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743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512D-7A57-4530-9D3D-DE3D2C7596EC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2D1F4-14C3-4BB6-A568-59195F3F9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15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512D-7A57-4530-9D3D-DE3D2C7596EC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2D1F4-14C3-4BB6-A568-59195F3F9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7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512D-7A57-4530-9D3D-DE3D2C7596EC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2D1F4-14C3-4BB6-A568-59195F3F9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6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512D-7A57-4530-9D3D-DE3D2C7596EC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2D1F4-14C3-4BB6-A568-59195F3F9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2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CBC512D-7A57-4530-9D3D-DE3D2C7596EC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C2D1F4-14C3-4BB6-A568-59195F3F9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3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512D-7A57-4530-9D3D-DE3D2C7596EC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2D1F4-14C3-4BB6-A568-59195F3F9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5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CBC512D-7A57-4530-9D3D-DE3D2C7596EC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4C2D1F4-14C3-4BB6-A568-59195F3F9D0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92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Scope/Lifetime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80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670035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5.5  Scope and </a:t>
            </a:r>
            <a:br>
              <a:rPr lang="en-US" sz="3600" b="1"/>
            </a:br>
            <a:r>
              <a:rPr lang="en-US" sz="3600" b="1"/>
              <a:t>Lifetime of Variables</a:t>
            </a:r>
          </a:p>
        </p:txBody>
      </p:sp>
      <p:sp>
        <p:nvSpPr>
          <p:cNvPr id="9543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47900" y="1828800"/>
            <a:ext cx="7696200" cy="50292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sz="3000" dirty="0"/>
              <a:t>Duplicating Variable Names</a:t>
            </a:r>
          </a:p>
          <a:p>
            <a:pPr marL="990600" lvl="1" indent="-533400"/>
            <a:r>
              <a:rPr lang="en-US" sz="2600" dirty="0"/>
              <a:t>Because the scope of a formal parameter or local variable is restricted to a single method, the same name can be used within several different methods without causing a conflict. </a:t>
            </a:r>
          </a:p>
          <a:p>
            <a:pPr marL="990600" lvl="1" indent="-533400"/>
            <a:r>
              <a:rPr lang="en-US" sz="2600" dirty="0"/>
              <a:t>When the programmer reuses the same local name in different methods, the name refers to a different area of storage in each method.  </a:t>
            </a:r>
          </a:p>
          <a:p>
            <a:pPr marL="990600" lvl="1" indent="-533400"/>
            <a:r>
              <a:rPr lang="en-US" sz="2600" dirty="0"/>
              <a:t>In the next example, the names </a:t>
            </a:r>
            <a:r>
              <a:rPr lang="en-US" sz="2600" dirty="0" err="1">
                <a:latin typeface="Century Gothic" pitchFamily="34" charset="0"/>
              </a:rPr>
              <a:t>iAmLocal</a:t>
            </a:r>
            <a:r>
              <a:rPr lang="en-US" sz="2600" dirty="0"/>
              <a:t> and </a:t>
            </a:r>
            <a:r>
              <a:rPr lang="en-US" sz="2600" dirty="0">
                <a:latin typeface="Century Gothic" pitchFamily="34" charset="0"/>
              </a:rPr>
              <a:t>parm1</a:t>
            </a:r>
            <a:r>
              <a:rPr lang="en-US" sz="2600" dirty="0"/>
              <a:t> are used in two methods in this way:</a:t>
            </a:r>
          </a:p>
        </p:txBody>
      </p:sp>
    </p:spTree>
    <p:extLst>
      <p:ext uri="{BB962C8B-B14F-4D97-AF65-F5344CB8AC3E}">
        <p14:creationId xmlns:p14="http://schemas.microsoft.com/office/powerpoint/2010/main" val="175345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/>
              <a:t>5.5  Scope and </a:t>
            </a:r>
            <a:br>
              <a:rPr lang="en-US" sz="3600" b="1"/>
            </a:br>
            <a:r>
              <a:rPr lang="en-US" sz="3600" b="1"/>
              <a:t>Lifetime of Variables</a:t>
            </a:r>
          </a:p>
        </p:txBody>
      </p:sp>
      <p:sp>
        <p:nvSpPr>
          <p:cNvPr id="955397" name="Rectangle 5"/>
          <p:cNvSpPr>
            <a:spLocks noChangeArrowheads="1"/>
          </p:cNvSpPr>
          <p:nvPr/>
        </p:nvSpPr>
        <p:spPr bwMode="auto">
          <a:xfrm>
            <a:off x="1160342" y="1883980"/>
            <a:ext cx="9932275" cy="4401205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public class </a:t>
            </a:r>
            <a:r>
              <a:rPr lang="en-US" sz="2000" b="1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ScopeDemo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{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private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iAmGlobal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;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public void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clientMethod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parm1){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  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iAmLocal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;</a:t>
            </a:r>
          </a:p>
          <a:p>
            <a:pPr eaLnBrk="0" hangingPunct="0"/>
            <a:r>
              <a:rPr lang="en-US" sz="2000" dirty="0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} </a:t>
            </a:r>
            <a:endParaRPr lang="en-US" sz="2000" dirty="0">
              <a:solidFill>
                <a:srgbClr val="000000"/>
              </a:solidFill>
              <a:latin typeface="Courier" charset="0"/>
              <a:cs typeface="Times New Roman" pitchFamily="18" charset="0"/>
            </a:endParaRP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private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helperMethod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parm1,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parm2){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  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iAmLocal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;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   ...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}</a:t>
            </a:r>
          </a:p>
          <a:p>
            <a:pPr eaLnBrk="0" hangingPunct="0"/>
            <a:r>
              <a:rPr lang="en-US" sz="2000" dirty="0" smtClean="0">
                <a:cs typeface="Times New Roman" pitchFamily="18" charset="0"/>
              </a:rPr>
              <a:t>}</a:t>
            </a:r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2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5.5  Scope and </a:t>
            </a:r>
            <a:br>
              <a:rPr lang="en-US" sz="3600" b="1"/>
            </a:br>
            <a:r>
              <a:rPr lang="en-US" sz="3600" b="1"/>
              <a:t>Lifetime of Variables</a:t>
            </a:r>
          </a:p>
        </p:txBody>
      </p:sp>
      <p:sp>
        <p:nvSpPr>
          <p:cNvPr id="9564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975945" y="1889235"/>
            <a:ext cx="7696200" cy="4543097"/>
          </a:xfrm>
        </p:spPr>
        <p:txBody>
          <a:bodyPr/>
          <a:lstStyle/>
          <a:p>
            <a:pPr marL="609600" indent="-609600">
              <a:buNone/>
            </a:pPr>
            <a:r>
              <a:rPr lang="en-US" sz="2600" dirty="0"/>
              <a:t>When to Use Instance Variables, Parameters, and Local Variables</a:t>
            </a:r>
          </a:p>
          <a:p>
            <a:pPr marL="990600" lvl="1" indent="-533400"/>
            <a:endParaRPr lang="en-US" sz="900" dirty="0"/>
          </a:p>
          <a:p>
            <a:pPr marL="990600" lvl="1" indent="-533400"/>
            <a:r>
              <a:rPr lang="en-US" sz="2200" dirty="0"/>
              <a:t>The only reason to use an instance variable is to remember information within an object.  </a:t>
            </a:r>
          </a:p>
          <a:p>
            <a:pPr marL="990600" lvl="1" indent="-533400"/>
            <a:r>
              <a:rPr lang="en-US" sz="2200" dirty="0"/>
              <a:t>The only reason to use a parameter is to transmit information to a method.  </a:t>
            </a:r>
          </a:p>
          <a:p>
            <a:pPr marL="990600" lvl="1" indent="-533400"/>
            <a:r>
              <a:rPr lang="en-US" sz="2200" dirty="0"/>
              <a:t>The only reason to use a local variable is for temporary working storage within a method.  </a:t>
            </a:r>
          </a:p>
          <a:p>
            <a:pPr marL="990600" lvl="1" indent="-533400"/>
            <a:r>
              <a:rPr lang="en-US" sz="2200" dirty="0"/>
              <a:t>A very common mistake is to misuse one kind of variable for another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959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 </a:t>
            </a:r>
            <a:r>
              <a:rPr lang="en-US" i="1" dirty="0" smtClean="0"/>
              <a:t>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the keyword </a:t>
            </a:r>
            <a:r>
              <a:rPr lang="en-US" i="1" dirty="0" smtClean="0"/>
              <a:t>this</a:t>
            </a:r>
            <a:r>
              <a:rPr lang="en-US" dirty="0" smtClean="0"/>
              <a:t> to refer to an instance of the class that you are creating</a:t>
            </a:r>
          </a:p>
          <a:p>
            <a:r>
              <a:rPr lang="en-US" dirty="0" smtClean="0"/>
              <a:t>Methods of a class can be used inside other methods of the same class by calling </a:t>
            </a:r>
            <a:r>
              <a:rPr lang="en-US" i="1" dirty="0" err="1" smtClean="0"/>
              <a:t>this.methodName</a:t>
            </a:r>
            <a:r>
              <a:rPr lang="en-US" i="1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Example)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class Demo{</a:t>
            </a:r>
          </a:p>
          <a:p>
            <a:pPr marL="0" indent="0">
              <a:buNone/>
            </a:pPr>
            <a:r>
              <a:rPr lang="en-US" dirty="0" smtClean="0"/>
              <a:t>	public </a:t>
            </a:r>
            <a:r>
              <a:rPr lang="en-US" dirty="0" err="1" smtClean="0"/>
              <a:t>int</a:t>
            </a:r>
            <a:r>
              <a:rPr lang="en-US" dirty="0" smtClean="0"/>
              <a:t> sum1(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b){</a:t>
            </a:r>
          </a:p>
          <a:p>
            <a:pPr marL="0" indent="0">
              <a:buNone/>
            </a:pPr>
            <a:r>
              <a:rPr lang="en-US" dirty="0" smtClean="0"/>
              <a:t>		return a + b;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sum2(){</a:t>
            </a:r>
          </a:p>
          <a:p>
            <a:pPr marL="0" indent="0">
              <a:buNone/>
            </a:pPr>
            <a:r>
              <a:rPr lang="en-US" dirty="0" smtClean="0"/>
              <a:t>		return </a:t>
            </a:r>
            <a:r>
              <a:rPr lang="en-US" dirty="0" err="1" smtClean="0"/>
              <a:t>this.sum</a:t>
            </a:r>
            <a:r>
              <a:rPr lang="en-US" dirty="0" smtClean="0"/>
              <a:t>(4, 5);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}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307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380" y="1981200"/>
            <a:ext cx="84582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Using the same name for both an instance variable and a local variable can be accomplished with </a:t>
            </a:r>
            <a:r>
              <a:rPr lang="en-US" b="1" i="1" dirty="0" smtClean="0"/>
              <a:t>Shadowing</a:t>
            </a:r>
          </a:p>
          <a:p>
            <a:r>
              <a:rPr lang="en-US" dirty="0" smtClean="0"/>
              <a:t>This practice is frowned upon because it greatly increases the chances of referencing an incorrect </a:t>
            </a:r>
            <a:r>
              <a:rPr lang="en-US" dirty="0" smtClean="0"/>
              <a:t>variable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public class House(){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private String type;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House(String type){  // Local </a:t>
            </a:r>
            <a:r>
              <a:rPr lang="en-US" i="1" dirty="0" smtClean="0"/>
              <a:t>type</a:t>
            </a:r>
            <a:r>
              <a:rPr lang="en-US" dirty="0" smtClean="0"/>
              <a:t> is a shadow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this.type</a:t>
            </a:r>
            <a:r>
              <a:rPr lang="en-US" dirty="0" smtClean="0"/>
              <a:t> = type;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}	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7785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5.5  Scope and </a:t>
            </a:r>
            <a:br>
              <a:rPr lang="en-US" sz="3600" b="1"/>
            </a:br>
            <a:r>
              <a:rPr lang="en-US" sz="3600" b="1"/>
              <a:t>Lifetime of Variables</a:t>
            </a:r>
          </a:p>
        </p:txBody>
      </p:sp>
      <p:sp>
        <p:nvSpPr>
          <p:cNvPr id="948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72358" y="1828800"/>
            <a:ext cx="7772400" cy="5029200"/>
          </a:xfrm>
        </p:spPr>
        <p:txBody>
          <a:bodyPr>
            <a:normAutofit/>
          </a:bodyPr>
          <a:lstStyle/>
          <a:p>
            <a:pPr marL="990600" lvl="1" indent="-533400"/>
            <a:r>
              <a:rPr lang="en-US" sz="2400" dirty="0"/>
              <a:t>A class definition consists of two principal parts: </a:t>
            </a:r>
          </a:p>
          <a:p>
            <a:pPr marL="1371600" lvl="2" indent="-457200"/>
            <a:r>
              <a:rPr lang="en-US" sz="2000" dirty="0"/>
              <a:t>a list of instance variables and </a:t>
            </a:r>
          </a:p>
          <a:p>
            <a:pPr marL="1371600" lvl="2" indent="-457200"/>
            <a:r>
              <a:rPr lang="en-US" sz="2000" dirty="0"/>
              <a:t>a list of methods.  </a:t>
            </a:r>
          </a:p>
          <a:p>
            <a:pPr marL="990600" lvl="1" indent="-533400"/>
            <a:endParaRPr lang="en-US" sz="500" dirty="0"/>
          </a:p>
          <a:p>
            <a:pPr marL="990600" lvl="1" indent="-533400"/>
            <a:r>
              <a:rPr lang="en-US" sz="2400" dirty="0"/>
              <a:t>When an object is instantiated, it receives its own complete copy of the instance variables, and when it is sent a message, it activates the corresponding method in its class. </a:t>
            </a:r>
          </a:p>
          <a:p>
            <a:pPr marL="990600" lvl="1" indent="-533400"/>
            <a:endParaRPr lang="en-US" sz="500" dirty="0"/>
          </a:p>
          <a:p>
            <a:pPr marL="990600" lvl="1" indent="-533400"/>
            <a:r>
              <a:rPr lang="en-US" sz="2400" dirty="0"/>
              <a:t>It is the role of objects to contain data and to respond to messages</a:t>
            </a:r>
          </a:p>
          <a:p>
            <a:pPr marL="990600" lvl="1" indent="-533400"/>
            <a:endParaRPr lang="en-US" sz="500" dirty="0"/>
          </a:p>
          <a:p>
            <a:pPr marL="990600" lvl="1" indent="-533400"/>
            <a:r>
              <a:rPr lang="en-US" sz="2400" dirty="0"/>
              <a:t>It is the role of classes to provide a template for creating objects and to store the code for methods.  </a:t>
            </a:r>
          </a:p>
        </p:txBody>
      </p:sp>
    </p:spTree>
    <p:extLst>
      <p:ext uri="{BB962C8B-B14F-4D97-AF65-F5344CB8AC3E}">
        <p14:creationId xmlns:p14="http://schemas.microsoft.com/office/powerpoint/2010/main" val="11452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5.5  Scope and </a:t>
            </a:r>
            <a:br>
              <a:rPr lang="en-US" sz="3600" b="1"/>
            </a:br>
            <a:r>
              <a:rPr lang="en-US" sz="3600" b="1"/>
              <a:t>Lifetime of Variables</a:t>
            </a:r>
          </a:p>
        </p:txBody>
      </p:sp>
      <p:sp>
        <p:nvSpPr>
          <p:cNvPr id="1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362200" y="1752600"/>
            <a:ext cx="7543800" cy="4876800"/>
          </a:xfrm>
        </p:spPr>
        <p:txBody>
          <a:bodyPr>
            <a:normAutofit/>
          </a:bodyPr>
          <a:lstStyle/>
          <a:p>
            <a:pPr marL="990600" lvl="1" indent="-533400"/>
            <a:r>
              <a:rPr lang="en-US" sz="2400" dirty="0"/>
              <a:t>When </a:t>
            </a:r>
            <a:r>
              <a:rPr lang="en-US" sz="2400" dirty="0" smtClean="0"/>
              <a:t>an instance </a:t>
            </a:r>
            <a:r>
              <a:rPr lang="en-US" sz="2400" dirty="0"/>
              <a:t>method is executing, it does so on behalf of a particular object, and the method has complete access to the object's instance variables.  </a:t>
            </a:r>
          </a:p>
          <a:p>
            <a:pPr marL="990600" lvl="1" indent="-533400"/>
            <a:endParaRPr lang="en-US" sz="1050" dirty="0"/>
          </a:p>
          <a:p>
            <a:pPr marL="990600" lvl="1" indent="-533400"/>
            <a:r>
              <a:rPr lang="en-US" sz="2400" dirty="0"/>
              <a:t>The instance variables form a common pool of variables accessible to all the class's methods,  called </a:t>
            </a:r>
            <a:r>
              <a:rPr lang="en-US" sz="2400" b="1" i="1" dirty="0"/>
              <a:t>global variables</a:t>
            </a:r>
            <a:r>
              <a:rPr lang="en-US" sz="2400" dirty="0"/>
              <a:t>.</a:t>
            </a:r>
          </a:p>
          <a:p>
            <a:pPr marL="990600" lvl="1" indent="-533400"/>
            <a:endParaRPr lang="en-US" sz="1050" dirty="0"/>
          </a:p>
          <a:p>
            <a:pPr marL="990600" lvl="1" indent="-533400"/>
            <a:r>
              <a:rPr lang="en-US" sz="2400" dirty="0"/>
              <a:t>Variables declared within a method are called </a:t>
            </a:r>
            <a:r>
              <a:rPr lang="en-US" sz="2400" b="1" i="1" dirty="0"/>
              <a:t>local variables</a:t>
            </a:r>
            <a:r>
              <a:rPr lang="en-US" sz="2400" dirty="0"/>
              <a:t>.</a:t>
            </a:r>
            <a:endParaRPr lang="en-US" sz="5400" dirty="0">
              <a:solidFill>
                <a:srgbClr val="E44C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80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5.5  Scope and </a:t>
            </a:r>
            <a:br>
              <a:rPr lang="en-US" sz="3600" b="1"/>
            </a:br>
            <a:r>
              <a:rPr lang="en-US" sz="3600" b="1"/>
              <a:t>Lifetime of Variables</a:t>
            </a:r>
          </a:p>
        </p:txBody>
      </p:sp>
      <p:sp>
        <p:nvSpPr>
          <p:cNvPr id="9492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905000" y="1823545"/>
            <a:ext cx="7543800" cy="48768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sz="2800" dirty="0"/>
              <a:t>Scope of Variables</a:t>
            </a:r>
          </a:p>
          <a:p>
            <a:pPr marL="609600" indent="-609600">
              <a:buNone/>
            </a:pPr>
            <a:endParaRPr lang="en-US" sz="1000" dirty="0"/>
          </a:p>
          <a:p>
            <a:pPr marL="990600" lvl="1" indent="-533400"/>
            <a:r>
              <a:rPr lang="en-US" sz="2400" b="1" dirty="0" smtClean="0"/>
              <a:t>Scope -</a:t>
            </a:r>
            <a:r>
              <a:rPr lang="en-US" sz="2400" dirty="0" smtClean="0"/>
              <a:t> </a:t>
            </a:r>
            <a:r>
              <a:rPr lang="en-US" sz="2400" dirty="0"/>
              <a:t>region of the program within which </a:t>
            </a:r>
            <a:r>
              <a:rPr lang="en-US" sz="2400" dirty="0" smtClean="0"/>
              <a:t>a variable </a:t>
            </a:r>
            <a:r>
              <a:rPr lang="en-US" sz="2400" dirty="0"/>
              <a:t>can validly appear in lines of code.  </a:t>
            </a:r>
          </a:p>
          <a:p>
            <a:pPr marL="990600" lvl="1" indent="-533400"/>
            <a:r>
              <a:rPr lang="en-US" sz="2400" dirty="0"/>
              <a:t>The scope of a parameter or a local variable is restricted to the body of the method that declares it</a:t>
            </a:r>
          </a:p>
          <a:p>
            <a:pPr marL="990600" lvl="1" indent="-533400"/>
            <a:r>
              <a:rPr lang="en-US" sz="2400" dirty="0"/>
              <a:t>The scope of a global or instance variable is all the methods in the defining class.</a:t>
            </a:r>
          </a:p>
          <a:p>
            <a:pPr marL="990600" lvl="1" indent="-533400"/>
            <a:r>
              <a:rPr lang="en-US" sz="2400" dirty="0"/>
              <a:t>The compiler flags as an error any attempt to use variables outside of their scope.  </a:t>
            </a:r>
          </a:p>
        </p:txBody>
      </p:sp>
    </p:spTree>
    <p:extLst>
      <p:ext uri="{BB962C8B-B14F-4D97-AF65-F5344CB8AC3E}">
        <p14:creationId xmlns:p14="http://schemas.microsoft.com/office/powerpoint/2010/main" val="9414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5.5  Scope and </a:t>
            </a:r>
            <a:br>
              <a:rPr lang="en-US" sz="3600" b="1"/>
            </a:br>
            <a:r>
              <a:rPr lang="en-US" sz="3600" b="1"/>
              <a:t>Lifetime of Variables</a:t>
            </a:r>
          </a:p>
        </p:txBody>
      </p:sp>
      <p:sp>
        <p:nvSpPr>
          <p:cNvPr id="950276" name="Rectangle 4"/>
          <p:cNvSpPr>
            <a:spLocks noChangeArrowheads="1"/>
          </p:cNvSpPr>
          <p:nvPr/>
        </p:nvSpPr>
        <p:spPr bwMode="auto">
          <a:xfrm>
            <a:off x="2015358" y="1883980"/>
            <a:ext cx="8008883" cy="4247317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public class </a:t>
            </a:r>
            <a:r>
              <a:rPr lang="en-US" b="1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ScopeDemo</a:t>
            </a:r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{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private </a:t>
            </a:r>
            <a:r>
              <a:rPr lang="en-US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iAmGlobal</a:t>
            </a:r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;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public void </a:t>
            </a:r>
            <a:r>
              <a:rPr lang="en-US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clientMethod</a:t>
            </a:r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parm</a:t>
            </a:r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){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iAmLocal</a:t>
            </a:r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;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   ...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private </a:t>
            </a:r>
            <a:r>
              <a:rPr lang="en-US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helperMethod</a:t>
            </a:r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parm1, </a:t>
            </a:r>
            <a:r>
              <a:rPr lang="en-US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parm2){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iAmLocalToo</a:t>
            </a:r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;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   ...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}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...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38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5.5  Scope and </a:t>
            </a:r>
            <a:br>
              <a:rPr lang="en-US" sz="3600" b="1"/>
            </a:br>
            <a:r>
              <a:rPr lang="en-US" sz="3600" b="1"/>
              <a:t>Lifetime of Variables</a:t>
            </a:r>
          </a:p>
        </p:txBody>
      </p:sp>
      <p:sp>
        <p:nvSpPr>
          <p:cNvPr id="9523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09800" y="1752600"/>
            <a:ext cx="7696200" cy="4876800"/>
          </a:xfrm>
        </p:spPr>
        <p:txBody>
          <a:bodyPr/>
          <a:lstStyle/>
          <a:p>
            <a:pPr marL="609600" indent="-609600">
              <a:buNone/>
            </a:pPr>
            <a:r>
              <a:rPr lang="en-US" sz="3000"/>
              <a:t>Block Scope</a:t>
            </a:r>
          </a:p>
          <a:p>
            <a:pPr marL="609600" indent="-609600">
              <a:buNone/>
            </a:pPr>
            <a:endParaRPr lang="en-US" sz="1000"/>
          </a:p>
          <a:p>
            <a:pPr marL="990600" lvl="1" indent="-533400"/>
            <a:r>
              <a:rPr lang="en-US" sz="2600"/>
              <a:t>Within the code of a method, there can also be nested scopes.  </a:t>
            </a:r>
          </a:p>
          <a:p>
            <a:pPr marL="990600" lvl="1" indent="-533400"/>
            <a:endParaRPr lang="en-US" sz="1000"/>
          </a:p>
          <a:p>
            <a:pPr marL="990600" lvl="1" indent="-533400"/>
            <a:r>
              <a:rPr lang="en-US" sz="2600"/>
              <a:t>Variables declared within any compound statement enclosed in {} are said to have </a:t>
            </a:r>
            <a:r>
              <a:rPr lang="en-US" sz="2600" b="1" i="1"/>
              <a:t>block scope</a:t>
            </a:r>
            <a:r>
              <a:rPr lang="en-US" sz="2600"/>
              <a:t>.  </a:t>
            </a:r>
          </a:p>
          <a:p>
            <a:pPr marL="990600" lvl="1" indent="-533400"/>
            <a:endParaRPr lang="en-US" sz="1000"/>
          </a:p>
          <a:p>
            <a:pPr marL="990600" lvl="1" indent="-533400"/>
            <a:r>
              <a:rPr lang="en-US" sz="2600"/>
              <a:t>They are visible only within the code enclosed by {}.  </a:t>
            </a:r>
          </a:p>
        </p:txBody>
      </p:sp>
    </p:spTree>
    <p:extLst>
      <p:ext uri="{BB962C8B-B14F-4D97-AF65-F5344CB8AC3E}">
        <p14:creationId xmlns:p14="http://schemas.microsoft.com/office/powerpoint/2010/main" val="304040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5.5  Scope and </a:t>
            </a:r>
            <a:br>
              <a:rPr lang="en-US" sz="3600" b="1"/>
            </a:br>
            <a:r>
              <a:rPr lang="en-US" sz="3600" b="1"/>
              <a:t>Lifetime of Variables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5596" y="1805152"/>
            <a:ext cx="8668407" cy="4247317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public class </a:t>
            </a:r>
            <a:r>
              <a:rPr lang="en-US" b="1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ScopeDemo</a:t>
            </a:r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{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private </a:t>
            </a:r>
            <a:r>
              <a:rPr lang="en-US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iAmGlobal</a:t>
            </a:r>
            <a:r>
              <a:rPr lang="en-US" dirty="0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;  // global variable</a:t>
            </a:r>
            <a:endParaRPr lang="en-US" dirty="0">
              <a:solidFill>
                <a:srgbClr val="000000"/>
              </a:solidFill>
              <a:latin typeface="Courier" charset="0"/>
              <a:cs typeface="Times New Roman" pitchFamily="18" charset="0"/>
            </a:endParaRP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public void </a:t>
            </a:r>
            <a:r>
              <a:rPr lang="en-US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clientMethod</a:t>
            </a:r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parm</a:t>
            </a:r>
            <a:r>
              <a:rPr lang="en-US" dirty="0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){</a:t>
            </a:r>
            <a:endParaRPr lang="en-US" dirty="0">
              <a:solidFill>
                <a:srgbClr val="000000"/>
              </a:solidFill>
              <a:latin typeface="Courier" charset="0"/>
              <a:cs typeface="Times New Roman" pitchFamily="18" charset="0"/>
            </a:endParaRP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iAmLocal</a:t>
            </a:r>
            <a:r>
              <a:rPr lang="en-US" dirty="0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; // local variable</a:t>
            </a:r>
            <a:endParaRPr lang="en-US" dirty="0">
              <a:solidFill>
                <a:srgbClr val="000000"/>
              </a:solidFill>
              <a:latin typeface="Courier" charset="0"/>
              <a:cs typeface="Times New Roman" pitchFamily="18" charset="0"/>
            </a:endParaRPr>
          </a:p>
          <a:p>
            <a:pPr eaLnBrk="0" hangingPunct="0"/>
            <a:r>
              <a:rPr lang="en-US" dirty="0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}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private </a:t>
            </a:r>
            <a:r>
              <a:rPr lang="en-US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helperMethod</a:t>
            </a:r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parm1, </a:t>
            </a:r>
            <a:r>
              <a:rPr lang="en-US" dirty="0" err="1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parm2){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 </a:t>
            </a:r>
            <a:r>
              <a:rPr lang="en-US" dirty="0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rand = </a:t>
            </a:r>
            <a:r>
              <a:rPr lang="en-US" dirty="0" err="1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Math.random</a:t>
            </a:r>
            <a:r>
              <a:rPr lang="en-US" dirty="0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() * 10;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  if(rand &gt; 3){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      </a:t>
            </a:r>
            <a:r>
              <a:rPr lang="en-US" dirty="0" err="1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blockVariable</a:t>
            </a:r>
            <a:r>
              <a:rPr lang="en-US" dirty="0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= 4; // variable with block scope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  }</a:t>
            </a:r>
            <a:endParaRPr lang="en-US" dirty="0">
              <a:solidFill>
                <a:srgbClr val="000000"/>
              </a:solidFill>
              <a:latin typeface="Courier" charset="0"/>
              <a:cs typeface="Times New Roman" pitchFamily="18" charset="0"/>
            </a:endParaRP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}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ourier" charset="0"/>
                <a:cs typeface="Times New Roman" pitchFamily="18" charset="0"/>
              </a:rPr>
              <a:t>   ...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8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5.5  Scope and </a:t>
            </a:r>
            <a:br>
              <a:rPr lang="en-US" sz="3600" b="1"/>
            </a:br>
            <a:r>
              <a:rPr lang="en-US" sz="3600" b="1"/>
              <a:t>Lifetime of Variables</a:t>
            </a:r>
          </a:p>
        </p:txBody>
      </p:sp>
      <p:sp>
        <p:nvSpPr>
          <p:cNvPr id="953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09800" y="1828800"/>
            <a:ext cx="7696200" cy="50292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sz="3000" dirty="0"/>
              <a:t>Lifetime of Variables</a:t>
            </a:r>
          </a:p>
          <a:p>
            <a:pPr marL="609600" indent="-609600">
              <a:buNone/>
            </a:pPr>
            <a:endParaRPr lang="en-US" sz="1000" dirty="0"/>
          </a:p>
          <a:p>
            <a:pPr marL="990600" lvl="1" indent="-533400"/>
            <a:r>
              <a:rPr lang="en-US" sz="2600" dirty="0"/>
              <a:t>The lifetime of a variable is the period during which it can be used.  </a:t>
            </a:r>
          </a:p>
          <a:p>
            <a:pPr marL="990600" lvl="1" indent="-533400"/>
            <a:endParaRPr lang="en-US" sz="1000" dirty="0"/>
          </a:p>
          <a:p>
            <a:pPr marL="990600" lvl="1" indent="-533400"/>
            <a:r>
              <a:rPr lang="en-US" sz="2600" dirty="0"/>
              <a:t>Local variables and formal parameters exist during a single execution of a method.  </a:t>
            </a:r>
          </a:p>
          <a:p>
            <a:pPr marL="1371600" lvl="2" indent="-457200"/>
            <a:endParaRPr lang="en-US" sz="1000" dirty="0"/>
          </a:p>
          <a:p>
            <a:pPr marL="1371600" lvl="2" indent="-457200"/>
            <a:r>
              <a:rPr lang="en-US" sz="2200" dirty="0"/>
              <a:t>Each time a method is called, it gets a fresh set of formal parameters and local variables</a:t>
            </a:r>
          </a:p>
          <a:p>
            <a:pPr marL="1371600" lvl="2" indent="-457200"/>
            <a:endParaRPr lang="en-US" sz="1000" dirty="0"/>
          </a:p>
          <a:p>
            <a:pPr marL="1371600" lvl="2" indent="-457200"/>
            <a:r>
              <a:rPr lang="en-US" sz="2200" dirty="0"/>
              <a:t>Once the method stops executing, the formal parameters and local variables are no longer accessible.  </a:t>
            </a:r>
          </a:p>
        </p:txBody>
      </p:sp>
    </p:spTree>
    <p:extLst>
      <p:ext uri="{BB962C8B-B14F-4D97-AF65-F5344CB8AC3E}">
        <p14:creationId xmlns:p14="http://schemas.microsoft.com/office/powerpoint/2010/main" val="291029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/>
              <a:t>5.5  Scope and </a:t>
            </a:r>
            <a:br>
              <a:rPr lang="en-US" sz="3600" b="1"/>
            </a:br>
            <a:r>
              <a:rPr lang="en-US" sz="3600" b="1"/>
              <a:t>Lifetime of Variables</a:t>
            </a:r>
          </a:p>
        </p:txBody>
      </p:sp>
      <p:sp>
        <p:nvSpPr>
          <p:cNvPr id="9656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09800" y="1752600"/>
            <a:ext cx="7696200" cy="4876800"/>
          </a:xfrm>
        </p:spPr>
        <p:txBody>
          <a:bodyPr/>
          <a:lstStyle/>
          <a:p>
            <a:pPr marL="990600" lvl="1" indent="-533400"/>
            <a:r>
              <a:rPr lang="en-US" sz="2600" dirty="0"/>
              <a:t>Instance variables last for the lifetime of an object.</a:t>
            </a:r>
          </a:p>
          <a:p>
            <a:pPr marL="990600" lvl="1" indent="-533400"/>
            <a:endParaRPr lang="en-US" sz="1000" dirty="0"/>
          </a:p>
          <a:p>
            <a:pPr marL="1371600" lvl="2" indent="-457200"/>
            <a:r>
              <a:rPr lang="en-US" sz="2200" dirty="0"/>
              <a:t>When an object is instantiated, it gets a complete set of fresh instance variables.  </a:t>
            </a:r>
          </a:p>
          <a:p>
            <a:pPr marL="1371600" lvl="2" indent="-457200"/>
            <a:endParaRPr lang="en-US" sz="1000" dirty="0"/>
          </a:p>
          <a:p>
            <a:pPr marL="1371600" lvl="2" indent="-457200"/>
            <a:r>
              <a:rPr lang="en-US" sz="2200" dirty="0"/>
              <a:t>These variables are available every time a message is sent to the object, and they, in some sense, serve as the object's memory.  </a:t>
            </a:r>
          </a:p>
          <a:p>
            <a:pPr marL="1371600" lvl="2" indent="-457200"/>
            <a:endParaRPr lang="en-US" sz="1000" dirty="0"/>
          </a:p>
          <a:p>
            <a:pPr marL="1371600" lvl="2" indent="-457200"/>
            <a:r>
              <a:rPr lang="en-US" sz="2200" dirty="0"/>
              <a:t>When the object stops existing, the instance variables disappear too. </a:t>
            </a:r>
          </a:p>
        </p:txBody>
      </p:sp>
    </p:spTree>
    <p:extLst>
      <p:ext uri="{BB962C8B-B14F-4D97-AF65-F5344CB8AC3E}">
        <p14:creationId xmlns:p14="http://schemas.microsoft.com/office/powerpoint/2010/main" val="299514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</TotalTime>
  <Words>676</Words>
  <Application>Microsoft Office PowerPoint</Application>
  <PresentationFormat>Widescreen</PresentationFormat>
  <Paragraphs>130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Calibri Light</vt:lpstr>
      <vt:lpstr>Century Gothic</vt:lpstr>
      <vt:lpstr>Courier</vt:lpstr>
      <vt:lpstr>Times New Roman</vt:lpstr>
      <vt:lpstr>Retrospect</vt:lpstr>
      <vt:lpstr>Scope/Lifetime Review</vt:lpstr>
      <vt:lpstr>5.5  Scope and  Lifetime of Variables</vt:lpstr>
      <vt:lpstr>5.5  Scope and  Lifetime of Variables</vt:lpstr>
      <vt:lpstr>5.5  Scope and  Lifetime of Variables</vt:lpstr>
      <vt:lpstr>5.5  Scope and  Lifetime of Variables</vt:lpstr>
      <vt:lpstr>5.5  Scope and  Lifetime of Variables</vt:lpstr>
      <vt:lpstr>5.5  Scope and  Lifetime of Variables</vt:lpstr>
      <vt:lpstr>5.5  Scope and  Lifetime of Variables</vt:lpstr>
      <vt:lpstr>5.5  Scope and  Lifetime of Variables</vt:lpstr>
      <vt:lpstr>5.5  Scope and  Lifetime of Variables</vt:lpstr>
      <vt:lpstr>5.5  Scope and  Lifetime of Variables</vt:lpstr>
      <vt:lpstr>5.5  Scope and  Lifetime of Variables</vt:lpstr>
      <vt:lpstr>Keyword this</vt:lpstr>
      <vt:lpstr>Shadowing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Scope/Lifetime Review</dc:title>
  <dc:creator>Tyler Crone</dc:creator>
  <cp:lastModifiedBy>Tyler Crone</cp:lastModifiedBy>
  <cp:revision>19</cp:revision>
  <dcterms:created xsi:type="dcterms:W3CDTF">2015-10-14T15:41:45Z</dcterms:created>
  <dcterms:modified xsi:type="dcterms:W3CDTF">2015-10-14T15:53:23Z</dcterms:modified>
</cp:coreProperties>
</file>