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4" r:id="rId5"/>
    <p:sldId id="265" r:id="rId6"/>
    <p:sldId id="266" r:id="rId7"/>
    <p:sldId id="267" r:id="rId8"/>
    <p:sldId id="260" r:id="rId9"/>
    <p:sldId id="262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B509DF-C19B-473D-B397-8D27B583745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054369-DAC6-484C-9017-9F2D664AF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9.5  Inheritance and </a:t>
            </a:r>
            <a:br>
              <a:rPr lang="en-US" altLang="en-US" sz="4000" b="1"/>
            </a:br>
            <a:r>
              <a:rPr lang="en-US" altLang="en-US" sz="4000" b="1"/>
              <a:t>Abstract Classes</a:t>
            </a:r>
            <a:endParaRPr lang="en-US" altLang="en-US"/>
          </a:p>
        </p:txBody>
      </p:sp>
      <p:sp>
        <p:nvSpPr>
          <p:cNvPr id="419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990600" lvl="1" indent="-533400"/>
            <a:r>
              <a:rPr lang="en-US" altLang="en-US" sz="2400" dirty="0" smtClean="0"/>
              <a:t>A relationship between a class and an interface is represented with a dotted-line</a:t>
            </a:r>
            <a:endParaRPr lang="en-US" altLang="en-US" sz="2400" dirty="0"/>
          </a:p>
        </p:txBody>
      </p:sp>
      <p:pic>
        <p:nvPicPr>
          <p:cNvPr id="419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791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3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instanceof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err="1" smtClean="0"/>
              <a:t>instanceof</a:t>
            </a:r>
            <a:r>
              <a:rPr lang="en-US" dirty="0" smtClean="0"/>
              <a:t> operator can be used to determine how a reference variable was instantiated.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Dog();</a:t>
            </a:r>
          </a:p>
          <a:p>
            <a:pPr marL="0" indent="0">
              <a:buNone/>
            </a:pPr>
            <a:r>
              <a:rPr lang="en-US" dirty="0" smtClean="0"/>
              <a:t>Animal a2 = new Cat();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(a1 </a:t>
            </a:r>
            <a:r>
              <a:rPr lang="en-US" dirty="0" err="1" smtClean="0"/>
              <a:t>instanceof</a:t>
            </a:r>
            <a:r>
              <a:rPr lang="en-US" dirty="0" smtClean="0"/>
              <a:t> Dog); // returns true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(a2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en-US" dirty="0" smtClean="0"/>
              <a:t>Dog); </a:t>
            </a:r>
            <a:r>
              <a:rPr lang="en-US" dirty="0" smtClean="0"/>
              <a:t>// returns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 Casting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cast reference variables to a different type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Dog();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a1.&lt;</a:t>
            </a:r>
            <a:r>
              <a:rPr lang="en-US" dirty="0" err="1" smtClean="0"/>
              <a:t>anyAnimalMethod</a:t>
            </a:r>
            <a:r>
              <a:rPr lang="en-US" dirty="0" smtClean="0"/>
              <a:t>&gt;;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((Dog)a1).&lt;</a:t>
            </a:r>
            <a:r>
              <a:rPr lang="en-US" dirty="0" err="1" smtClean="0"/>
              <a:t>anyDogMethod</a:t>
            </a:r>
            <a:r>
              <a:rPr lang="en-US" dirty="0" smtClean="0"/>
              <a:t>&gt;;  // Dog MUST implement 					//Animal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11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9.2  Java Interfaces  </a:t>
            </a:r>
            <a:br>
              <a:rPr lang="en-US" altLang="en-US" sz="4000" b="1"/>
            </a:br>
            <a:r>
              <a:rPr lang="en-US" altLang="en-US" sz="4000" b="1"/>
              <a:t>The Client Perspective</a:t>
            </a:r>
            <a:endParaRPr lang="en-US" altLang="en-US"/>
          </a:p>
        </p:txBody>
      </p:sp>
      <p:sp>
        <p:nvSpPr>
          <p:cNvPr id="359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90600" lvl="1" indent="-533400"/>
            <a:r>
              <a:rPr lang="en-US" altLang="en-US" sz="3200"/>
              <a:t>The term interface is used in two different ways.</a:t>
            </a:r>
            <a:r>
              <a:rPr lang="en-US" altLang="en-US"/>
              <a:t> </a:t>
            </a:r>
          </a:p>
          <a:p>
            <a:pPr marL="990600" lvl="1" indent="-533400"/>
            <a:endParaRPr lang="en-US" altLang="en-US" sz="1000"/>
          </a:p>
          <a:p>
            <a:pPr marL="1371600" lvl="2" indent="-457200"/>
            <a:r>
              <a:rPr lang="en-US" altLang="en-US" sz="2800"/>
              <a:t>An interface is the part of a software system that interacts with human users. </a:t>
            </a:r>
          </a:p>
          <a:p>
            <a:pPr marL="1371600" lvl="2" indent="-457200"/>
            <a:endParaRPr lang="en-US" altLang="en-US" sz="1000"/>
          </a:p>
          <a:p>
            <a:pPr marL="1371600" lvl="2" indent="-457200"/>
            <a:r>
              <a:rPr lang="en-US" altLang="en-US" sz="2800"/>
              <a:t>An interface is a list of a class's public methods.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1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9.2  Java Interfaces  </a:t>
            </a:r>
            <a:br>
              <a:rPr lang="en-US" altLang="en-US" sz="4000" b="1"/>
            </a:br>
            <a:r>
              <a:rPr lang="en-US" altLang="en-US" sz="4000" b="1"/>
              <a:t>The Client Perspective</a:t>
            </a:r>
            <a:endParaRPr lang="en-US" altLang="en-US"/>
          </a:p>
        </p:txBody>
      </p:sp>
      <p:sp>
        <p:nvSpPr>
          <p:cNvPr id="365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endParaRPr lang="en-US" altLang="en-US" dirty="0" smtClean="0"/>
          </a:p>
          <a:p>
            <a:pPr marL="990600" lvl="1" indent="-533400"/>
            <a:r>
              <a:rPr lang="en-US" altLang="en-US" sz="2400" dirty="0" smtClean="0"/>
              <a:t>The code in an interface </a:t>
            </a:r>
            <a:r>
              <a:rPr lang="en-US" altLang="en-US" sz="2400" dirty="0"/>
              <a:t>consists of </a:t>
            </a:r>
            <a:r>
              <a:rPr lang="en-US" altLang="en-US" sz="2400" dirty="0" smtClean="0"/>
              <a:t>method signatures followed by semicolons</a:t>
            </a:r>
            <a:endParaRPr lang="en-US" altLang="en-US" sz="2400" dirty="0"/>
          </a:p>
          <a:p>
            <a:pPr marL="990600" lvl="1" indent="-533400"/>
            <a:endParaRPr lang="en-US" altLang="en-US" sz="1050" dirty="0"/>
          </a:p>
          <a:p>
            <a:pPr marL="990600" lvl="1" indent="-533400"/>
            <a:r>
              <a:rPr lang="en-US" altLang="en-US" sz="2400" dirty="0" smtClean="0"/>
              <a:t>An interface provides programmers with the ability to know what an implementing class can do</a:t>
            </a:r>
            <a:endParaRPr lang="en-US" altLang="en-US" sz="2400" dirty="0"/>
          </a:p>
          <a:p>
            <a:pPr marL="990600" lvl="1" indent="-533400"/>
            <a:endParaRPr lang="en-US" altLang="en-US" sz="1050" dirty="0"/>
          </a:p>
          <a:p>
            <a:pPr marL="990600" lvl="1" indent="-533400"/>
            <a:r>
              <a:rPr lang="en-US" altLang="en-US" sz="2400" dirty="0"/>
              <a:t>It is important to realize that an interface is not a </a:t>
            </a:r>
            <a:r>
              <a:rPr lang="en-US" altLang="en-US" sz="2400" dirty="0" smtClean="0"/>
              <a:t>class, and that the methods of an interface have no implementation</a:t>
            </a:r>
            <a:endParaRPr lang="en-US" altLang="en-US" sz="2400" dirty="0"/>
          </a:p>
          <a:p>
            <a:pPr marL="990600" lvl="1" indent="-5334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16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Interface – Animal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interface Animal{</a:t>
            </a:r>
          </a:p>
          <a:p>
            <a:pPr marL="0" indent="0">
              <a:buNone/>
            </a:pPr>
            <a:r>
              <a:rPr lang="en-US" dirty="0" smtClean="0"/>
              <a:t>	public String </a:t>
            </a:r>
            <a:r>
              <a:rPr lang="en-US" dirty="0" err="1" smtClean="0"/>
              <a:t>getName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setName</a:t>
            </a:r>
            <a:r>
              <a:rPr lang="en-US" dirty="0" smtClean="0"/>
              <a:t>(String s);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setAge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hasFur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void </a:t>
            </a:r>
            <a:r>
              <a:rPr lang="en-US" dirty="0" err="1" smtClean="0"/>
              <a:t>setHasFur</a:t>
            </a:r>
            <a:r>
              <a:rPr lang="en-US" dirty="0" smtClean="0"/>
              <a:t>(</a:t>
            </a:r>
            <a:r>
              <a:rPr lang="en-US" dirty="0" err="1" smtClean="0"/>
              <a:t>boolean</a:t>
            </a:r>
            <a:r>
              <a:rPr lang="en-US" dirty="0" smtClean="0"/>
              <a:t> b);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82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 can implement an interface with the Java reserved word </a:t>
            </a:r>
            <a:r>
              <a:rPr lang="en-US" i="1" dirty="0" smtClean="0"/>
              <a:t>implements</a:t>
            </a:r>
            <a:endParaRPr lang="en-US" dirty="0" smtClean="0"/>
          </a:p>
          <a:p>
            <a:r>
              <a:rPr lang="en-US" i="1" dirty="0" smtClean="0"/>
              <a:t>implements </a:t>
            </a:r>
            <a:r>
              <a:rPr lang="en-US" dirty="0" smtClean="0"/>
              <a:t>must be placed in the class header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Dog implements Animal{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// All methods of the Animal interface must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 be defined within the Dog class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8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a class implements an interface, it MUST define all of the methods that are listed in an interface</a:t>
            </a:r>
          </a:p>
          <a:p>
            <a:r>
              <a:rPr lang="en-US" dirty="0" smtClean="0"/>
              <a:t>Eclipse provides a shortcut that allows programmers to add unimplemented methods to a class</a:t>
            </a:r>
          </a:p>
          <a:p>
            <a:r>
              <a:rPr lang="en-US" dirty="0" smtClean="0"/>
              <a:t>Simply click on the error message next to the class header and select: </a:t>
            </a:r>
            <a:r>
              <a:rPr lang="en-US" i="1" dirty="0" smtClean="0"/>
              <a:t>Add unimplemented methods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Interfaces CANNOT be instantiated</a:t>
            </a:r>
          </a:p>
          <a:p>
            <a:r>
              <a:rPr lang="en-US" dirty="0" smtClean="0"/>
              <a:t>However, it is possible to declare variables of Interface types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Animal();  // Not Valid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a1;  // Valid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Animal a1 = new Dog();  // Valid, but a1 can only use methods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// from the Animal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000" b="1"/>
              <a:t>9.3  Java Interfaces - The Implementation Perspective</a:t>
            </a:r>
            <a:endParaRPr lang="en-US" altLang="en-US"/>
          </a:p>
        </p:txBody>
      </p:sp>
      <p:sp>
        <p:nvSpPr>
          <p:cNvPr id="391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0">
              <a:lnSpc>
                <a:spcPct val="90000"/>
              </a:lnSpc>
              <a:buNone/>
            </a:pPr>
            <a:r>
              <a:rPr lang="en-US" altLang="en-US" sz="2400" dirty="0" smtClean="0"/>
              <a:t>Summary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 smtClean="0"/>
              <a:t>An </a:t>
            </a:r>
            <a:r>
              <a:rPr lang="en-US" altLang="en-US" sz="2400" dirty="0"/>
              <a:t>interface contains only methods, never variables.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The methods in an interface are usually public.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If more than one class implements an interface, its methods are </a:t>
            </a:r>
            <a:r>
              <a:rPr lang="en-US" altLang="en-US" sz="2400" b="1" dirty="0"/>
              <a:t>polymorphic.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A class can implement methods in addition to those listed in the interface.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A class can implement more than one interface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6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b="1"/>
              <a:t>9.6  Some Observations About Interfaces and Inheritance</a:t>
            </a:r>
            <a:endParaRPr lang="en-US" altLang="en-US" sz="3600"/>
          </a:p>
        </p:txBody>
      </p:sp>
      <p:sp>
        <p:nvSpPr>
          <p:cNvPr id="421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</a:pPr>
            <a:r>
              <a:rPr lang="en-US" altLang="en-US" sz="2400" dirty="0" smtClean="0"/>
              <a:t>Interfaces can extend other interfaces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 smtClean="0"/>
              <a:t>If </a:t>
            </a:r>
            <a:r>
              <a:rPr lang="en-US" altLang="en-US" sz="2400" dirty="0"/>
              <a:t>a variable is declared to be of an interface type, then it can be associated with an object from any class that implements the interface.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/>
              <a:t>If a class implements an interface, then </a:t>
            </a:r>
            <a:r>
              <a:rPr lang="en-US" altLang="en-US" sz="2400" dirty="0" smtClean="0"/>
              <a:t>all of </a:t>
            </a:r>
            <a:r>
              <a:rPr lang="en-US" altLang="en-US" sz="2400" dirty="0"/>
              <a:t>its subclasses do so implicitly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11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</TotalTime>
  <Words>441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Clarity</vt:lpstr>
      <vt:lpstr>Interfaces</vt:lpstr>
      <vt:lpstr>9.2  Java Interfaces   The Client Perspective</vt:lpstr>
      <vt:lpstr>9.2  Java Interfaces   The Client Perspective</vt:lpstr>
      <vt:lpstr>Sample Interface – Animal Interface</vt:lpstr>
      <vt:lpstr>Interfaces</vt:lpstr>
      <vt:lpstr>Interfaces</vt:lpstr>
      <vt:lpstr>Interfaces and Instantiation</vt:lpstr>
      <vt:lpstr>9.3  Java Interfaces - The Implementation Perspective</vt:lpstr>
      <vt:lpstr>9.6  Some Observations About Interfaces and Inheritance</vt:lpstr>
      <vt:lpstr>9.5  Inheritance and  Abstract Classes</vt:lpstr>
      <vt:lpstr>instanceof</vt:lpstr>
      <vt:lpstr>Class Casting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Tyler Crone</dc:creator>
  <cp:lastModifiedBy>Tyler Crone</cp:lastModifiedBy>
  <cp:revision>37</cp:revision>
  <dcterms:created xsi:type="dcterms:W3CDTF">2015-05-18T16:49:16Z</dcterms:created>
  <dcterms:modified xsi:type="dcterms:W3CDTF">2015-10-16T10:29:23Z</dcterms:modified>
</cp:coreProperties>
</file>