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10/23/2015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10/23/2015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10/23/2015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10/23/2015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10/23/2015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10/23/2015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10/23/2015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10/23/2015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10/23/2015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10/23/2015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10/23/2015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10/23/2015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Abstract Classes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Mr. Crone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4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vs. Concrete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- A </a:t>
            </a:r>
            <a:r>
              <a:rPr lang="en-US" b="1" dirty="0" smtClean="0"/>
              <a:t>concrete class</a:t>
            </a:r>
            <a:r>
              <a:rPr lang="en-US" dirty="0" smtClean="0"/>
              <a:t> is a class that can be instantiated</a:t>
            </a:r>
          </a:p>
          <a:p>
            <a:r>
              <a:rPr lang="en-US" dirty="0" smtClean="0"/>
              <a:t> - An </a:t>
            </a:r>
            <a:r>
              <a:rPr lang="en-US" b="1" dirty="0" smtClean="0"/>
              <a:t>abstract class</a:t>
            </a:r>
            <a:r>
              <a:rPr lang="en-US" dirty="0" smtClean="0"/>
              <a:t> cannot be instantiated</a:t>
            </a:r>
          </a:p>
          <a:p>
            <a:endParaRPr lang="en-US" dirty="0"/>
          </a:p>
          <a:p>
            <a:r>
              <a:rPr lang="en-US" dirty="0" smtClean="0"/>
              <a:t>Examples)</a:t>
            </a:r>
          </a:p>
          <a:p>
            <a:endParaRPr lang="en-US" dirty="0"/>
          </a:p>
          <a:p>
            <a:r>
              <a:rPr lang="en-US" dirty="0" smtClean="0"/>
              <a:t>public class Box{            // Concrete class – can be instantiated</a:t>
            </a:r>
          </a:p>
          <a:p>
            <a:r>
              <a:rPr lang="en-US" dirty="0" smtClean="0"/>
              <a:t>//--------------------------------------------------------------------</a:t>
            </a:r>
            <a:endParaRPr lang="en-US" dirty="0"/>
          </a:p>
          <a:p>
            <a:r>
              <a:rPr lang="en-US" dirty="0" smtClean="0"/>
              <a:t>public  abstract class Box{           //Abstract class – cannot be instantiated</a:t>
            </a:r>
          </a:p>
        </p:txBody>
      </p:sp>
    </p:spTree>
    <p:extLst>
      <p:ext uri="{BB962C8B-B14F-4D97-AF65-F5344CB8AC3E}">
        <p14:creationId xmlns:p14="http://schemas.microsoft.com/office/powerpoint/2010/main" val="99910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- Unlike concrete classes, abstract classes can contain abstract methods</a:t>
            </a:r>
          </a:p>
          <a:p>
            <a:r>
              <a:rPr lang="en-US" dirty="0"/>
              <a:t> </a:t>
            </a:r>
            <a:r>
              <a:rPr lang="en-US" dirty="0" smtClean="0"/>
              <a:t>- An abstract method is simply a method header placed within an abstract class followed by a semi – colon</a:t>
            </a:r>
          </a:p>
          <a:p>
            <a:r>
              <a:rPr lang="en-US" dirty="0"/>
              <a:t> </a:t>
            </a:r>
            <a:r>
              <a:rPr lang="en-US" dirty="0" smtClean="0"/>
              <a:t>- Every class that extends an abstract class MUST provide implementation for all of the abstract methods</a:t>
            </a:r>
          </a:p>
          <a:p>
            <a:endParaRPr lang="en-US" dirty="0"/>
          </a:p>
          <a:p>
            <a:r>
              <a:rPr lang="en-US" dirty="0" smtClean="0"/>
              <a:t>Abstract Method Example)</a:t>
            </a:r>
          </a:p>
          <a:p>
            <a:endParaRPr lang="en-US" dirty="0"/>
          </a:p>
          <a:p>
            <a:r>
              <a:rPr lang="en-US" dirty="0" smtClean="0"/>
              <a:t>public abstract double </a:t>
            </a:r>
            <a:r>
              <a:rPr lang="en-US" dirty="0" err="1" smtClean="0"/>
              <a:t>mysteryMethod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one, </a:t>
            </a:r>
            <a:r>
              <a:rPr lang="en-US" dirty="0" err="1" smtClean="0"/>
              <a:t>int</a:t>
            </a:r>
            <a:r>
              <a:rPr lang="en-US" dirty="0" smtClean="0"/>
              <a:t> two);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35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6400" y="1845734"/>
            <a:ext cx="6939280" cy="402336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public abstract double </a:t>
            </a:r>
            <a:r>
              <a:rPr lang="en-US" dirty="0" err="1" smtClean="0"/>
              <a:t>someMethod</a:t>
            </a:r>
            <a:r>
              <a:rPr lang="en-US" dirty="0" smtClean="0"/>
              <a:t>();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** Must implement </a:t>
            </a:r>
            <a:r>
              <a:rPr lang="en-US" i="1" dirty="0" err="1" smtClean="0"/>
              <a:t>someMethod</a:t>
            </a:r>
            <a:r>
              <a:rPr lang="en-US" i="1" dirty="0" smtClean="0"/>
              <a:t>()</a:t>
            </a:r>
            <a:endParaRPr lang="en-US" dirty="0"/>
          </a:p>
        </p:txBody>
      </p:sp>
      <p:sp>
        <p:nvSpPr>
          <p:cNvPr id="4" name="Rounded Rectangle 3" title="Object"/>
          <p:cNvSpPr/>
          <p:nvPr/>
        </p:nvSpPr>
        <p:spPr>
          <a:xfrm>
            <a:off x="1739462" y="2000212"/>
            <a:ext cx="2286000" cy="6858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Object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739462" y="3583094"/>
            <a:ext cx="2286000" cy="6858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AbstractFarm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739462" y="5183294"/>
            <a:ext cx="2286000" cy="6858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DairyFarm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882462" y="4345094"/>
            <a:ext cx="0" cy="762000"/>
          </a:xfrm>
          <a:prstGeom prst="lin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cxnSp>
      <p:sp>
        <p:nvSpPr>
          <p:cNvPr id="8" name="Isosceles Triangle 7"/>
          <p:cNvSpPr/>
          <p:nvPr/>
        </p:nvSpPr>
        <p:spPr>
          <a:xfrm>
            <a:off x="2806262" y="4626126"/>
            <a:ext cx="152400" cy="123736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2882462" y="2744894"/>
            <a:ext cx="0" cy="762000"/>
          </a:xfrm>
          <a:prstGeom prst="lin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cxnSp>
      <p:sp>
        <p:nvSpPr>
          <p:cNvPr id="10" name="Isosceles Triangle 9"/>
          <p:cNvSpPr/>
          <p:nvPr/>
        </p:nvSpPr>
        <p:spPr>
          <a:xfrm>
            <a:off x="2806262" y="3028912"/>
            <a:ext cx="152400" cy="123736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36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- A </a:t>
            </a:r>
            <a:r>
              <a:rPr lang="en-US" b="1" dirty="0" smtClean="0"/>
              <a:t>final method </a:t>
            </a:r>
            <a:r>
              <a:rPr lang="en-US" dirty="0" smtClean="0"/>
              <a:t>is a method contained within a superclass that cannot be overridden in a subclass</a:t>
            </a:r>
          </a:p>
          <a:p>
            <a:r>
              <a:rPr lang="en-US" dirty="0"/>
              <a:t> </a:t>
            </a:r>
            <a:r>
              <a:rPr lang="en-US" dirty="0" smtClean="0"/>
              <a:t>- The modifier </a:t>
            </a:r>
            <a:r>
              <a:rPr lang="en-US" i="1" dirty="0" smtClean="0"/>
              <a:t>final</a:t>
            </a:r>
            <a:r>
              <a:rPr lang="en-US" dirty="0" smtClean="0"/>
              <a:t> is used to create a final method</a:t>
            </a:r>
          </a:p>
          <a:p>
            <a:endParaRPr lang="en-US" dirty="0"/>
          </a:p>
          <a:p>
            <a:r>
              <a:rPr lang="en-US" dirty="0" smtClean="0"/>
              <a:t>Example)</a:t>
            </a:r>
          </a:p>
          <a:p>
            <a:endParaRPr lang="en-US" dirty="0"/>
          </a:p>
          <a:p>
            <a:r>
              <a:rPr lang="en-US" dirty="0" smtClean="0"/>
              <a:t>public final </a:t>
            </a:r>
            <a:r>
              <a:rPr lang="en-US" dirty="0" err="1" smtClean="0"/>
              <a:t>int</a:t>
            </a:r>
            <a:r>
              <a:rPr lang="en-US" dirty="0" smtClean="0"/>
              <a:t> sum(</a:t>
            </a:r>
            <a:r>
              <a:rPr lang="en-US" dirty="0" err="1" smtClean="0"/>
              <a:t>int</a:t>
            </a:r>
            <a:r>
              <a:rPr lang="en-US" dirty="0" smtClean="0"/>
              <a:t> a, </a:t>
            </a:r>
            <a:r>
              <a:rPr lang="en-US" dirty="0" err="1" smtClean="0"/>
              <a:t>int</a:t>
            </a:r>
            <a:r>
              <a:rPr lang="en-US" dirty="0" smtClean="0"/>
              <a:t> b){    // can never be modified!</a:t>
            </a:r>
          </a:p>
          <a:p>
            <a:r>
              <a:rPr lang="en-US" dirty="0" smtClean="0"/>
              <a:t>          return a + b;</a:t>
            </a:r>
            <a:endParaRPr lang="en-US" dirty="0"/>
          </a:p>
          <a:p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68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Instantiation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5700" y="1845734"/>
            <a:ext cx="7358380" cy="4023360"/>
          </a:xfrm>
        </p:spPr>
        <p:txBody>
          <a:bodyPr/>
          <a:lstStyle/>
          <a:p>
            <a:r>
              <a:rPr lang="en-US" dirty="0" err="1" smtClean="0"/>
              <a:t>AbstractFarm</a:t>
            </a:r>
            <a:r>
              <a:rPr lang="en-US" dirty="0" smtClean="0"/>
              <a:t> f1 = new </a:t>
            </a:r>
            <a:r>
              <a:rPr lang="en-US" dirty="0" err="1" smtClean="0"/>
              <a:t>AbstractFarm</a:t>
            </a:r>
            <a:r>
              <a:rPr lang="en-US" dirty="0" smtClean="0"/>
              <a:t>();   // Error</a:t>
            </a:r>
          </a:p>
          <a:p>
            <a:endParaRPr lang="en-US" dirty="0"/>
          </a:p>
          <a:p>
            <a:r>
              <a:rPr lang="en-US" dirty="0" err="1" smtClean="0"/>
              <a:t>AbstractFarm</a:t>
            </a:r>
            <a:r>
              <a:rPr lang="en-US" dirty="0" smtClean="0"/>
              <a:t> f2 = new </a:t>
            </a:r>
            <a:r>
              <a:rPr lang="en-US" dirty="0" err="1" smtClean="0"/>
              <a:t>DairyFarm</a:t>
            </a:r>
            <a:r>
              <a:rPr lang="en-US" dirty="0" smtClean="0"/>
              <a:t>();   // Valid</a:t>
            </a:r>
          </a:p>
          <a:p>
            <a:r>
              <a:rPr lang="en-US" dirty="0"/>
              <a:t> </a:t>
            </a:r>
            <a:r>
              <a:rPr lang="en-US" dirty="0" smtClean="0"/>
              <a:t>         // can only access </a:t>
            </a:r>
            <a:r>
              <a:rPr lang="en-US" dirty="0" err="1" smtClean="0"/>
              <a:t>AbstractFarm</a:t>
            </a:r>
            <a:r>
              <a:rPr lang="en-US" dirty="0" smtClean="0"/>
              <a:t> methods</a:t>
            </a:r>
          </a:p>
          <a:p>
            <a:r>
              <a:rPr lang="en-US" dirty="0" smtClean="0"/>
              <a:t>f2.&lt;</a:t>
            </a:r>
            <a:r>
              <a:rPr lang="en-US" dirty="0" err="1" smtClean="0"/>
              <a:t>anyAbstractFarmMethod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((</a:t>
            </a:r>
            <a:r>
              <a:rPr lang="en-US" dirty="0" err="1" smtClean="0"/>
              <a:t>DairyFarm</a:t>
            </a:r>
            <a:r>
              <a:rPr lang="en-US" dirty="0" smtClean="0"/>
              <a:t>)f2).&lt;</a:t>
            </a:r>
            <a:r>
              <a:rPr lang="en-US" dirty="0" err="1" smtClean="0"/>
              <a:t>anyDairyFarmMethod</a:t>
            </a:r>
            <a:r>
              <a:rPr lang="en-US" dirty="0" smtClean="0"/>
              <a:t>&gt;</a:t>
            </a:r>
          </a:p>
          <a:p>
            <a:endParaRPr lang="en-US" dirty="0"/>
          </a:p>
          <a:p>
            <a:r>
              <a:rPr lang="en-US" dirty="0" err="1" smtClean="0"/>
              <a:t>DairyFarm</a:t>
            </a:r>
            <a:r>
              <a:rPr lang="en-US" dirty="0" smtClean="0"/>
              <a:t> f3 = new </a:t>
            </a:r>
            <a:r>
              <a:rPr lang="en-US" dirty="0" err="1" smtClean="0"/>
              <a:t>DairyFarm</a:t>
            </a:r>
            <a:r>
              <a:rPr lang="en-US" dirty="0" smtClean="0"/>
              <a:t>();  // Valid</a:t>
            </a:r>
            <a:endParaRPr lang="en-US" dirty="0"/>
          </a:p>
        </p:txBody>
      </p:sp>
      <p:sp>
        <p:nvSpPr>
          <p:cNvPr id="4" name="Rounded Rectangle 3" title="Object"/>
          <p:cNvSpPr/>
          <p:nvPr/>
        </p:nvSpPr>
        <p:spPr>
          <a:xfrm>
            <a:off x="1097280" y="2000212"/>
            <a:ext cx="2286000" cy="6858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Object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097280" y="3583094"/>
            <a:ext cx="2286000" cy="6858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AbstractFarm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097280" y="5183294"/>
            <a:ext cx="2286000" cy="6858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DairyFarm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240280" y="4345094"/>
            <a:ext cx="0" cy="762000"/>
          </a:xfrm>
          <a:prstGeom prst="lin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cxnSp>
      <p:sp>
        <p:nvSpPr>
          <p:cNvPr id="8" name="Isosceles Triangle 7"/>
          <p:cNvSpPr/>
          <p:nvPr/>
        </p:nvSpPr>
        <p:spPr>
          <a:xfrm>
            <a:off x="2164080" y="4626126"/>
            <a:ext cx="152400" cy="123736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2240280" y="2744894"/>
            <a:ext cx="0" cy="762000"/>
          </a:xfrm>
          <a:prstGeom prst="lin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cxnSp>
      <p:sp>
        <p:nvSpPr>
          <p:cNvPr id="10" name="Isosceles Triangle 9"/>
          <p:cNvSpPr/>
          <p:nvPr/>
        </p:nvSpPr>
        <p:spPr>
          <a:xfrm>
            <a:off x="2164080" y="3028912"/>
            <a:ext cx="152400" cy="123736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22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- Despite the fact that instantiation will never occur, an abstract class can still contain variables, methods, and constructors </a:t>
            </a:r>
          </a:p>
          <a:p>
            <a:r>
              <a:rPr lang="en-US" dirty="0"/>
              <a:t> </a:t>
            </a:r>
            <a:r>
              <a:rPr lang="en-US" dirty="0" smtClean="0"/>
              <a:t>- </a:t>
            </a:r>
            <a:r>
              <a:rPr lang="en-US" i="1" dirty="0" smtClean="0"/>
              <a:t>super </a:t>
            </a:r>
            <a:r>
              <a:rPr lang="en-US" dirty="0" smtClean="0"/>
              <a:t>calls from a concrete subclass to an abstract class can still be made to both constructors and methods</a:t>
            </a:r>
          </a:p>
          <a:p>
            <a:r>
              <a:rPr lang="en-US" dirty="0"/>
              <a:t> </a:t>
            </a:r>
            <a:r>
              <a:rPr lang="en-US" dirty="0" smtClean="0"/>
              <a:t>- Unlike interfaces, abstract classes provide code reuse through inheritance because abstract classes can contain methods with </a:t>
            </a:r>
            <a:r>
              <a:rPr lang="en-US" dirty="0" smtClean="0"/>
              <a:t>implementation and private instance variables</a:t>
            </a:r>
            <a:endParaRPr lang="en-US" dirty="0" smtClean="0"/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3360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30</TotalTime>
  <Words>309</Words>
  <Application>Microsoft Office PowerPoint</Application>
  <PresentationFormat>Widescreen</PresentationFormat>
  <Paragraphs>58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Calibri</vt:lpstr>
      <vt:lpstr>Calibri Light</vt:lpstr>
      <vt:lpstr>Retrospect</vt:lpstr>
      <vt:lpstr>Abstract Classes</vt:lpstr>
      <vt:lpstr>Abstract vs. Concrete</vt:lpstr>
      <vt:lpstr>Abstract Methods</vt:lpstr>
      <vt:lpstr>Abstract Methods</vt:lpstr>
      <vt:lpstr>Final Methods</vt:lpstr>
      <vt:lpstr>Instantiation Examples</vt:lpstr>
      <vt:lpstr>Abstract Summary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Abstract Classes</dc:title>
  <dc:creator>Tyler Crone</dc:creator>
  <cp:lastModifiedBy>Tyler Crone</cp:lastModifiedBy>
  <cp:revision>30</cp:revision>
  <dcterms:created xsi:type="dcterms:W3CDTF">2015-10-22T11:08:49Z</dcterms:created>
  <dcterms:modified xsi:type="dcterms:W3CDTF">2015-10-23T10:52:03Z</dcterms:modified>
</cp:coreProperties>
</file>