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3" r:id="rId37"/>
    <p:sldId id="294" r:id="rId38"/>
    <p:sldId id="295" r:id="rId39"/>
    <p:sldId id="296" r:id="rId40"/>
    <p:sldId id="291" r:id="rId41"/>
    <p:sldId id="292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815C-785E-47D0-A7E0-28B0FE6F3D7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54BF-74B5-462C-A531-380140246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815C-785E-47D0-A7E0-28B0FE6F3D7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54BF-74B5-462C-A531-380140246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815C-785E-47D0-A7E0-28B0FE6F3D7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54BF-74B5-462C-A531-380140246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815C-785E-47D0-A7E0-28B0FE6F3D7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54BF-74B5-462C-A531-380140246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815C-785E-47D0-A7E0-28B0FE6F3D7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54BF-74B5-462C-A531-380140246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815C-785E-47D0-A7E0-28B0FE6F3D7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54BF-74B5-462C-A531-380140246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815C-785E-47D0-A7E0-28B0FE6F3D7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54BF-74B5-462C-A531-380140246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815C-785E-47D0-A7E0-28B0FE6F3D7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54BF-74B5-462C-A531-380140246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815C-785E-47D0-A7E0-28B0FE6F3D7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54BF-74B5-462C-A531-380140246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815C-785E-47D0-A7E0-28B0FE6F3D7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54BF-74B5-462C-A531-3801402465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815C-785E-47D0-A7E0-28B0FE6F3D7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1354BF-74B5-462C-A531-38014024652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81354BF-74B5-462C-A531-38014024652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C12815C-785E-47D0-A7E0-28B0FE6F3D7E}" type="datetimeFigureOut">
              <a:rPr lang="en-US" smtClean="0"/>
              <a:t>10/26/2015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Interface, Subclass, and Abstract Class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59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True/False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/>
              <a:t>Assuming that Car is an interface and Hybrid is an implementing class, the instantiation below will cause an error (you may assume that a default constructor for Hybrid exists). 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dirty="0" smtClean="0"/>
              <a:t>Car c = new Hybrid();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895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True/False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/>
              <a:t>Assuming that Car is an interface and Hybrid is an implementing class, the instantiation below will cause an error (you may assume that a default constructor for Hybrid exists). 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dirty="0" smtClean="0"/>
              <a:t>Car c = new Hybrid();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dirty="0" smtClean="0"/>
              <a:t>False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06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dirty="0" smtClean="0"/>
              <a:t>If more than one class implements an interface, its methods are said to be __________ 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6069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dirty="0" smtClean="0"/>
              <a:t>If more than one class implements an interface, its methods are said to be </a:t>
            </a:r>
            <a:r>
              <a:rPr lang="en-US" sz="3600" b="1" dirty="0" smtClean="0"/>
              <a:t>polymorphic.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2521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True/False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2800" dirty="0" smtClean="0"/>
          </a:p>
          <a:p>
            <a:pPr marL="114300" indent="0">
              <a:buNone/>
            </a:pPr>
            <a:r>
              <a:rPr lang="en-US" sz="2800" dirty="0" smtClean="0"/>
              <a:t>Class A implements Interface C. Class B extends Class A. Therefore, Class B also implements Interface C. 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65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True/False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2800" dirty="0" smtClean="0"/>
          </a:p>
          <a:p>
            <a:pPr marL="114300" indent="0">
              <a:buNone/>
            </a:pPr>
            <a:r>
              <a:rPr lang="en-US" sz="2800" dirty="0" smtClean="0"/>
              <a:t>Class A implements Interface C. Class B extends Class A. Therefore, Class B also implements Interface C. 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dirty="0" smtClean="0"/>
              <a:t>True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40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True/False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2800" dirty="0" smtClean="0"/>
          </a:p>
          <a:p>
            <a:pPr marL="114300" indent="0">
              <a:buNone/>
            </a:pPr>
            <a:r>
              <a:rPr lang="en-US" sz="2800" dirty="0"/>
              <a:t>Class A implements interface D. Classes B and F also implement interface D. Therefore, either B or F must be the subclass of A. 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476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True/False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2800" dirty="0" smtClean="0"/>
          </a:p>
          <a:p>
            <a:pPr marL="114300" indent="0">
              <a:buNone/>
            </a:pPr>
            <a:r>
              <a:rPr lang="en-US" sz="2800" dirty="0" smtClean="0"/>
              <a:t>Class A implements interface D. Classes B and </a:t>
            </a:r>
            <a:r>
              <a:rPr lang="en-US" sz="2800" dirty="0"/>
              <a:t>F</a:t>
            </a:r>
            <a:r>
              <a:rPr lang="en-US" sz="2800" dirty="0" smtClean="0"/>
              <a:t> also implement interface D. Therefore, either B or F must be the subclass of A. 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dirty="0" smtClean="0"/>
              <a:t>False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519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dirty="0" smtClean="0"/>
              <a:t>In a UML diagram, how is the </a:t>
            </a:r>
            <a:r>
              <a:rPr lang="en-US" sz="3600" i="1" dirty="0" smtClean="0"/>
              <a:t>implements</a:t>
            </a:r>
            <a:r>
              <a:rPr lang="en-US" sz="3600" dirty="0" smtClean="0"/>
              <a:t> relationship shown?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2606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dirty="0" smtClean="0"/>
              <a:t>In a UML diagram, how is the </a:t>
            </a:r>
            <a:r>
              <a:rPr lang="en-US" sz="3600" i="1" dirty="0" smtClean="0"/>
              <a:t>implements</a:t>
            </a:r>
            <a:r>
              <a:rPr lang="en-US" sz="3600" dirty="0" smtClean="0"/>
              <a:t> relationship shown?</a:t>
            </a:r>
          </a:p>
          <a:p>
            <a:pPr marL="114300" indent="0">
              <a:buNone/>
            </a:pPr>
            <a:endParaRPr lang="en-US" sz="3600" dirty="0"/>
          </a:p>
          <a:p>
            <a:pPr marL="114300" indent="0">
              <a:buNone/>
            </a:pPr>
            <a:r>
              <a:rPr lang="en-US" sz="3600" dirty="0" smtClean="0"/>
              <a:t>A dotted line connecting the interface with the implementing class.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389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True/False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sz="3200" dirty="0" smtClean="0"/>
              <a:t>Interfaces can be instantiated.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4144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dirty="0" smtClean="0"/>
              <a:t>What is the exact spelling and capitalization of the operator used to determine how an object was instantiated?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9909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dirty="0" smtClean="0"/>
              <a:t>What is the exact spelling and capitalization of the operator used to determine how an object was instantiated?</a:t>
            </a:r>
          </a:p>
          <a:p>
            <a:pPr marL="114300" indent="0">
              <a:buNone/>
            </a:pPr>
            <a:endParaRPr lang="en-US" sz="3600" dirty="0"/>
          </a:p>
          <a:p>
            <a:pPr marL="114300" indent="0">
              <a:buNone/>
            </a:pPr>
            <a:r>
              <a:rPr lang="en-US" sz="3600" i="1" dirty="0" err="1" smtClean="0"/>
              <a:t>instanceof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84599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b="1" dirty="0" smtClean="0"/>
              <a:t>_________</a:t>
            </a:r>
            <a:r>
              <a:rPr lang="en-US" sz="3600" dirty="0" smtClean="0"/>
              <a:t>is </a:t>
            </a:r>
            <a:r>
              <a:rPr lang="en-US" sz="3600" dirty="0"/>
              <a:t>the process by which a subclass can reuse attributes and behavior defined in a superclass</a:t>
            </a:r>
          </a:p>
          <a:p>
            <a:pPr marL="11430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2136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b="1" dirty="0" smtClean="0"/>
              <a:t>Inheritance </a:t>
            </a:r>
            <a:r>
              <a:rPr lang="en-US" sz="3600" dirty="0" smtClean="0"/>
              <a:t>is </a:t>
            </a:r>
            <a:r>
              <a:rPr lang="en-US" sz="3600" dirty="0"/>
              <a:t>the process by which a subclass can reuse attributes and behavior defined in a superclass</a:t>
            </a:r>
          </a:p>
          <a:p>
            <a:pPr marL="11430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1861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600200"/>
            <a:ext cx="3962400" cy="4800600"/>
          </a:xfrm>
        </p:spPr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800" y="1828800"/>
            <a:ext cx="6172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What is the vocabulary term for providing new code for a method that is already located in a superclass?</a:t>
            </a:r>
          </a:p>
        </p:txBody>
      </p:sp>
    </p:spTree>
    <p:extLst>
      <p:ext uri="{BB962C8B-B14F-4D97-AF65-F5344CB8AC3E}">
        <p14:creationId xmlns:p14="http://schemas.microsoft.com/office/powerpoint/2010/main" val="122566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600200"/>
            <a:ext cx="3962400" cy="4800600"/>
          </a:xfrm>
        </p:spPr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800" y="1828800"/>
            <a:ext cx="6172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What is the vocabulary term for providing new code for a method that is already located in a superclass?</a:t>
            </a:r>
          </a:p>
          <a:p>
            <a:endParaRPr lang="en-US" sz="3200" dirty="0"/>
          </a:p>
          <a:p>
            <a:r>
              <a:rPr lang="en-US" sz="3200" dirty="0" smtClean="0"/>
              <a:t>Overriding a method</a:t>
            </a:r>
          </a:p>
        </p:txBody>
      </p:sp>
    </p:spTree>
    <p:extLst>
      <p:ext uri="{BB962C8B-B14F-4D97-AF65-F5344CB8AC3E}">
        <p14:creationId xmlns:p14="http://schemas.microsoft.com/office/powerpoint/2010/main" val="386724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600200"/>
            <a:ext cx="3962400" cy="4800600"/>
          </a:xfrm>
        </p:spPr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800" y="1828800"/>
            <a:ext cx="6172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What is the term for using the same method name but accepting different parameters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8268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600200"/>
            <a:ext cx="3962400" cy="4800600"/>
          </a:xfrm>
        </p:spPr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800" y="1828800"/>
            <a:ext cx="6172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What is the term for using the same method name but accepting different parameters</a:t>
            </a:r>
          </a:p>
          <a:p>
            <a:endParaRPr lang="en-US" sz="3200" dirty="0"/>
          </a:p>
          <a:p>
            <a:r>
              <a:rPr lang="en-US" sz="3200" b="1" dirty="0" smtClean="0"/>
              <a:t>Overloading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3019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The UML diagram below provides an example of what type of relationship?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124200"/>
            <a:ext cx="6957684" cy="234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00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The UML diagram below provides an example of what type of relationship?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b="1" dirty="0" smtClean="0"/>
              <a:t>Dependency</a:t>
            </a:r>
            <a:endParaRPr lang="en-US" sz="32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981182"/>
            <a:ext cx="6816805" cy="21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64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True/False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sz="3200" dirty="0" smtClean="0"/>
              <a:t>Interfaces can be instantiated.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r>
              <a:rPr lang="en-US" sz="3200" dirty="0" smtClean="0"/>
              <a:t>FALSE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56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dirty="0" smtClean="0"/>
              <a:t>The UML Diagram below describes what type of relationship?</a:t>
            </a:r>
          </a:p>
          <a:p>
            <a:pPr marL="114300" indent="0">
              <a:buNone/>
            </a:pPr>
            <a:endParaRPr lang="en-US" sz="3600" dirty="0"/>
          </a:p>
          <a:p>
            <a:pPr marL="114300" indent="0">
              <a:buNone/>
            </a:pP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86200"/>
            <a:ext cx="47625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971800" y="3886200"/>
            <a:ext cx="20574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9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dirty="0" smtClean="0"/>
              <a:t>The UML Diagram below describes what type of relationship?</a:t>
            </a:r>
          </a:p>
          <a:p>
            <a:pPr marL="114300" indent="0">
              <a:buNone/>
            </a:pPr>
            <a:endParaRPr lang="en-US" sz="3600" dirty="0"/>
          </a:p>
          <a:p>
            <a:pPr marL="114300" indent="0">
              <a:buNone/>
            </a:pP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86200"/>
            <a:ext cx="47625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427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An “is-a” relationship is an informal way of describing what two relationships?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089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An “is-a” relationship is an informal way of describing what two relationships?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Implements</a:t>
            </a:r>
          </a:p>
          <a:p>
            <a:pPr marL="114300" indent="0">
              <a:buNone/>
            </a:pPr>
            <a:r>
              <a:rPr lang="en-US" sz="3200" dirty="0" smtClean="0"/>
              <a:t>Extends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3026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smtClean="0"/>
              <a:t>What is the informal way of describing the Aggregation relationship?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876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smtClean="0"/>
              <a:t>What is the informal way of describing the Aggregation relationship?</a:t>
            </a:r>
          </a:p>
          <a:p>
            <a:pPr marL="114300" indent="0">
              <a:buNone/>
            </a:pPr>
            <a:endParaRPr lang="en-US" sz="4000" dirty="0"/>
          </a:p>
          <a:p>
            <a:pPr marL="114300" indent="0">
              <a:buNone/>
            </a:pPr>
            <a:r>
              <a:rPr lang="en-US" sz="4000" dirty="0" smtClean="0"/>
              <a:t>“has-a”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1708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/>
              <a:t>There are two significant differences between abstract classes and concrete classes. State the two significant differences.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843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/>
              <a:t>There are two significant differences between abstract classes and concrete classes. State the two significant differences. 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dirty="0" smtClean="0"/>
              <a:t>Abstract classes cannot be instantiated. </a:t>
            </a:r>
          </a:p>
          <a:p>
            <a:pPr marL="114300" indent="0">
              <a:buNone/>
            </a:pPr>
            <a:r>
              <a:rPr lang="en-US" sz="2800" dirty="0" smtClean="0"/>
              <a:t>Abstract classes can contain abstract methods.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59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What does UML stand for?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842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What does UML stand for?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r>
              <a:rPr lang="en-US" sz="3200" dirty="0" smtClean="0"/>
              <a:t>Unified Modeling Language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992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True/False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sz="3200" dirty="0" smtClean="0"/>
              <a:t>Interfaces can contain instance variables.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9957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dirty="0" smtClean="0"/>
              <a:t>Class A implements Interfaces B and C. Class A has two Class D objects for instance variables. Class E extends Class D. </a:t>
            </a:r>
          </a:p>
          <a:p>
            <a:pPr marL="114300" indent="0">
              <a:buNone/>
            </a:pPr>
            <a:endParaRPr lang="en-US" sz="3600" dirty="0"/>
          </a:p>
          <a:p>
            <a:pPr marL="114300" indent="0">
              <a:buNone/>
            </a:pPr>
            <a:r>
              <a:rPr lang="en-US" sz="3600" dirty="0" smtClean="0"/>
              <a:t>Draw the UML Diagram for the situation described above. Include the Object Class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8912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209800" y="4032150"/>
            <a:ext cx="2286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</a:t>
            </a:r>
          </a:p>
          <a:p>
            <a:pPr algn="ctr"/>
            <a:r>
              <a:rPr lang="en-US" dirty="0"/>
              <a:t>A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054436" y="4032151"/>
            <a:ext cx="1752599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</a:t>
            </a:r>
          </a:p>
          <a:p>
            <a:pPr algn="ctr"/>
            <a:r>
              <a:rPr lang="en-US" dirty="0"/>
              <a:t>D</a:t>
            </a:r>
          </a:p>
        </p:txBody>
      </p:sp>
      <p:cxnSp>
        <p:nvCxnSpPr>
          <p:cNvPr id="8" name="Straight Connector 7"/>
          <p:cNvCxnSpPr>
            <a:stCxn id="4" idx="0"/>
          </p:cNvCxnSpPr>
          <p:nvPr/>
        </p:nvCxnSpPr>
        <p:spPr>
          <a:xfrm flipV="1">
            <a:off x="3352800" y="3098999"/>
            <a:ext cx="6927" cy="933151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Isosceles Triangle 8"/>
          <p:cNvSpPr/>
          <p:nvPr/>
        </p:nvSpPr>
        <p:spPr>
          <a:xfrm>
            <a:off x="3283527" y="3605108"/>
            <a:ext cx="152400" cy="1237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066800" y="2621017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Interface</a:t>
            </a:r>
          </a:p>
          <a:p>
            <a:pPr algn="ctr"/>
            <a:r>
              <a:rPr lang="en-US" dirty="0"/>
              <a:t>B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613563" y="2597727"/>
            <a:ext cx="1134175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Interface</a:t>
            </a:r>
          </a:p>
          <a:p>
            <a:pPr algn="ctr"/>
            <a:r>
              <a:rPr lang="en-US" dirty="0"/>
              <a:t>C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632363" y="2410133"/>
            <a:ext cx="1440873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</a:t>
            </a:r>
          </a:p>
          <a:p>
            <a:pPr algn="ctr"/>
            <a:r>
              <a:rPr lang="en-US" dirty="0" smtClean="0"/>
              <a:t>Object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613562" y="3860999"/>
            <a:ext cx="91440" cy="1711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754819" y="3581400"/>
            <a:ext cx="91440" cy="1711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884994" y="3332555"/>
            <a:ext cx="91440" cy="1711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2084409" y="3832275"/>
            <a:ext cx="121694" cy="1711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1905000" y="3584475"/>
            <a:ext cx="121694" cy="1711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1752600" y="3368729"/>
            <a:ext cx="121694" cy="1711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9" idx="3"/>
          </p:cNvCxnSpPr>
          <p:nvPr/>
        </p:nvCxnSpPr>
        <p:spPr>
          <a:xfrm>
            <a:off x="4772138" y="4419600"/>
            <a:ext cx="124766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iamond 28"/>
          <p:cNvSpPr/>
          <p:nvPr/>
        </p:nvSpPr>
        <p:spPr>
          <a:xfrm>
            <a:off x="4546426" y="4267200"/>
            <a:ext cx="225712" cy="304800"/>
          </a:xfrm>
          <a:prstGeom prst="diamon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610072" y="4003427"/>
            <a:ext cx="27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6054436" y="5363001"/>
            <a:ext cx="1752599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</a:t>
            </a:r>
          </a:p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6930735" y="4717951"/>
            <a:ext cx="0" cy="76200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Isosceles Triangle 32"/>
          <p:cNvSpPr/>
          <p:nvPr/>
        </p:nvSpPr>
        <p:spPr>
          <a:xfrm>
            <a:off x="6854535" y="5037083"/>
            <a:ext cx="152400" cy="1237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5" idx="0"/>
          </p:cNvCxnSpPr>
          <p:nvPr/>
        </p:nvCxnSpPr>
        <p:spPr>
          <a:xfrm flipV="1">
            <a:off x="6930736" y="3670052"/>
            <a:ext cx="6926" cy="362099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352799" y="3689968"/>
            <a:ext cx="3577936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08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True/False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sz="3200" dirty="0" smtClean="0"/>
              <a:t>Interfaces can contain instance variables. 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FALSE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714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True/False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sz="2400" dirty="0" smtClean="0"/>
              <a:t>The statement below could be placed in an interface without error. 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dirty="0" smtClean="0"/>
              <a:t>public void </a:t>
            </a:r>
            <a:r>
              <a:rPr lang="en-US" dirty="0" err="1" smtClean="0"/>
              <a:t>setSide</a:t>
            </a:r>
            <a:r>
              <a:rPr lang="en-US" dirty="0" smtClean="0"/>
              <a:t>(double side){ }</a:t>
            </a:r>
          </a:p>
        </p:txBody>
      </p:sp>
    </p:spTree>
    <p:extLst>
      <p:ext uri="{BB962C8B-B14F-4D97-AF65-F5344CB8AC3E}">
        <p14:creationId xmlns:p14="http://schemas.microsoft.com/office/powerpoint/2010/main" val="218957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True/False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sz="2400" dirty="0" smtClean="0"/>
              <a:t>The statement below could be placed in an interface without error. 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dirty="0" smtClean="0"/>
              <a:t>public void </a:t>
            </a:r>
            <a:r>
              <a:rPr lang="en-US" sz="2400" dirty="0" err="1" smtClean="0"/>
              <a:t>setSide</a:t>
            </a:r>
            <a:r>
              <a:rPr lang="en-US" sz="2400" dirty="0" smtClean="0"/>
              <a:t>(double side){ }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endParaRPr lang="en-US" sz="2400" dirty="0" smtClean="0"/>
          </a:p>
          <a:p>
            <a:pPr marL="114300" indent="0">
              <a:buNone/>
            </a:pPr>
            <a:r>
              <a:rPr lang="en-US" sz="2400" dirty="0" smtClean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52909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True/False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sz="3200" dirty="0" smtClean="0"/>
              <a:t>Assuming that </a:t>
            </a:r>
            <a:r>
              <a:rPr lang="en-US" sz="3200" i="1" dirty="0" smtClean="0"/>
              <a:t>Red</a:t>
            </a:r>
            <a:r>
              <a:rPr lang="en-US" sz="3200" dirty="0" smtClean="0"/>
              <a:t> is an interface, the code below will cause an error. 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Red r1;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1076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True/False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sz="3200" dirty="0" smtClean="0"/>
              <a:t>Assuming that </a:t>
            </a:r>
            <a:r>
              <a:rPr lang="en-US" sz="3200" i="1" dirty="0" smtClean="0"/>
              <a:t>Red</a:t>
            </a:r>
            <a:r>
              <a:rPr lang="en-US" sz="3200" dirty="0" smtClean="0"/>
              <a:t> is an interface, the code below will cause an error. 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Red r1;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False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5345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88</TotalTime>
  <Words>742</Words>
  <Application>Microsoft Office PowerPoint</Application>
  <PresentationFormat>On-screen Show (4:3)</PresentationFormat>
  <Paragraphs>155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Calibri</vt:lpstr>
      <vt:lpstr>Cambria</vt:lpstr>
      <vt:lpstr>Adjacency</vt:lpstr>
      <vt:lpstr>Interface, Subclass, and Abstract Class Review</vt:lpstr>
      <vt:lpstr>True/False</vt:lpstr>
      <vt:lpstr>True/False</vt:lpstr>
      <vt:lpstr>True/False</vt:lpstr>
      <vt:lpstr>True/False</vt:lpstr>
      <vt:lpstr>True/False</vt:lpstr>
      <vt:lpstr>True/False</vt:lpstr>
      <vt:lpstr>True/False</vt:lpstr>
      <vt:lpstr>True/False</vt:lpstr>
      <vt:lpstr>True/False</vt:lpstr>
      <vt:lpstr>True/False</vt:lpstr>
      <vt:lpstr>Vocabulary</vt:lpstr>
      <vt:lpstr>Vocabulary</vt:lpstr>
      <vt:lpstr>True/False</vt:lpstr>
      <vt:lpstr>True/False</vt:lpstr>
      <vt:lpstr>True/False</vt:lpstr>
      <vt:lpstr>True/False</vt:lpstr>
      <vt:lpstr>PowerPoint Presentation</vt:lpstr>
      <vt:lpstr>PowerPoint Presentation</vt:lpstr>
      <vt:lpstr>PowerPoint Presentation</vt:lpstr>
      <vt:lpstr>PowerPoint Presentation</vt:lpstr>
      <vt:lpstr>Vocabulary</vt:lpstr>
      <vt:lpstr>Vocabulary</vt:lpstr>
      <vt:lpstr>Vocabulary</vt:lpstr>
      <vt:lpstr>Vocabulary</vt:lpstr>
      <vt:lpstr>Vocabulary</vt:lpstr>
      <vt:lpstr>Vocabulary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Crone</dc:creator>
  <cp:lastModifiedBy>Tyler Crone</cp:lastModifiedBy>
  <cp:revision>112</cp:revision>
  <dcterms:created xsi:type="dcterms:W3CDTF">2015-10-22T20:39:10Z</dcterms:created>
  <dcterms:modified xsi:type="dcterms:W3CDTF">2015-10-26T18:50:57Z</dcterms:modified>
</cp:coreProperties>
</file>