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72" r:id="rId13"/>
    <p:sldId id="269" r:id="rId14"/>
    <p:sldId id="271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E7D-A6CE-4183-8596-1BD86D14550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E7D-A6CE-4183-8596-1BD86D14550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E7D-A6CE-4183-8596-1BD86D14550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E7D-A6CE-4183-8596-1BD86D14550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E7D-A6CE-4183-8596-1BD86D14550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E7D-A6CE-4183-8596-1BD86D14550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E7D-A6CE-4183-8596-1BD86D14550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E7D-A6CE-4183-8596-1BD86D14550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E7D-A6CE-4183-8596-1BD86D14550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E7D-A6CE-4183-8596-1BD86D14550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E7D-A6CE-4183-8596-1BD86D14550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8AA6E7D-A6CE-4183-8596-1BD86D14550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2E21149-B5DF-4E68-B47A-C51A2D50E6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Subclasses - 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8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Super in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 smtClean="0"/>
              <a:t>super()</a:t>
            </a:r>
            <a:r>
              <a:rPr lang="en-US" dirty="0" smtClean="0"/>
              <a:t> is not explicitly called in a subclass’s constructor, a call to </a:t>
            </a:r>
            <a:r>
              <a:rPr lang="en-US" i="1" dirty="0" smtClean="0"/>
              <a:t>super()</a:t>
            </a:r>
            <a:r>
              <a:rPr lang="en-US" dirty="0" smtClean="0"/>
              <a:t> is automatically made</a:t>
            </a:r>
          </a:p>
          <a:p>
            <a:r>
              <a:rPr lang="en-US" dirty="0" smtClean="0"/>
              <a:t>The automatic </a:t>
            </a:r>
            <a:r>
              <a:rPr lang="en-US" i="1" dirty="0" smtClean="0"/>
              <a:t>super()</a:t>
            </a:r>
            <a:r>
              <a:rPr lang="en-US" dirty="0" smtClean="0"/>
              <a:t> call will always call the default constructor of the parent class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DairyFarm</a:t>
            </a:r>
            <a:r>
              <a:rPr lang="en-US" dirty="0"/>
              <a:t> extends Farm(){</a:t>
            </a:r>
          </a:p>
          <a:p>
            <a:pPr marL="0" indent="0">
              <a:buNone/>
            </a:pPr>
            <a:r>
              <a:rPr lang="en-US" dirty="0"/>
              <a:t>	private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numCows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public </a:t>
            </a:r>
            <a:r>
              <a:rPr lang="en-US" dirty="0" err="1" smtClean="0"/>
              <a:t>DairyFarm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numC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// automatically calls default super constructor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numCows</a:t>
            </a:r>
            <a:r>
              <a:rPr lang="en-US" dirty="0"/>
              <a:t> = </a:t>
            </a:r>
            <a:r>
              <a:rPr lang="en-US" dirty="0" err="1"/>
              <a:t>numC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22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Overriding Methods </a:t>
            </a:r>
            <a:r>
              <a:rPr lang="en-US" dirty="0" smtClean="0"/>
              <a:t>– providing new code for a method that is already located in a superclass</a:t>
            </a:r>
          </a:p>
          <a:p>
            <a:endParaRPr lang="en-US" dirty="0"/>
          </a:p>
          <a:p>
            <a:r>
              <a:rPr lang="en-US" b="1" dirty="0" smtClean="0"/>
              <a:t>Overloading Methods </a:t>
            </a:r>
            <a:r>
              <a:rPr lang="en-US" dirty="0" smtClean="0"/>
              <a:t>– using the same method name but accepting different parameters</a:t>
            </a:r>
          </a:p>
          <a:p>
            <a:endParaRPr lang="en-US" dirty="0"/>
          </a:p>
          <a:p>
            <a:r>
              <a:rPr lang="en-US" b="1" dirty="0" smtClean="0"/>
              <a:t>Polymorphism</a:t>
            </a:r>
            <a:r>
              <a:rPr lang="en-US" dirty="0" smtClean="0"/>
              <a:t> – the property of one operator or symbol having many different meanings</a:t>
            </a:r>
          </a:p>
          <a:p>
            <a:endParaRPr lang="en-US" dirty="0" smtClean="0"/>
          </a:p>
          <a:p>
            <a:r>
              <a:rPr lang="en-US" b="1" dirty="0" smtClean="0"/>
              <a:t>Extension</a:t>
            </a:r>
          </a:p>
          <a:p>
            <a:pPr lvl="1"/>
            <a:r>
              <a:rPr lang="en-US" dirty="0" smtClean="0"/>
              <a:t>Occurs when a new method is added that does not exist in a superclass</a:t>
            </a:r>
          </a:p>
          <a:p>
            <a:pPr lvl="1"/>
            <a:r>
              <a:rPr lang="en-US" dirty="0" smtClean="0"/>
              <a:t>Occurs when a subclass method invokes the same method as the superclass and also extends the behavior of the method with its own operations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*Definitions from Fundamentals of Java 4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3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Relationships &amp; UML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have already seen, previously created classes are often used when creating a new class</a:t>
            </a:r>
          </a:p>
          <a:p>
            <a:r>
              <a:rPr lang="en-US" dirty="0" smtClean="0"/>
              <a:t>When a new class is created, its relationship to other classes can be represented with a UML Diagram</a:t>
            </a:r>
          </a:p>
          <a:p>
            <a:r>
              <a:rPr lang="en-US" dirty="0" smtClean="0"/>
              <a:t>A UML (Unified Modeling Language) Diagram can be used to show several different relationships between interfaces, </a:t>
            </a:r>
            <a:r>
              <a:rPr lang="en-US" dirty="0" err="1" smtClean="0"/>
              <a:t>superclasses</a:t>
            </a:r>
            <a:r>
              <a:rPr lang="en-US" dirty="0" smtClean="0"/>
              <a:t>, abstract classes, and classes being used within another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4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 Between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Dependency </a:t>
            </a:r>
          </a:p>
          <a:p>
            <a:pPr lvl="1"/>
            <a:r>
              <a:rPr lang="en-US" dirty="0" smtClean="0"/>
              <a:t>Occurs when an object of one class sends a message to an object of another class</a:t>
            </a:r>
          </a:p>
          <a:p>
            <a:pPr lvl="1"/>
            <a:r>
              <a:rPr lang="en-US" dirty="0" smtClean="0"/>
              <a:t>Example) Imagine that a Circle class was created with a </a:t>
            </a:r>
            <a:r>
              <a:rPr lang="en-US" i="1" dirty="0" smtClean="0"/>
              <a:t>draw()</a:t>
            </a:r>
            <a:r>
              <a:rPr lang="en-US" dirty="0" smtClean="0"/>
              <a:t> method that used the </a:t>
            </a:r>
            <a:r>
              <a:rPr lang="en-US" dirty="0" err="1" smtClean="0"/>
              <a:t>StandardPen</a:t>
            </a:r>
            <a:r>
              <a:rPr lang="en-US" dirty="0" smtClean="0"/>
              <a:t> class to draw the circle. The Circle is dependent upon the </a:t>
            </a:r>
            <a:r>
              <a:rPr lang="en-US" dirty="0" err="1" smtClean="0"/>
              <a:t>StandardPen</a:t>
            </a:r>
            <a:r>
              <a:rPr lang="en-US" dirty="0" smtClean="0"/>
              <a:t> Class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UML Diagram)</a:t>
            </a:r>
          </a:p>
          <a:p>
            <a:pPr marL="457200" indent="-457200">
              <a:buAutoNum type="arabicParenR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4419600"/>
            <a:ext cx="5135187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4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 Between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 Aggregation (has-a)</a:t>
            </a:r>
          </a:p>
          <a:p>
            <a:pPr lvl="1"/>
            <a:r>
              <a:rPr lang="en-US" dirty="0" smtClean="0"/>
              <a:t>An object of one class contains objects of another class as structural components</a:t>
            </a:r>
          </a:p>
          <a:p>
            <a:pPr lvl="1"/>
            <a:r>
              <a:rPr lang="en-US" dirty="0" smtClean="0"/>
              <a:t>Example) The Line class contains two Point objects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UML Diagram)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4495800"/>
            <a:ext cx="48291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68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 Between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) Inheritance &amp; Implementation (is-a)</a:t>
            </a:r>
          </a:p>
          <a:p>
            <a:pPr lvl="1"/>
            <a:r>
              <a:rPr lang="en-US" dirty="0" smtClean="0"/>
              <a:t>Occurs when a class extends a superclass or implements an interface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UML Diagram)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429000"/>
            <a:ext cx="3962400" cy="2867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22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Purpose of 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Class Farm</a:t>
            </a:r>
          </a:p>
          <a:p>
            <a:pPr marL="0" indent="0">
              <a:buNone/>
            </a:pPr>
            <a:r>
              <a:rPr lang="en-US" i="1" dirty="0" smtClean="0"/>
              <a:t>String </a:t>
            </a:r>
            <a:r>
              <a:rPr lang="en-US" i="1" dirty="0" err="1" smtClean="0"/>
              <a:t>getOwner</a:t>
            </a:r>
            <a:r>
              <a:rPr lang="en-US" i="1" dirty="0" smtClean="0"/>
              <a:t>()</a:t>
            </a:r>
          </a:p>
          <a:p>
            <a:pPr marL="0" indent="0">
              <a:buNone/>
            </a:pPr>
            <a:r>
              <a:rPr lang="en-US" i="1" dirty="0" smtClean="0"/>
              <a:t>void </a:t>
            </a:r>
            <a:r>
              <a:rPr lang="en-US" i="1" dirty="0" err="1" smtClean="0"/>
              <a:t>setOwner</a:t>
            </a:r>
            <a:r>
              <a:rPr lang="en-US" i="1" dirty="0" smtClean="0"/>
              <a:t>(String s)</a:t>
            </a:r>
          </a:p>
          <a:p>
            <a:pPr marL="0" indent="0">
              <a:buNone/>
            </a:pPr>
            <a:r>
              <a:rPr lang="en-US" i="1" dirty="0" err="1" smtClean="0"/>
              <a:t>int</a:t>
            </a:r>
            <a:r>
              <a:rPr lang="en-US" i="1" dirty="0" smtClean="0"/>
              <a:t> </a:t>
            </a:r>
            <a:r>
              <a:rPr lang="en-US" i="1" dirty="0" err="1" smtClean="0"/>
              <a:t>getSize</a:t>
            </a:r>
            <a:r>
              <a:rPr lang="en-US" i="1" dirty="0" smtClean="0"/>
              <a:t>()</a:t>
            </a:r>
          </a:p>
          <a:p>
            <a:pPr marL="0" indent="0">
              <a:buNone/>
            </a:pPr>
            <a:r>
              <a:rPr lang="en-US" i="1" dirty="0" smtClean="0"/>
              <a:t>void </a:t>
            </a:r>
            <a:r>
              <a:rPr lang="en-US" i="1" dirty="0" err="1" smtClean="0"/>
              <a:t>setSize</a:t>
            </a:r>
            <a:r>
              <a:rPr lang="en-US" i="1" dirty="0" smtClean="0"/>
              <a:t>(</a:t>
            </a:r>
            <a:r>
              <a:rPr lang="en-US" i="1" dirty="0" err="1" smtClean="0"/>
              <a:t>int</a:t>
            </a:r>
            <a:r>
              <a:rPr lang="en-US" i="1" dirty="0" smtClean="0"/>
              <a:t> s)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DairyFarm</a:t>
            </a:r>
            <a:endParaRPr lang="en-US" dirty="0" smtClean="0"/>
          </a:p>
          <a:p>
            <a:pPr marL="0" indent="0">
              <a:buNone/>
            </a:pPr>
            <a:r>
              <a:rPr lang="en-US" i="1" dirty="0"/>
              <a:t>String </a:t>
            </a:r>
            <a:r>
              <a:rPr lang="en-US" i="1" dirty="0" err="1"/>
              <a:t>getOwner</a:t>
            </a:r>
            <a:r>
              <a:rPr lang="en-US" i="1" dirty="0"/>
              <a:t>()</a:t>
            </a:r>
          </a:p>
          <a:p>
            <a:pPr marL="0" indent="0">
              <a:buNone/>
            </a:pPr>
            <a:r>
              <a:rPr lang="en-US" i="1" dirty="0"/>
              <a:t>void </a:t>
            </a:r>
            <a:r>
              <a:rPr lang="en-US" i="1" dirty="0" err="1"/>
              <a:t>setOwner</a:t>
            </a:r>
            <a:r>
              <a:rPr lang="en-US" i="1" dirty="0"/>
              <a:t>(String s)</a:t>
            </a:r>
          </a:p>
          <a:p>
            <a:pPr marL="0" indent="0">
              <a:buNone/>
            </a:pP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getSize</a:t>
            </a:r>
            <a:r>
              <a:rPr lang="en-US" i="1" dirty="0"/>
              <a:t>()</a:t>
            </a:r>
          </a:p>
          <a:p>
            <a:pPr marL="0" indent="0">
              <a:buNone/>
            </a:pPr>
            <a:r>
              <a:rPr lang="en-US" i="1" dirty="0"/>
              <a:t>void </a:t>
            </a:r>
            <a:r>
              <a:rPr lang="en-US" i="1" dirty="0" err="1"/>
              <a:t>setSize</a:t>
            </a:r>
            <a:r>
              <a:rPr lang="en-US" i="1" dirty="0"/>
              <a:t>(</a:t>
            </a:r>
            <a:r>
              <a:rPr lang="en-US" i="1" dirty="0" err="1"/>
              <a:t>int</a:t>
            </a:r>
            <a:r>
              <a:rPr lang="en-US" i="1" dirty="0"/>
              <a:t> s)</a:t>
            </a:r>
          </a:p>
          <a:p>
            <a:pPr marL="0" indent="0">
              <a:buNone/>
            </a:pPr>
            <a:r>
              <a:rPr lang="en-US" i="1" dirty="0" err="1" smtClean="0"/>
              <a:t>int</a:t>
            </a:r>
            <a:r>
              <a:rPr lang="en-US" i="1" dirty="0" smtClean="0"/>
              <a:t> </a:t>
            </a:r>
            <a:r>
              <a:rPr lang="en-US" i="1" dirty="0" err="1" smtClean="0"/>
              <a:t>getNumCows</a:t>
            </a:r>
            <a:r>
              <a:rPr lang="en-US" i="1" dirty="0" smtClean="0"/>
              <a:t>()</a:t>
            </a:r>
          </a:p>
          <a:p>
            <a:pPr marL="0" indent="0">
              <a:buNone/>
            </a:pPr>
            <a:r>
              <a:rPr lang="en-US" i="1" dirty="0" smtClean="0"/>
              <a:t>void </a:t>
            </a:r>
            <a:r>
              <a:rPr lang="en-US" i="1" dirty="0" err="1" smtClean="0"/>
              <a:t>setNumCows</a:t>
            </a:r>
            <a:r>
              <a:rPr lang="en-US" i="1" dirty="0" smtClean="0"/>
              <a:t>(</a:t>
            </a:r>
            <a:r>
              <a:rPr lang="en-US" i="1" dirty="0" err="1" smtClean="0"/>
              <a:t>int</a:t>
            </a:r>
            <a:r>
              <a:rPr lang="en-US" i="1" dirty="0" smtClean="0"/>
              <a:t> 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9632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previous example, it would be inefficient to spend time creating both of these classes in their entirety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DairyFarm</a:t>
            </a:r>
            <a:r>
              <a:rPr lang="en-US" dirty="0" smtClean="0"/>
              <a:t> class should be created using the process of inheritance</a:t>
            </a:r>
          </a:p>
          <a:p>
            <a:r>
              <a:rPr lang="en-US" b="1" dirty="0" smtClean="0"/>
              <a:t>Inheritance</a:t>
            </a:r>
            <a:r>
              <a:rPr lang="en-US" b="1" i="1" dirty="0" smtClean="0"/>
              <a:t> </a:t>
            </a:r>
            <a:r>
              <a:rPr lang="en-US" dirty="0" smtClean="0"/>
              <a:t>is the process by which a subclass can reuse attributes and behavior defined in a superclass</a:t>
            </a:r>
          </a:p>
          <a:p>
            <a:r>
              <a:rPr lang="en-US" dirty="0" smtClean="0"/>
              <a:t>The most efficient way to create these classes would be to create the Farm class, and make the </a:t>
            </a:r>
            <a:r>
              <a:rPr lang="en-US" dirty="0" err="1" smtClean="0"/>
              <a:t>DairyFarm</a:t>
            </a:r>
            <a:r>
              <a:rPr lang="en-US" dirty="0" smtClean="0"/>
              <a:t> a subclass of the Farm class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6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subclass by using the reserved word </a:t>
            </a:r>
            <a:r>
              <a:rPr lang="en-US" i="1" dirty="0" smtClean="0"/>
              <a:t>extends</a:t>
            </a:r>
            <a:r>
              <a:rPr lang="en-US" dirty="0" smtClean="0"/>
              <a:t> in the class header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DairyFarm</a:t>
            </a:r>
            <a:r>
              <a:rPr lang="en-US" dirty="0" smtClean="0"/>
              <a:t> extends Farm{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en-US" dirty="0" err="1" smtClean="0"/>
              <a:t>DairyFarm</a:t>
            </a:r>
            <a:r>
              <a:rPr lang="en-US" dirty="0" smtClean="0"/>
              <a:t> is now a subclass of the Farm</a:t>
            </a:r>
          </a:p>
        </p:txBody>
      </p:sp>
    </p:spTree>
    <p:extLst>
      <p:ext uri="{BB962C8B-B14F-4D97-AF65-F5344CB8AC3E}">
        <p14:creationId xmlns:p14="http://schemas.microsoft.com/office/powerpoint/2010/main" val="348149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Subclasses Hierarchy</a:t>
            </a:r>
            <a:endParaRPr lang="en-US" dirty="0"/>
          </a:p>
        </p:txBody>
      </p:sp>
      <p:sp>
        <p:nvSpPr>
          <p:cNvPr id="4" name="Rounded Rectangle 3" title="Object"/>
          <p:cNvSpPr/>
          <p:nvPr/>
        </p:nvSpPr>
        <p:spPr>
          <a:xfrm>
            <a:off x="3048000" y="2150918"/>
            <a:ext cx="2286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8000" y="3733800"/>
            <a:ext cx="2286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Farm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048000" y="5334000"/>
            <a:ext cx="2286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DairyFarm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371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In the Java hierarchy, subclasses are positioned below their parent classes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08073" y="3476535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this case, Farm is referred to as the superclass, or parent class of </a:t>
            </a:r>
            <a:r>
              <a:rPr lang="en-US" dirty="0" err="1" smtClean="0"/>
              <a:t>DairyFarm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191000" y="4495800"/>
            <a:ext cx="0" cy="7620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/>
          <p:cNvSpPr/>
          <p:nvPr/>
        </p:nvSpPr>
        <p:spPr>
          <a:xfrm>
            <a:off x="4114800" y="4776832"/>
            <a:ext cx="152400" cy="1237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191000" y="2895600"/>
            <a:ext cx="0" cy="7620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sosceles Triangle 15"/>
          <p:cNvSpPr/>
          <p:nvPr/>
        </p:nvSpPr>
        <p:spPr>
          <a:xfrm>
            <a:off x="4114800" y="3179618"/>
            <a:ext cx="152400" cy="1237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1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Subclasses inherit all of the instance variables and methods of their parent classes</a:t>
            </a:r>
          </a:p>
          <a:p>
            <a:r>
              <a:rPr lang="en-US" dirty="0" smtClean="0"/>
              <a:t>If a variable of a superclass is declared to be private, the subclass will still inherit the variable, although it will not have the power to modify/access the variable directly</a:t>
            </a:r>
          </a:p>
          <a:p>
            <a:r>
              <a:rPr lang="en-US" dirty="0" smtClean="0"/>
              <a:t>Superclass methods can be accessed with the keyword </a:t>
            </a:r>
            <a:r>
              <a:rPr lang="en-US" i="1" dirty="0" smtClean="0"/>
              <a:t>super</a:t>
            </a:r>
          </a:p>
          <a:p>
            <a:r>
              <a:rPr lang="en-US" dirty="0" smtClean="0"/>
              <a:t>The keyword </a:t>
            </a:r>
            <a:r>
              <a:rPr lang="en-US" i="1" dirty="0" smtClean="0"/>
              <a:t>super</a:t>
            </a:r>
            <a:r>
              <a:rPr lang="en-US" dirty="0" smtClean="0"/>
              <a:t> can be used to access public methods in ANY of the class’s </a:t>
            </a:r>
            <a:r>
              <a:rPr lang="en-US" dirty="0" err="1" smtClean="0"/>
              <a:t>superclasses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9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Assuming that </a:t>
            </a:r>
            <a:r>
              <a:rPr lang="en-US" dirty="0" err="1" smtClean="0"/>
              <a:t>DairyFarm</a:t>
            </a:r>
            <a:r>
              <a:rPr lang="en-US" dirty="0" smtClean="0"/>
              <a:t> is the subclass of Farm, the code below provides an example of the use of </a:t>
            </a:r>
            <a:r>
              <a:rPr lang="en-US" i="1" dirty="0" smtClean="0"/>
              <a:t>super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DairyFarm</a:t>
            </a:r>
            <a:r>
              <a:rPr lang="en-US" dirty="0" smtClean="0"/>
              <a:t> extends Farm{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getNumAcres</a:t>
            </a:r>
            <a:r>
              <a:rPr lang="en-US" dirty="0" smtClean="0"/>
              <a:t>(){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acres = </a:t>
            </a:r>
            <a:r>
              <a:rPr lang="en-US" dirty="0" err="1" smtClean="0"/>
              <a:t>super.getSize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return acres;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Super in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super</a:t>
            </a:r>
            <a:r>
              <a:rPr lang="en-US" dirty="0" smtClean="0"/>
              <a:t> can also be used when creating constructors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super</a:t>
            </a:r>
            <a:r>
              <a:rPr lang="en-US" dirty="0" smtClean="0"/>
              <a:t> is used in the constructor, it MUST be the first line in the constructor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First look at the constructor of the Farm class below: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public Farm(String own,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siz</a:t>
            </a:r>
            <a:r>
              <a:rPr lang="en-US" dirty="0" smtClean="0"/>
              <a:t>){</a:t>
            </a:r>
          </a:p>
          <a:p>
            <a:pPr marL="0" indent="0">
              <a:buNone/>
            </a:pPr>
            <a:r>
              <a:rPr lang="en-US" dirty="0" smtClean="0"/>
              <a:t>	owner = own;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size = </a:t>
            </a:r>
            <a:r>
              <a:rPr lang="en-US" dirty="0" err="1" smtClean="0"/>
              <a:t>siz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4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Super in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public Farm(String own,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siz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owner = own;</a:t>
            </a:r>
          </a:p>
          <a:p>
            <a:pPr marL="0" indent="0">
              <a:buNone/>
            </a:pPr>
            <a:r>
              <a:rPr lang="en-US" dirty="0"/>
              <a:t>	size = </a:t>
            </a:r>
            <a:r>
              <a:rPr lang="en-US" dirty="0" err="1"/>
              <a:t>siz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// ---------------------------------------------------------------------------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DairyFarm</a:t>
            </a:r>
            <a:r>
              <a:rPr lang="en-US" dirty="0" smtClean="0"/>
              <a:t> extends Farm(){</a:t>
            </a:r>
          </a:p>
          <a:p>
            <a:pPr marL="0" indent="0">
              <a:buNone/>
            </a:pPr>
            <a:r>
              <a:rPr lang="en-US" dirty="0" smtClean="0"/>
              <a:t>	private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numCows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</a:t>
            </a:r>
            <a:r>
              <a:rPr lang="en-US" dirty="0" err="1" smtClean="0"/>
              <a:t>DairyFarm</a:t>
            </a:r>
            <a:r>
              <a:rPr lang="en-US" dirty="0" smtClean="0"/>
              <a:t>(String own,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siz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numC</a:t>
            </a:r>
            <a:r>
              <a:rPr lang="en-US" dirty="0" smtClean="0"/>
              <a:t>){</a:t>
            </a:r>
          </a:p>
          <a:p>
            <a:pPr marL="0" indent="0">
              <a:buNone/>
            </a:pPr>
            <a:r>
              <a:rPr lang="en-US" dirty="0" smtClean="0"/>
              <a:t>		super(own, </a:t>
            </a:r>
            <a:r>
              <a:rPr lang="en-US" dirty="0" err="1" smtClean="0"/>
              <a:t>siz</a:t>
            </a:r>
            <a:r>
              <a:rPr lang="en-US" dirty="0" smtClean="0"/>
              <a:t>);          // calls super constructor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numCows</a:t>
            </a:r>
            <a:r>
              <a:rPr lang="en-US" dirty="0" smtClean="0"/>
              <a:t> = </a:t>
            </a:r>
            <a:r>
              <a:rPr lang="en-US" dirty="0" err="1" smtClean="0"/>
              <a:t>numC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0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453</TotalTime>
  <Words>663</Words>
  <Application>Microsoft Office PowerPoint</Application>
  <PresentationFormat>On-screen Show (4:3)</PresentationFormat>
  <Paragraphs>130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Clarity</vt:lpstr>
      <vt:lpstr>Subclasses - Java</vt:lpstr>
      <vt:lpstr>The Purpose of Subclasses</vt:lpstr>
      <vt:lpstr>Subclasses</vt:lpstr>
      <vt:lpstr>Subclasses</vt:lpstr>
      <vt:lpstr>Subclasses Hierarchy</vt:lpstr>
      <vt:lpstr>Subclasses</vt:lpstr>
      <vt:lpstr>Subclasses</vt:lpstr>
      <vt:lpstr>Using Super in Constructors</vt:lpstr>
      <vt:lpstr>Using Super in Constructors</vt:lpstr>
      <vt:lpstr>Using Super in Constructors</vt:lpstr>
      <vt:lpstr>Vocabulary</vt:lpstr>
      <vt:lpstr>Class Relationships &amp; UML Diagrams</vt:lpstr>
      <vt:lpstr>Relationships Between Classes</vt:lpstr>
      <vt:lpstr>Relationships Between Classes</vt:lpstr>
      <vt:lpstr>Relationships Between Classes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Crone</dc:creator>
  <cp:lastModifiedBy>Tyler Crone</cp:lastModifiedBy>
  <cp:revision>155</cp:revision>
  <dcterms:created xsi:type="dcterms:W3CDTF">2015-05-12T17:28:09Z</dcterms:created>
  <dcterms:modified xsi:type="dcterms:W3CDTF">2015-10-26T18:53:12Z</dcterms:modified>
</cp:coreProperties>
</file>