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C94833-9AED-49E9-88CF-7FF72DB28B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20CC10-6E10-4127-85EB-68A33F416540}" type="datetimeFigureOut">
              <a:rPr lang="en-US" smtClean="0"/>
              <a:t>10/29/2015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Sending Messages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4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Person, Educator, and </a:t>
            </a:r>
            <a:r>
              <a:rPr lang="en-US" dirty="0" err="1" smtClean="0"/>
              <a:t>MathTeacher</a:t>
            </a:r>
            <a:r>
              <a:rPr lang="en-US" dirty="0" smtClean="0"/>
              <a:t> all have </a:t>
            </a:r>
            <a:r>
              <a:rPr lang="en-US" i="1" dirty="0" err="1" smtClean="0"/>
              <a:t>toString</a:t>
            </a:r>
            <a:r>
              <a:rPr lang="en-US" i="1" dirty="0" smtClean="0"/>
              <a:t>()</a:t>
            </a:r>
            <a:r>
              <a:rPr lang="en-US" dirty="0" smtClean="0"/>
              <a:t> methods that simply state “Person”, “Educator”, and “</a:t>
            </a:r>
            <a:r>
              <a:rPr lang="en-US" dirty="0" err="1" smtClean="0"/>
              <a:t>MathTeacher</a:t>
            </a:r>
            <a:r>
              <a:rPr lang="en-US" dirty="0" smtClean="0"/>
              <a:t>” respectively.  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does the code below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Educator e1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(e1.toString());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7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Person, Educator, and </a:t>
            </a:r>
            <a:r>
              <a:rPr lang="en-US" dirty="0" err="1" smtClean="0"/>
              <a:t>MathTeacher</a:t>
            </a:r>
            <a:r>
              <a:rPr lang="en-US" dirty="0" smtClean="0"/>
              <a:t> all have </a:t>
            </a:r>
            <a:r>
              <a:rPr lang="en-US" i="1" dirty="0" err="1" smtClean="0"/>
              <a:t>toString</a:t>
            </a:r>
            <a:r>
              <a:rPr lang="en-US" i="1" dirty="0" smtClean="0"/>
              <a:t>()</a:t>
            </a:r>
            <a:r>
              <a:rPr lang="en-US" dirty="0" smtClean="0"/>
              <a:t> methods that simply state “Person”, “Educator”, and “</a:t>
            </a:r>
            <a:r>
              <a:rPr lang="en-US" dirty="0" err="1" smtClean="0"/>
              <a:t>MathTeacher</a:t>
            </a:r>
            <a:r>
              <a:rPr lang="en-US" dirty="0" smtClean="0"/>
              <a:t>” respectively.  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does the code below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Educator e1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(e1.toString());   // Math Teacher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** The instantiation determines </a:t>
            </a:r>
            <a:r>
              <a:rPr lang="en-US" dirty="0" smtClean="0"/>
              <a:t>which </a:t>
            </a:r>
            <a:r>
              <a:rPr lang="en-US" dirty="0" smtClean="0"/>
              <a:t>method implementation will </a:t>
            </a:r>
            <a:r>
              <a:rPr lang="en-US" smtClean="0"/>
              <a:t>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51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instanceof</a:t>
            </a:r>
            <a:r>
              <a:rPr lang="en-US" i="1" dirty="0" smtClean="0"/>
              <a:t>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does the code below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Educator e1 = new </a:t>
            </a:r>
            <a:r>
              <a:rPr lang="en-US" dirty="0" err="1"/>
              <a:t>MathTeacher</a:t>
            </a:r>
            <a:r>
              <a:rPr lang="en-US" dirty="0"/>
              <a:t>();</a:t>
            </a:r>
          </a:p>
          <a:p>
            <a:pPr marL="11430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(e1 </a:t>
            </a:r>
            <a:r>
              <a:rPr lang="en-US" dirty="0" err="1" smtClean="0"/>
              <a:t>instanceof</a:t>
            </a:r>
            <a:r>
              <a:rPr lang="en-US" dirty="0" smtClean="0"/>
              <a:t> Educator);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instanceof</a:t>
            </a:r>
            <a:r>
              <a:rPr lang="en-US" i="1" dirty="0" smtClean="0"/>
              <a:t>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does the code below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Educator e1 = new </a:t>
            </a:r>
            <a:r>
              <a:rPr lang="en-US" dirty="0" err="1"/>
              <a:t>MathTeacher</a:t>
            </a:r>
            <a:r>
              <a:rPr lang="en-US" dirty="0"/>
              <a:t>();</a:t>
            </a:r>
          </a:p>
          <a:p>
            <a:pPr marL="11430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(e1 </a:t>
            </a:r>
            <a:r>
              <a:rPr lang="en-US" dirty="0" err="1" smtClean="0"/>
              <a:t>instanceof</a:t>
            </a:r>
            <a:r>
              <a:rPr lang="en-US" dirty="0" smtClean="0"/>
              <a:t> Educator);    // True!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** Remember, a </a:t>
            </a:r>
            <a:r>
              <a:rPr lang="en-US" dirty="0" err="1" smtClean="0"/>
              <a:t>MathTeacher</a:t>
            </a:r>
            <a:r>
              <a:rPr lang="en-US" dirty="0" smtClean="0"/>
              <a:t> “is-a” Educator</a:t>
            </a:r>
          </a:p>
          <a:p>
            <a:pPr marL="114300" indent="0">
              <a:buNone/>
            </a:pPr>
            <a:r>
              <a:rPr lang="en-US" dirty="0" smtClean="0"/>
              <a:t>** </a:t>
            </a:r>
            <a:r>
              <a:rPr lang="en-US" i="1" dirty="0" err="1" smtClean="0"/>
              <a:t>instanceof</a:t>
            </a:r>
            <a:r>
              <a:rPr lang="en-US" dirty="0" smtClean="0"/>
              <a:t> always depends upon the instantiation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42672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 - Assume the classes on the left are all concrete classes.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Valid Instantiations involving Person Reference Variable:</a:t>
            </a:r>
          </a:p>
          <a:p>
            <a:pPr marL="114300" indent="0">
              <a:buNone/>
            </a:pPr>
            <a:r>
              <a:rPr lang="en-US" dirty="0" smtClean="0"/>
              <a:t>Person p1 = new Person();</a:t>
            </a:r>
          </a:p>
          <a:p>
            <a:pPr marL="114300" indent="0">
              <a:buNone/>
            </a:pPr>
            <a:r>
              <a:rPr lang="en-US" dirty="0" smtClean="0"/>
              <a:t>Person p1 = new Educator();</a:t>
            </a:r>
          </a:p>
          <a:p>
            <a:pPr marL="114300" indent="0">
              <a:buNone/>
            </a:pPr>
            <a:r>
              <a:rPr lang="en-US" dirty="0" smtClean="0"/>
              <a:t>Person p1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990600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MathTeacher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057400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33600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057400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2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42672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 - Assume the classes on the left are all concrete classes.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Valid Instantiations involving Educator Reference Variable:</a:t>
            </a:r>
          </a:p>
          <a:p>
            <a:pPr marL="114300" indent="0">
              <a:buNone/>
            </a:pPr>
            <a:r>
              <a:rPr lang="en-US" dirty="0" smtClean="0"/>
              <a:t>Educator e1 = new Educator();</a:t>
            </a:r>
          </a:p>
          <a:p>
            <a:pPr marL="114300" indent="0">
              <a:buNone/>
            </a:pPr>
            <a:r>
              <a:rPr lang="en-US" dirty="0" smtClean="0"/>
              <a:t>Educator e1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990600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MathTeacher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057400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33600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057400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0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525694"/>
            <a:ext cx="48768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 - Assume the classes on the left are all concrete classes.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Valid Instantiations involving </a:t>
            </a:r>
            <a:r>
              <a:rPr lang="en-US" b="1" dirty="0" err="1" smtClean="0"/>
              <a:t>MathTeacher</a:t>
            </a:r>
            <a:r>
              <a:rPr lang="en-US" b="1" dirty="0" smtClean="0"/>
              <a:t> Reference Variable: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MathTeacher</a:t>
            </a:r>
            <a:r>
              <a:rPr lang="en-US" dirty="0" smtClean="0"/>
              <a:t> m1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990600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MathTeacher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057400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33600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057400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3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42672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Valid Instantiations involving Person Reference Variable:</a:t>
            </a:r>
          </a:p>
          <a:p>
            <a:pPr marL="114300" indent="0">
              <a:buNone/>
            </a:pPr>
            <a:r>
              <a:rPr lang="en-US" dirty="0" smtClean="0"/>
              <a:t>Person p1 = new Person();</a:t>
            </a:r>
          </a:p>
          <a:p>
            <a:pPr marL="114300" indent="0">
              <a:buNone/>
            </a:pPr>
            <a:r>
              <a:rPr lang="en-US" dirty="0" smtClean="0"/>
              <a:t>Person p2 = new Educator();</a:t>
            </a:r>
          </a:p>
          <a:p>
            <a:pPr marL="114300" indent="0">
              <a:buNone/>
            </a:pPr>
            <a:r>
              <a:rPr lang="en-US" dirty="0" smtClean="0"/>
              <a:t>Person p3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p1</a:t>
            </a:r>
            <a:r>
              <a:rPr lang="en-US" dirty="0" smtClean="0"/>
              <a:t> </a:t>
            </a:r>
            <a:r>
              <a:rPr lang="en-US" b="1" dirty="0" smtClean="0"/>
              <a:t>cannot</a:t>
            </a:r>
            <a:r>
              <a:rPr lang="en-US" dirty="0" smtClean="0"/>
              <a:t> be cast to an Educator or Math Teacher</a:t>
            </a:r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i="1" dirty="0" smtClean="0"/>
              <a:t>p2</a:t>
            </a:r>
            <a:r>
              <a:rPr lang="en-US" dirty="0" smtClean="0"/>
              <a:t> can be cast to an Educator</a:t>
            </a:r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i="1" dirty="0" smtClean="0"/>
              <a:t>p3</a:t>
            </a:r>
            <a:r>
              <a:rPr lang="en-US" dirty="0" smtClean="0"/>
              <a:t> can be cast to a </a:t>
            </a:r>
            <a:r>
              <a:rPr lang="en-US" dirty="0" err="1" smtClean="0"/>
              <a:t>MathTeacher</a:t>
            </a:r>
            <a:r>
              <a:rPr lang="en-US" dirty="0" smtClean="0"/>
              <a:t> OR an Educator</a:t>
            </a:r>
            <a:endParaRPr lang="en-US" i="1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990600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MathTeacher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057400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33600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057400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0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600200"/>
            <a:ext cx="42672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/>
              <a:t>Valid Instantiations involving Educator Reference Variable:</a:t>
            </a:r>
          </a:p>
          <a:p>
            <a:pPr marL="114300" indent="0">
              <a:buNone/>
            </a:pPr>
            <a:r>
              <a:rPr lang="en-US" dirty="0" smtClean="0"/>
              <a:t>Educator e1 = new Educator();</a:t>
            </a:r>
          </a:p>
          <a:p>
            <a:pPr marL="114300" indent="0">
              <a:buNone/>
            </a:pPr>
            <a:r>
              <a:rPr lang="en-US" dirty="0" smtClean="0"/>
              <a:t>Educator e2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 smtClean="0"/>
              <a:t>e1 </a:t>
            </a:r>
            <a:r>
              <a:rPr lang="en-US" dirty="0" smtClean="0"/>
              <a:t>cannot be cast to a </a:t>
            </a:r>
            <a:r>
              <a:rPr lang="en-US" dirty="0" err="1" smtClean="0"/>
              <a:t>MathTeacher</a:t>
            </a:r>
            <a:endParaRPr lang="en-US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i="1" dirty="0" smtClean="0"/>
              <a:t>e2</a:t>
            </a:r>
            <a:r>
              <a:rPr lang="en-US" dirty="0" smtClean="0"/>
              <a:t> can be cast to a </a:t>
            </a:r>
            <a:r>
              <a:rPr lang="en-US" dirty="0" err="1" smtClean="0"/>
              <a:t>MathTeacher</a:t>
            </a:r>
            <a:endParaRPr lang="en-US" i="1" dirty="0"/>
          </a:p>
        </p:txBody>
      </p:sp>
      <p:sp>
        <p:nvSpPr>
          <p:cNvPr id="4" name="Rounded Rectangle 3" title="Object"/>
          <p:cNvSpPr/>
          <p:nvPr/>
        </p:nvSpPr>
        <p:spPr>
          <a:xfrm>
            <a:off x="990600" y="2000212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90600" y="35830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90600" y="5183294"/>
            <a:ext cx="22860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MathTeacher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3600" y="43450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" name="Isosceles Triangle 7"/>
          <p:cNvSpPr/>
          <p:nvPr/>
        </p:nvSpPr>
        <p:spPr>
          <a:xfrm>
            <a:off x="2057400" y="4626126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133600" y="2744894"/>
            <a:ext cx="0" cy="762000"/>
          </a:xfrm>
          <a:prstGeom prst="lin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0" name="Isosceles Triangle 9"/>
          <p:cNvSpPr/>
          <p:nvPr/>
        </p:nvSpPr>
        <p:spPr>
          <a:xfrm>
            <a:off x="2057400" y="3028912"/>
            <a:ext cx="152400" cy="12373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9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Methods and Method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600" dirty="0" smtClean="0"/>
              <a:t>Person p1 = new </a:t>
            </a:r>
            <a:r>
              <a:rPr lang="en-US" sz="3600" dirty="0" err="1" smtClean="0"/>
              <a:t>MathTeacher</a:t>
            </a:r>
            <a:r>
              <a:rPr lang="en-US" sz="3600" dirty="0" smtClean="0"/>
              <a:t>();</a:t>
            </a:r>
            <a:endParaRPr lang="en-US" sz="3600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1177290" y="3044190"/>
            <a:ext cx="723900" cy="164592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>
            <a:off x="4667250" y="2647950"/>
            <a:ext cx="723900" cy="2438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495799"/>
            <a:ext cx="2865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-Determines which methods can be used</a:t>
            </a:r>
          </a:p>
          <a:p>
            <a:r>
              <a:rPr lang="en-US" dirty="0"/>
              <a:t>-</a:t>
            </a:r>
            <a:r>
              <a:rPr lang="en-US" dirty="0" smtClean="0"/>
              <a:t>Only </a:t>
            </a:r>
            <a:r>
              <a:rPr lang="en-US" dirty="0" smtClean="0"/>
              <a:t>Person Methods can be accessed (unless p1 is cast)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4495798"/>
            <a:ext cx="2865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-Provides </a:t>
            </a:r>
            <a:r>
              <a:rPr lang="en-US" dirty="0" smtClean="0"/>
              <a:t>code for method that is </a:t>
            </a:r>
            <a:r>
              <a:rPr lang="en-US" dirty="0" smtClean="0"/>
              <a:t>called</a:t>
            </a:r>
          </a:p>
          <a:p>
            <a:r>
              <a:rPr lang="en-US" dirty="0" smtClean="0"/>
              <a:t>- Determines result of </a:t>
            </a:r>
            <a:r>
              <a:rPr lang="en-US" i="1" dirty="0" err="1" smtClean="0"/>
              <a:t>instanceof</a:t>
            </a:r>
            <a:r>
              <a:rPr lang="en-US" dirty="0" smtClean="0"/>
              <a:t>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2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Person, Educator, and </a:t>
            </a:r>
            <a:r>
              <a:rPr lang="en-US" dirty="0" err="1" smtClean="0"/>
              <a:t>MathTeacher</a:t>
            </a:r>
            <a:r>
              <a:rPr lang="en-US" dirty="0" smtClean="0"/>
              <a:t> all have </a:t>
            </a:r>
            <a:r>
              <a:rPr lang="en-US" i="1" dirty="0" err="1" smtClean="0"/>
              <a:t>toString</a:t>
            </a:r>
            <a:r>
              <a:rPr lang="en-US" i="1" dirty="0" smtClean="0"/>
              <a:t>()</a:t>
            </a:r>
            <a:r>
              <a:rPr lang="en-US" dirty="0" smtClean="0"/>
              <a:t> methods that simply state “Person”, “Educator”, and “</a:t>
            </a:r>
            <a:r>
              <a:rPr lang="en-US" dirty="0" err="1" smtClean="0"/>
              <a:t>MathTeacher</a:t>
            </a:r>
            <a:r>
              <a:rPr lang="en-US" dirty="0" smtClean="0"/>
              <a:t>” respectively.  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does the code below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Person p1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(p1.toString());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4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Person, Educator, and </a:t>
            </a:r>
            <a:r>
              <a:rPr lang="en-US" dirty="0" err="1" smtClean="0"/>
              <a:t>MathTeacher</a:t>
            </a:r>
            <a:r>
              <a:rPr lang="en-US" dirty="0" smtClean="0"/>
              <a:t> all have </a:t>
            </a:r>
            <a:r>
              <a:rPr lang="en-US" i="1" dirty="0" err="1" smtClean="0"/>
              <a:t>toString</a:t>
            </a:r>
            <a:r>
              <a:rPr lang="en-US" i="1" dirty="0" smtClean="0"/>
              <a:t>()</a:t>
            </a:r>
            <a:r>
              <a:rPr lang="en-US" dirty="0" smtClean="0"/>
              <a:t> methods that simply state “Person”, “Educator”, and “</a:t>
            </a:r>
            <a:r>
              <a:rPr lang="en-US" dirty="0" err="1" smtClean="0"/>
              <a:t>MathTeacher</a:t>
            </a:r>
            <a:r>
              <a:rPr lang="en-US" dirty="0" smtClean="0"/>
              <a:t>” respectively.  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What does the code below print?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Person p1 = new </a:t>
            </a:r>
            <a:r>
              <a:rPr lang="en-US" dirty="0" err="1" smtClean="0"/>
              <a:t>MathTeacher</a:t>
            </a:r>
            <a:r>
              <a:rPr lang="en-US" dirty="0" smtClean="0"/>
              <a:t>();</a:t>
            </a:r>
          </a:p>
          <a:p>
            <a:pPr marL="11430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(p1.toString());    // Prints </a:t>
            </a:r>
            <a:r>
              <a:rPr lang="en-US" dirty="0" err="1" smtClean="0"/>
              <a:t>MathTeacher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72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509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Sending Messages</vt:lpstr>
      <vt:lpstr>Instantiation Examples</vt:lpstr>
      <vt:lpstr>Instantiation Examples</vt:lpstr>
      <vt:lpstr>Instantiation Examples</vt:lpstr>
      <vt:lpstr>Casting Examples</vt:lpstr>
      <vt:lpstr>Casting Examples</vt:lpstr>
      <vt:lpstr>Accessing Methods and Method Implementation</vt:lpstr>
      <vt:lpstr>Predicting Output</vt:lpstr>
      <vt:lpstr>Predicting Output</vt:lpstr>
      <vt:lpstr>Predicting Output</vt:lpstr>
      <vt:lpstr>Predicting Output</vt:lpstr>
      <vt:lpstr>instanceof Review</vt:lpstr>
      <vt:lpstr>instanceof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Messages</dc:title>
  <dc:creator>Tyler Crone</dc:creator>
  <cp:lastModifiedBy>Tyler Crone</cp:lastModifiedBy>
  <cp:revision>97</cp:revision>
  <dcterms:created xsi:type="dcterms:W3CDTF">2015-10-28T12:47:01Z</dcterms:created>
  <dcterms:modified xsi:type="dcterms:W3CDTF">2015-10-29T11:11:16Z</dcterms:modified>
</cp:coreProperties>
</file>