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2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7" r:id="rId29"/>
    <p:sldId id="288" r:id="rId30"/>
    <p:sldId id="289" r:id="rId31"/>
    <p:sldId id="290" r:id="rId32"/>
    <p:sldId id="285" r:id="rId33"/>
    <p:sldId id="286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43A5-BA29-4385-89AE-88F2607D9162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82C7-39F3-4EF3-BB81-FCFEAF416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43A5-BA29-4385-89AE-88F2607D9162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82C7-39F3-4EF3-BB81-FCFEAF416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43A5-BA29-4385-89AE-88F2607D9162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82C7-39F3-4EF3-BB81-FCFEAF416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43A5-BA29-4385-89AE-88F2607D9162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82C7-39F3-4EF3-BB81-FCFEAF416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43A5-BA29-4385-89AE-88F2607D9162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82C7-39F3-4EF3-BB81-FCFEAF416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43A5-BA29-4385-89AE-88F2607D9162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82C7-39F3-4EF3-BB81-FCFEAF416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43A5-BA29-4385-89AE-88F2607D9162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82C7-39F3-4EF3-BB81-FCFEAF416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43A5-BA29-4385-89AE-88F2607D9162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82C7-39F3-4EF3-BB81-FCFEAF416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43A5-BA29-4385-89AE-88F2607D9162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82C7-39F3-4EF3-BB81-FCFEAF416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43A5-BA29-4385-89AE-88F2607D9162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82C7-39F3-4EF3-BB81-FCFEAF416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43A5-BA29-4385-89AE-88F2607D9162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BF82C7-39F3-4EF3-BB81-FCFEAF416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BF82C7-39F3-4EF3-BB81-FCFEAF416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E9D43A5-BA29-4385-89AE-88F2607D9162}" type="datetimeFigureOut">
              <a:rPr lang="en-US" smtClean="0"/>
              <a:pPr/>
              <a:t>10/9/2015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3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0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code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x = 54;</a:t>
            </a:r>
          </a:p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 smtClean="0"/>
              <a:t>if(x&gt;= 5 &amp;&amp; x &lt;= 100)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x = 4;</a:t>
            </a:r>
          </a:p>
          <a:p>
            <a:pPr marL="114300" indent="0">
              <a:buNone/>
            </a:pPr>
            <a:r>
              <a:rPr lang="en-US" sz="2800" dirty="0" smtClean="0"/>
              <a:t>else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x = 5;</a:t>
            </a:r>
          </a:p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 err="1" smtClean="0"/>
              <a:t>cout</a:t>
            </a:r>
            <a:r>
              <a:rPr lang="en-US" sz="2800" dirty="0" smtClean="0"/>
              <a:t> &lt;&lt; x &lt;&lt; </a:t>
            </a:r>
            <a:r>
              <a:rPr lang="en-US" sz="2800" dirty="0" err="1" smtClean="0"/>
              <a:t>endl</a:t>
            </a:r>
            <a:r>
              <a:rPr lang="en-US" sz="2800" dirty="0" smtClean="0"/>
              <a:t>;</a:t>
            </a:r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847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code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54;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if(x&gt;= 5 &amp;&amp; x &lt;= 100)  // True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x = 4;  // x = 4</a:t>
            </a:r>
          </a:p>
          <a:p>
            <a:pPr marL="114300" indent="0">
              <a:buNone/>
            </a:pPr>
            <a:r>
              <a:rPr lang="en-US" dirty="0" smtClean="0"/>
              <a:t>else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x = 5;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x &lt;&lt; </a:t>
            </a:r>
            <a:r>
              <a:rPr lang="en-US" dirty="0" err="1" smtClean="0"/>
              <a:t>endl</a:t>
            </a:r>
            <a:r>
              <a:rPr lang="en-US" dirty="0" smtClean="0"/>
              <a:t>;    // 4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16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code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err="1" smtClean="0"/>
              <a:t>bool</a:t>
            </a:r>
            <a:r>
              <a:rPr lang="en-US" sz="2800" dirty="0" smtClean="0"/>
              <a:t> </a:t>
            </a:r>
            <a:r>
              <a:rPr lang="en-US" sz="2800" dirty="0" err="1" smtClean="0"/>
              <a:t>var</a:t>
            </a:r>
            <a:r>
              <a:rPr lang="en-US" sz="2800" dirty="0" smtClean="0"/>
              <a:t> = true;</a:t>
            </a:r>
          </a:p>
          <a:p>
            <a:pPr marL="114300" indent="0">
              <a:buNone/>
            </a:pPr>
            <a:r>
              <a:rPr lang="en-US" sz="2800" dirty="0" err="1" smtClean="0"/>
              <a:t>bool</a:t>
            </a:r>
            <a:r>
              <a:rPr lang="en-US" sz="2800" dirty="0" smtClean="0"/>
              <a:t> var2 = false;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 smtClean="0"/>
              <a:t>if( !(!</a:t>
            </a:r>
            <a:r>
              <a:rPr lang="en-US" sz="2800" dirty="0" err="1" smtClean="0"/>
              <a:t>var</a:t>
            </a:r>
            <a:r>
              <a:rPr lang="en-US" sz="2800" dirty="0" smtClean="0"/>
              <a:t> &amp;&amp; var2))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</a:t>
            </a:r>
            <a:r>
              <a:rPr lang="en-US" sz="2800" dirty="0" err="1" smtClean="0"/>
              <a:t>cout</a:t>
            </a:r>
            <a:r>
              <a:rPr lang="en-US" sz="2800" dirty="0" smtClean="0"/>
              <a:t> &lt;&lt; “1”;</a:t>
            </a:r>
          </a:p>
          <a:p>
            <a:pPr marL="114300" indent="0">
              <a:buNone/>
            </a:pPr>
            <a:r>
              <a:rPr lang="en-US" sz="2800" dirty="0" smtClean="0"/>
              <a:t>else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</a:t>
            </a:r>
            <a:r>
              <a:rPr lang="en-US" sz="2800" dirty="0" err="1" smtClean="0"/>
              <a:t>cout</a:t>
            </a:r>
            <a:r>
              <a:rPr lang="en-US" sz="2800" dirty="0" smtClean="0"/>
              <a:t> &lt;&lt; “2”;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662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code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err="1" smtClean="0"/>
              <a:t>bool</a:t>
            </a:r>
            <a:r>
              <a:rPr lang="en-US" sz="2800" dirty="0" smtClean="0"/>
              <a:t> </a:t>
            </a:r>
            <a:r>
              <a:rPr lang="en-US" sz="2800" dirty="0" err="1" smtClean="0"/>
              <a:t>var</a:t>
            </a:r>
            <a:r>
              <a:rPr lang="en-US" sz="2800" dirty="0" smtClean="0"/>
              <a:t> = true;</a:t>
            </a:r>
          </a:p>
          <a:p>
            <a:pPr marL="114300" indent="0">
              <a:buNone/>
            </a:pPr>
            <a:r>
              <a:rPr lang="en-US" sz="2800" dirty="0" err="1" smtClean="0"/>
              <a:t>bool</a:t>
            </a:r>
            <a:r>
              <a:rPr lang="en-US" sz="2800" dirty="0" smtClean="0"/>
              <a:t> var2 = false;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 smtClean="0"/>
              <a:t>if( !(!</a:t>
            </a:r>
            <a:r>
              <a:rPr lang="en-US" sz="2800" dirty="0" err="1" smtClean="0"/>
              <a:t>var</a:t>
            </a:r>
            <a:r>
              <a:rPr lang="en-US" sz="2800" dirty="0" smtClean="0"/>
              <a:t> &amp;&amp; var2))   // True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</a:t>
            </a:r>
            <a:r>
              <a:rPr lang="en-US" sz="2800" dirty="0" err="1" smtClean="0"/>
              <a:t>cout</a:t>
            </a:r>
            <a:r>
              <a:rPr lang="en-US" sz="2800" dirty="0" smtClean="0"/>
              <a:t> &lt;&lt; “1”;    // Prints 1</a:t>
            </a:r>
          </a:p>
          <a:p>
            <a:pPr marL="114300" indent="0">
              <a:buNone/>
            </a:pPr>
            <a:r>
              <a:rPr lang="en-US" sz="2800" dirty="0" smtClean="0"/>
              <a:t>else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</a:t>
            </a:r>
            <a:r>
              <a:rPr lang="en-US" sz="2800" dirty="0" err="1" smtClean="0"/>
              <a:t>cout</a:t>
            </a:r>
            <a:r>
              <a:rPr lang="en-US" sz="2800" dirty="0" smtClean="0"/>
              <a:t> &lt;&lt; “2”;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550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code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620000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x = 14;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 smtClean="0"/>
              <a:t>if(x &lt; 10)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err="1" smtClean="0"/>
              <a:t>cout</a:t>
            </a:r>
            <a:r>
              <a:rPr lang="en-US" sz="2800" dirty="0" smtClean="0"/>
              <a:t> &lt;&lt; “1”;</a:t>
            </a:r>
          </a:p>
          <a:p>
            <a:pPr marL="114300" indent="0">
              <a:buNone/>
            </a:pPr>
            <a:r>
              <a:rPr lang="en-US" sz="2800" dirty="0" smtClean="0"/>
              <a:t>if (x &gt; 10)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err="1" smtClean="0"/>
              <a:t>cout</a:t>
            </a:r>
            <a:r>
              <a:rPr lang="en-US" sz="2800" dirty="0" smtClean="0"/>
              <a:t> &lt;&lt; “2”;</a:t>
            </a:r>
          </a:p>
          <a:p>
            <a:pPr marL="114300" indent="0">
              <a:buNone/>
            </a:pPr>
            <a:r>
              <a:rPr lang="en-US" sz="2800" dirty="0" smtClean="0"/>
              <a:t>if ( x &gt;10 &amp;&amp; x &lt; 20)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err="1" smtClean="0"/>
              <a:t>cout</a:t>
            </a:r>
            <a:r>
              <a:rPr lang="en-US" sz="2800" dirty="0" smtClean="0"/>
              <a:t> &lt;&lt; “3”;</a:t>
            </a:r>
          </a:p>
          <a:p>
            <a:pPr marL="114300" indent="0">
              <a:buNone/>
            </a:pPr>
            <a:r>
              <a:rPr lang="en-US" sz="2800" dirty="0" smtClean="0"/>
              <a:t>if(x ==10 || x ==14)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err="1" smtClean="0"/>
              <a:t>cout</a:t>
            </a:r>
            <a:r>
              <a:rPr lang="en-US" sz="2800" dirty="0" smtClean="0"/>
              <a:t> &lt;&lt; “4”;</a:t>
            </a:r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636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code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14;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if(x &lt; 10)   // false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&lt;&lt; “1”;</a:t>
            </a:r>
          </a:p>
          <a:p>
            <a:pPr marL="114300" indent="0">
              <a:buNone/>
            </a:pPr>
            <a:r>
              <a:rPr lang="en-US" dirty="0" smtClean="0"/>
              <a:t>if (x &gt; 10)  // true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&lt;&lt; “2”;</a:t>
            </a:r>
          </a:p>
          <a:p>
            <a:pPr marL="114300" indent="0">
              <a:buNone/>
            </a:pPr>
            <a:r>
              <a:rPr lang="en-US" dirty="0" smtClean="0"/>
              <a:t>if ( x &gt;10 &amp;&amp; x &lt; 20)   // true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&lt;&lt; “3”;</a:t>
            </a:r>
          </a:p>
          <a:p>
            <a:pPr marL="114300" indent="0">
              <a:buNone/>
            </a:pPr>
            <a:r>
              <a:rPr lang="en-US" dirty="0" smtClean="0"/>
              <a:t>if(x ==10 || x ==14)  // true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&lt;&lt; “4”;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Prints:  234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8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7620000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dirty="0" err="1" smtClean="0"/>
              <a:t>int</a:t>
            </a:r>
            <a:r>
              <a:rPr lang="en-US" sz="3200" dirty="0" smtClean="0"/>
              <a:t> x = 4;</a:t>
            </a:r>
          </a:p>
          <a:p>
            <a:pPr marL="114300" indent="0">
              <a:buNone/>
            </a:pPr>
            <a:r>
              <a:rPr lang="en-US" sz="3200" dirty="0" err="1" smtClean="0"/>
              <a:t>bool</a:t>
            </a:r>
            <a:r>
              <a:rPr lang="en-US" sz="3200" dirty="0" smtClean="0"/>
              <a:t> </a:t>
            </a:r>
            <a:r>
              <a:rPr lang="en-US" sz="3200" dirty="0" err="1" smtClean="0"/>
              <a:t>var</a:t>
            </a:r>
            <a:r>
              <a:rPr lang="en-US" sz="3200" dirty="0" smtClean="0"/>
              <a:t> = true;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if( </a:t>
            </a:r>
            <a:r>
              <a:rPr lang="en-US" sz="3200" dirty="0" err="1" smtClean="0"/>
              <a:t>var</a:t>
            </a:r>
            <a:r>
              <a:rPr lang="en-US" sz="3200" dirty="0" smtClean="0"/>
              <a:t>)</a:t>
            </a:r>
          </a:p>
          <a:p>
            <a:pPr marL="11430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dirty="0" err="1" smtClean="0"/>
              <a:t>cout</a:t>
            </a:r>
            <a:r>
              <a:rPr lang="en-US" sz="3200" dirty="0" smtClean="0"/>
              <a:t> &lt;&lt; “1” ;</a:t>
            </a:r>
          </a:p>
          <a:p>
            <a:pPr marL="114300" indent="0">
              <a:buNone/>
            </a:pPr>
            <a:r>
              <a:rPr lang="en-US" sz="3200" dirty="0" smtClean="0"/>
              <a:t>else if(x==4)</a:t>
            </a:r>
          </a:p>
          <a:p>
            <a:pPr marL="11430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dirty="0" err="1" smtClean="0"/>
              <a:t>cout</a:t>
            </a:r>
            <a:r>
              <a:rPr lang="en-US" sz="3200" dirty="0" smtClean="0"/>
              <a:t> &lt;&lt; “2” ;</a:t>
            </a:r>
          </a:p>
          <a:p>
            <a:pPr marL="114300" indent="0">
              <a:buNone/>
            </a:pPr>
            <a:r>
              <a:rPr lang="en-US" sz="3200" dirty="0" smtClean="0"/>
              <a:t>else if (x ==4 &amp;&amp; </a:t>
            </a:r>
            <a:r>
              <a:rPr lang="en-US" sz="3200" dirty="0" err="1" smtClean="0"/>
              <a:t>var</a:t>
            </a:r>
            <a:r>
              <a:rPr lang="en-US" sz="3200" dirty="0" smtClean="0"/>
              <a:t>)</a:t>
            </a:r>
          </a:p>
          <a:p>
            <a:pPr marL="11430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dirty="0" err="1" smtClean="0"/>
              <a:t>cout</a:t>
            </a:r>
            <a:r>
              <a:rPr lang="en-US" sz="3200" dirty="0" smtClean="0"/>
              <a:t> &lt;&lt; “3”;</a:t>
            </a:r>
          </a:p>
          <a:p>
            <a:pPr marL="114300" indent="0">
              <a:buNone/>
            </a:pPr>
            <a:r>
              <a:rPr lang="en-US" sz="3200" dirty="0" smtClean="0"/>
              <a:t>else</a:t>
            </a:r>
          </a:p>
          <a:p>
            <a:pPr marL="11430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dirty="0" err="1" smtClean="0"/>
              <a:t>cout</a:t>
            </a:r>
            <a:r>
              <a:rPr lang="en-US" sz="3200" dirty="0" smtClean="0"/>
              <a:t> &lt;&lt; “4”;</a:t>
            </a:r>
            <a:endParaRPr lang="en-US" sz="3200" dirty="0"/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219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code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4;</a:t>
            </a:r>
          </a:p>
          <a:p>
            <a:pPr marL="114300" indent="0">
              <a:buNone/>
            </a:pPr>
            <a:r>
              <a:rPr lang="en-US" dirty="0" err="1" smtClean="0"/>
              <a:t>bool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= true;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if( </a:t>
            </a:r>
            <a:r>
              <a:rPr lang="en-US" dirty="0" err="1" smtClean="0"/>
              <a:t>var</a:t>
            </a:r>
            <a:r>
              <a:rPr lang="en-US" dirty="0" smtClean="0"/>
              <a:t>)// true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&lt;&lt; “1” ;   // Prints 1</a:t>
            </a:r>
          </a:p>
          <a:p>
            <a:pPr marL="114300" indent="0">
              <a:buNone/>
            </a:pPr>
            <a:r>
              <a:rPr lang="en-US" dirty="0" smtClean="0"/>
              <a:t>else if(x==4)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&lt;&lt; “2” ;</a:t>
            </a:r>
          </a:p>
          <a:p>
            <a:pPr marL="114300" indent="0">
              <a:buNone/>
            </a:pPr>
            <a:r>
              <a:rPr lang="en-US" dirty="0" smtClean="0"/>
              <a:t>else if (x ==4 &amp;&amp; </a:t>
            </a:r>
            <a:r>
              <a:rPr lang="en-US" dirty="0" err="1" smtClean="0"/>
              <a:t>var</a:t>
            </a:r>
            <a:r>
              <a:rPr lang="en-US" dirty="0" smtClean="0"/>
              <a:t>)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&lt;&lt; “3”;</a:t>
            </a:r>
          </a:p>
          <a:p>
            <a:pPr marL="114300" indent="0">
              <a:buNone/>
            </a:pPr>
            <a:r>
              <a:rPr lang="en-US" dirty="0" smtClean="0"/>
              <a:t>else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&lt;&lt; “4”;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7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bool </a:t>
            </a: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 smtClean="0"/>
              <a:t>= false;</a:t>
            </a:r>
          </a:p>
          <a:p>
            <a:pPr marL="114300" indent="0">
              <a:buNone/>
            </a:pPr>
            <a:r>
              <a:rPr lang="en-US" sz="2800" dirty="0" smtClean="0"/>
              <a:t>bool var2 </a:t>
            </a:r>
            <a:r>
              <a:rPr lang="en-US" sz="2800" dirty="0" smtClean="0"/>
              <a:t>= </a:t>
            </a:r>
            <a:r>
              <a:rPr lang="en-US" sz="2800" dirty="0" smtClean="0"/>
              <a:t>true;</a:t>
            </a:r>
            <a:endParaRPr lang="en-US" sz="2800" dirty="0"/>
          </a:p>
          <a:p>
            <a:pPr marL="114300" indent="0" algn="ctr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 err="1" smtClean="0"/>
              <a:t>cout</a:t>
            </a:r>
            <a:r>
              <a:rPr lang="en-US" sz="2800" dirty="0" smtClean="0"/>
              <a:t> &lt;&lt; (24/4%4&gt;1 </a:t>
            </a:r>
            <a:r>
              <a:rPr lang="en-US" sz="2800" dirty="0" smtClean="0"/>
              <a:t>|| !</a:t>
            </a:r>
            <a:r>
              <a:rPr lang="en-US" sz="2800" dirty="0" err="1" smtClean="0"/>
              <a:t>var</a:t>
            </a:r>
            <a:r>
              <a:rPr lang="en-US" sz="2800" dirty="0" smtClean="0"/>
              <a:t> &amp;&amp; </a:t>
            </a:r>
            <a:r>
              <a:rPr lang="en-US" sz="2800" dirty="0" smtClean="0"/>
              <a:t>var2) &lt;&lt; </a:t>
            </a:r>
            <a:r>
              <a:rPr lang="en-US" sz="2800" dirty="0" err="1" smtClean="0"/>
              <a:t>endl</a:t>
            </a:r>
            <a:r>
              <a:rPr lang="en-US" sz="2800" dirty="0" smtClean="0"/>
              <a:t>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69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 smtClean="0"/>
              <a:t>bool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= false;</a:t>
            </a:r>
          </a:p>
          <a:p>
            <a:pPr marL="114300" indent="0">
              <a:buNone/>
            </a:pPr>
            <a:r>
              <a:rPr lang="en-US" dirty="0" err="1" smtClean="0"/>
              <a:t>bool</a:t>
            </a:r>
            <a:r>
              <a:rPr lang="en-US" dirty="0" smtClean="0"/>
              <a:t> var2 = true;</a:t>
            </a:r>
            <a:endParaRPr lang="en-US" dirty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24/4%4&gt;1 </a:t>
            </a:r>
            <a:r>
              <a:rPr lang="en-US" dirty="0" smtClean="0"/>
              <a:t>|| !</a:t>
            </a:r>
            <a:r>
              <a:rPr lang="en-US" dirty="0" err="1" smtClean="0"/>
              <a:t>var</a:t>
            </a:r>
            <a:r>
              <a:rPr lang="en-US" dirty="0" smtClean="0"/>
              <a:t> &amp;&amp; </a:t>
            </a:r>
            <a:r>
              <a:rPr lang="en-US" dirty="0" smtClean="0"/>
              <a:t>var2</a:t>
            </a: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6 % 4 &gt; 1 || T</a:t>
            </a:r>
          </a:p>
          <a:p>
            <a:pPr marL="114300" indent="0" algn="ctr">
              <a:buNone/>
            </a:pPr>
            <a:r>
              <a:rPr lang="en-US" dirty="0" smtClean="0"/>
              <a:t>2 &gt; 1 || T</a:t>
            </a:r>
          </a:p>
          <a:p>
            <a:pPr marL="114300" indent="0" algn="ctr">
              <a:buNone/>
            </a:pPr>
            <a:r>
              <a:rPr lang="en-US" dirty="0" smtClean="0"/>
              <a:t>True || T</a:t>
            </a:r>
          </a:p>
          <a:p>
            <a:pPr marL="114300" indent="0" algn="ctr">
              <a:buNone/>
            </a:pPr>
            <a:r>
              <a:rPr lang="en-US" dirty="0" smtClean="0"/>
              <a:t>True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2800" dirty="0" smtClean="0"/>
              <a:t>Prints: 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705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err="1" smtClean="0"/>
              <a:t>bool</a:t>
            </a:r>
            <a:r>
              <a:rPr lang="en-US" sz="4000" dirty="0" smtClean="0"/>
              <a:t> x = true;</a:t>
            </a:r>
          </a:p>
          <a:p>
            <a:pPr marL="114300" indent="0">
              <a:buNone/>
            </a:pPr>
            <a:r>
              <a:rPr lang="en-US" sz="4000" dirty="0" err="1" smtClean="0"/>
              <a:t>int</a:t>
            </a:r>
            <a:r>
              <a:rPr lang="en-US" sz="4000" dirty="0" smtClean="0"/>
              <a:t> y = 5, z = 6;</a:t>
            </a:r>
          </a:p>
          <a:p>
            <a:pPr marL="114300" indent="0">
              <a:buNone/>
            </a:pPr>
            <a:endParaRPr lang="en-US" sz="4000" dirty="0" smtClean="0"/>
          </a:p>
          <a:p>
            <a:pPr marL="114300" indent="0" algn="ctr">
              <a:buNone/>
            </a:pPr>
            <a:r>
              <a:rPr lang="en-US" sz="4000" dirty="0" smtClean="0"/>
              <a:t>(y &gt; z &amp;&amp; x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7577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const  </a:t>
            </a:r>
            <a:r>
              <a:rPr lang="en-US" sz="2400" dirty="0" err="1" smtClean="0"/>
              <a:t>int</a:t>
            </a:r>
            <a:r>
              <a:rPr lang="en-US" sz="2400" dirty="0" smtClean="0"/>
              <a:t> RADIUS = 3.14;</a:t>
            </a:r>
          </a:p>
          <a:p>
            <a:pPr marL="114300" indent="0">
              <a:buNone/>
            </a:pPr>
            <a:r>
              <a:rPr lang="en-US" sz="2400" dirty="0" smtClean="0"/>
              <a:t>double </a:t>
            </a:r>
            <a:r>
              <a:rPr lang="en-US" sz="2400" dirty="0" err="1" smtClean="0"/>
              <a:t>num</a:t>
            </a:r>
            <a:r>
              <a:rPr lang="en-US" sz="2400" dirty="0" smtClean="0"/>
              <a:t> = 5.5;</a:t>
            </a:r>
          </a:p>
          <a:p>
            <a:pPr marL="114300" indent="0">
              <a:buNone/>
            </a:pPr>
            <a:r>
              <a:rPr lang="en-US" sz="2400" dirty="0" err="1" smtClean="0"/>
              <a:t>bool</a:t>
            </a:r>
            <a:r>
              <a:rPr lang="en-US" sz="2400" dirty="0" smtClean="0"/>
              <a:t> x = false;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 smtClean="0"/>
              <a:t>if(!x)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RADIUS += 4;</a:t>
            </a:r>
          </a:p>
          <a:p>
            <a:pPr marL="114300" indent="0">
              <a:buNone/>
            </a:pPr>
            <a:r>
              <a:rPr lang="en-US" sz="2400" dirty="0" smtClean="0"/>
              <a:t>else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num</a:t>
            </a:r>
            <a:r>
              <a:rPr lang="en-US" sz="2400" dirty="0" smtClean="0"/>
              <a:t>= 17;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endParaRPr lang="en-US" sz="2400" dirty="0"/>
          </a:p>
          <a:p>
            <a:pPr marL="114300" indent="0">
              <a:buNone/>
            </a:pPr>
            <a:r>
              <a:rPr lang="en-US" sz="2400" dirty="0" err="1" smtClean="0"/>
              <a:t>cout</a:t>
            </a:r>
            <a:r>
              <a:rPr lang="en-US" sz="2400" dirty="0" smtClean="0"/>
              <a:t> &lt;&lt; </a:t>
            </a:r>
            <a:r>
              <a:rPr lang="en-US" sz="2400" dirty="0" err="1" smtClean="0"/>
              <a:t>num</a:t>
            </a:r>
            <a:r>
              <a:rPr lang="en-US" sz="2400" dirty="0" smtClean="0"/>
              <a:t> &lt;&lt; </a:t>
            </a:r>
            <a:r>
              <a:rPr lang="en-US" sz="2400" dirty="0" err="1" smtClean="0"/>
              <a:t>endl</a:t>
            </a:r>
            <a:r>
              <a:rPr lang="en-US" sz="2400" dirty="0" smtClean="0"/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989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err="1" smtClean="0"/>
              <a:t>const</a:t>
            </a:r>
            <a:r>
              <a:rPr lang="en-US" sz="2400" dirty="0" smtClean="0"/>
              <a:t> </a:t>
            </a:r>
            <a:r>
              <a:rPr lang="en-US" sz="2400" dirty="0" err="1" smtClean="0"/>
              <a:t>int</a:t>
            </a:r>
            <a:r>
              <a:rPr lang="en-US" sz="2400" dirty="0" smtClean="0"/>
              <a:t> RADIUS = 3.14</a:t>
            </a:r>
            <a:r>
              <a:rPr lang="en-US" sz="2400" dirty="0" smtClean="0"/>
              <a:t>;  // ERROR!</a:t>
            </a: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double </a:t>
            </a:r>
            <a:r>
              <a:rPr lang="en-US" sz="2400" dirty="0" err="1" smtClean="0"/>
              <a:t>num</a:t>
            </a:r>
            <a:r>
              <a:rPr lang="en-US" sz="2400" dirty="0" smtClean="0"/>
              <a:t> = 5.5;</a:t>
            </a:r>
          </a:p>
          <a:p>
            <a:pPr marL="114300" indent="0">
              <a:buNone/>
            </a:pPr>
            <a:r>
              <a:rPr lang="en-US" sz="2400" dirty="0" err="1" smtClean="0"/>
              <a:t>bool</a:t>
            </a:r>
            <a:r>
              <a:rPr lang="en-US" sz="2400" dirty="0" smtClean="0"/>
              <a:t> x = false;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 smtClean="0"/>
              <a:t>if(!x)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RADIUS += 4;  // ERROR!</a:t>
            </a:r>
          </a:p>
          <a:p>
            <a:pPr marL="114300" indent="0">
              <a:buNone/>
            </a:pPr>
            <a:r>
              <a:rPr lang="en-US" sz="2400" dirty="0" smtClean="0"/>
              <a:t>else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num</a:t>
            </a:r>
            <a:r>
              <a:rPr lang="en-US" sz="2400" dirty="0" smtClean="0"/>
              <a:t>= 17;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endParaRPr lang="en-US" sz="2400" dirty="0"/>
          </a:p>
          <a:p>
            <a:pPr marL="114300" indent="0">
              <a:buNone/>
            </a:pPr>
            <a:r>
              <a:rPr lang="en-US" sz="2400" dirty="0" err="1" smtClean="0"/>
              <a:t>cout</a:t>
            </a:r>
            <a:r>
              <a:rPr lang="en-US" sz="2400" dirty="0" smtClean="0"/>
              <a:t> &lt;&lt; </a:t>
            </a:r>
            <a:r>
              <a:rPr lang="en-US" sz="2400" dirty="0" err="1" smtClean="0"/>
              <a:t>num</a:t>
            </a:r>
            <a:r>
              <a:rPr lang="en-US" sz="2400" dirty="0" smtClean="0"/>
              <a:t> &lt;&lt; </a:t>
            </a:r>
            <a:r>
              <a:rPr lang="en-US" sz="2400" dirty="0" err="1" smtClean="0"/>
              <a:t>endl</a:t>
            </a:r>
            <a:r>
              <a:rPr lang="en-US" sz="2400" dirty="0" smtClean="0"/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962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x = 4, y = 5;</a:t>
            </a:r>
          </a:p>
          <a:p>
            <a:pPr marL="114300" indent="0">
              <a:buNone/>
            </a:pPr>
            <a:r>
              <a:rPr lang="en-US" sz="2400" dirty="0" err="1" smtClean="0"/>
              <a:t>bool</a:t>
            </a:r>
            <a:r>
              <a:rPr lang="en-US" sz="2400" dirty="0" smtClean="0"/>
              <a:t> </a:t>
            </a:r>
            <a:r>
              <a:rPr lang="en-US" sz="2400" dirty="0" err="1" smtClean="0"/>
              <a:t>isWorking</a:t>
            </a:r>
            <a:r>
              <a:rPr lang="en-US" sz="2400" dirty="0"/>
              <a:t> </a:t>
            </a:r>
            <a:r>
              <a:rPr lang="en-US" sz="2400" dirty="0" smtClean="0"/>
              <a:t>= false;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 smtClean="0"/>
              <a:t>if(x&gt; 0&amp;&amp; y &gt; 0)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isWorking</a:t>
            </a:r>
            <a:r>
              <a:rPr lang="en-US" sz="2400" dirty="0" smtClean="0"/>
              <a:t> = true;</a:t>
            </a:r>
          </a:p>
          <a:p>
            <a:pPr marL="114300" indent="0">
              <a:buNone/>
            </a:pPr>
            <a:r>
              <a:rPr lang="en-US" sz="2400" dirty="0" smtClean="0"/>
              <a:t>if(</a:t>
            </a:r>
            <a:r>
              <a:rPr lang="en-US" sz="2400" dirty="0" err="1" smtClean="0"/>
              <a:t>isWorking</a:t>
            </a:r>
            <a:r>
              <a:rPr lang="en-US" sz="2400" dirty="0" smtClean="0"/>
              <a:t>)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x = 5;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 err="1" smtClean="0"/>
              <a:t>cout</a:t>
            </a:r>
            <a:r>
              <a:rPr lang="en-US" sz="2400" dirty="0" smtClean="0"/>
              <a:t> &lt;&lt; x &lt;&lt; y &lt;&lt; </a:t>
            </a:r>
            <a:r>
              <a:rPr lang="en-US" sz="2400" dirty="0" err="1" smtClean="0"/>
              <a:t>endl</a:t>
            </a:r>
            <a:r>
              <a:rPr lang="en-US" sz="2400" dirty="0" smtClean="0"/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98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x = 4, y = 5;</a:t>
            </a:r>
          </a:p>
          <a:p>
            <a:pPr marL="114300" indent="0">
              <a:buNone/>
            </a:pPr>
            <a:r>
              <a:rPr lang="en-US" sz="2400" dirty="0" err="1" smtClean="0"/>
              <a:t>bool</a:t>
            </a:r>
            <a:r>
              <a:rPr lang="en-US" sz="2400" dirty="0" smtClean="0"/>
              <a:t> </a:t>
            </a:r>
            <a:r>
              <a:rPr lang="en-US" sz="2400" dirty="0" err="1" smtClean="0"/>
              <a:t>isWorking</a:t>
            </a:r>
            <a:r>
              <a:rPr lang="en-US" sz="2400" dirty="0"/>
              <a:t> </a:t>
            </a:r>
            <a:r>
              <a:rPr lang="en-US" sz="2400" dirty="0" smtClean="0"/>
              <a:t>= false;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 smtClean="0"/>
              <a:t>if(x&gt; 0&amp;&amp; y &gt; 0)  // True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isWorking</a:t>
            </a:r>
            <a:r>
              <a:rPr lang="en-US" sz="2400" dirty="0" smtClean="0"/>
              <a:t> = true;</a:t>
            </a:r>
          </a:p>
          <a:p>
            <a:pPr marL="114300" indent="0">
              <a:buNone/>
            </a:pPr>
            <a:r>
              <a:rPr lang="en-US" sz="2400" dirty="0" smtClean="0"/>
              <a:t>if(</a:t>
            </a:r>
            <a:r>
              <a:rPr lang="en-US" sz="2400" dirty="0" err="1" smtClean="0"/>
              <a:t>isWorking</a:t>
            </a:r>
            <a:r>
              <a:rPr lang="en-US" sz="2400" dirty="0" smtClean="0"/>
              <a:t>)  // True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x = 5;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 err="1" smtClean="0"/>
              <a:t>cout</a:t>
            </a:r>
            <a:r>
              <a:rPr lang="en-US" sz="2400" dirty="0" smtClean="0"/>
              <a:t> &lt;&lt; x &lt;&lt; y &lt;&lt; </a:t>
            </a:r>
            <a:r>
              <a:rPr lang="en-US" sz="2400" dirty="0" err="1" smtClean="0"/>
              <a:t>endl</a:t>
            </a:r>
            <a:r>
              <a:rPr lang="en-US" sz="2400" dirty="0" smtClean="0"/>
              <a:t>;  // 55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004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x = 4, y = 5;</a:t>
            </a:r>
          </a:p>
          <a:p>
            <a:pPr marL="114300" indent="0">
              <a:buNone/>
            </a:pPr>
            <a:r>
              <a:rPr lang="en-US" sz="2400" dirty="0" err="1" smtClean="0"/>
              <a:t>bool</a:t>
            </a:r>
            <a:r>
              <a:rPr lang="en-US" sz="2400" dirty="0" smtClean="0"/>
              <a:t> </a:t>
            </a:r>
            <a:r>
              <a:rPr lang="en-US" sz="2400" dirty="0" err="1" smtClean="0"/>
              <a:t>isWorking</a:t>
            </a:r>
            <a:r>
              <a:rPr lang="en-US" sz="2400" dirty="0"/>
              <a:t> </a:t>
            </a:r>
            <a:r>
              <a:rPr lang="en-US" sz="2400" dirty="0" smtClean="0"/>
              <a:t>= false;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if(x&lt;y)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if(</a:t>
            </a:r>
            <a:r>
              <a:rPr lang="en-US" sz="2400" dirty="0" err="1" smtClean="0"/>
              <a:t>isWorking</a:t>
            </a:r>
            <a:r>
              <a:rPr lang="en-US" sz="2400" dirty="0" smtClean="0"/>
              <a:t>)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</a:t>
            </a:r>
            <a:r>
              <a:rPr lang="en-US" sz="2400" dirty="0" err="1" smtClean="0"/>
              <a:t>isWorking</a:t>
            </a:r>
            <a:r>
              <a:rPr lang="en-US" sz="2400" dirty="0" smtClean="0"/>
              <a:t> = false;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else         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</a:t>
            </a:r>
            <a:r>
              <a:rPr lang="en-US" sz="2400" dirty="0" err="1" smtClean="0"/>
              <a:t>isWorking</a:t>
            </a:r>
            <a:r>
              <a:rPr lang="en-US" sz="2400" dirty="0" smtClean="0"/>
              <a:t> = true;</a:t>
            </a:r>
          </a:p>
          <a:p>
            <a:pPr marL="114300" indent="0">
              <a:buNone/>
            </a:pPr>
            <a:r>
              <a:rPr lang="en-US" sz="2400" dirty="0" smtClean="0"/>
              <a:t>else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y = 20;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dirty="0" err="1" smtClean="0"/>
              <a:t>cout</a:t>
            </a:r>
            <a:r>
              <a:rPr lang="en-US" sz="2400" dirty="0" smtClean="0"/>
              <a:t> &lt;&lt; </a:t>
            </a:r>
            <a:r>
              <a:rPr lang="en-US" sz="2400" dirty="0" err="1" smtClean="0"/>
              <a:t>isWorking</a:t>
            </a:r>
            <a:r>
              <a:rPr lang="en-US" sz="2400" dirty="0" smtClean="0"/>
              <a:t> &lt;&lt; </a:t>
            </a:r>
            <a:r>
              <a:rPr lang="en-US" sz="2400" dirty="0" err="1" smtClean="0"/>
              <a:t>endl</a:t>
            </a:r>
            <a:r>
              <a:rPr lang="en-US" sz="2400" dirty="0" smtClean="0"/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827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x = 4, y = 5;</a:t>
            </a:r>
          </a:p>
          <a:p>
            <a:pPr marL="114300" indent="0">
              <a:buNone/>
            </a:pPr>
            <a:r>
              <a:rPr lang="en-US" sz="2400" dirty="0" err="1" smtClean="0"/>
              <a:t>bool</a:t>
            </a:r>
            <a:r>
              <a:rPr lang="en-US" sz="2400" dirty="0" smtClean="0"/>
              <a:t> </a:t>
            </a:r>
            <a:r>
              <a:rPr lang="en-US" sz="2400" dirty="0" err="1" smtClean="0"/>
              <a:t>isWorking</a:t>
            </a:r>
            <a:r>
              <a:rPr lang="en-US" sz="2400" dirty="0"/>
              <a:t> </a:t>
            </a:r>
            <a:r>
              <a:rPr lang="en-US" sz="2400" dirty="0" smtClean="0"/>
              <a:t>= false;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if(x&lt;y)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if(</a:t>
            </a:r>
            <a:r>
              <a:rPr lang="en-US" sz="2400" dirty="0" err="1" smtClean="0"/>
              <a:t>isWorking</a:t>
            </a:r>
            <a:r>
              <a:rPr lang="en-US" sz="2400" dirty="0" smtClean="0"/>
              <a:t>)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</a:t>
            </a:r>
            <a:r>
              <a:rPr lang="en-US" sz="2400" dirty="0" err="1" smtClean="0"/>
              <a:t>isWorking</a:t>
            </a:r>
            <a:r>
              <a:rPr lang="en-US" sz="2400" dirty="0" smtClean="0"/>
              <a:t> = false;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else         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</a:t>
            </a:r>
            <a:r>
              <a:rPr lang="en-US" sz="2400" dirty="0" err="1" smtClean="0"/>
              <a:t>isWorking</a:t>
            </a:r>
            <a:r>
              <a:rPr lang="en-US" sz="2400" dirty="0" smtClean="0"/>
              <a:t> = true;</a:t>
            </a:r>
          </a:p>
          <a:p>
            <a:pPr marL="114300" indent="0">
              <a:buNone/>
            </a:pPr>
            <a:r>
              <a:rPr lang="en-US" sz="2400" dirty="0" smtClean="0"/>
              <a:t>else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y = 20;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dirty="0" err="1" smtClean="0"/>
              <a:t>cout</a:t>
            </a:r>
            <a:r>
              <a:rPr lang="en-US" sz="2400" dirty="0" smtClean="0"/>
              <a:t> &lt;&lt; </a:t>
            </a:r>
            <a:r>
              <a:rPr lang="en-US" sz="2400" dirty="0" err="1" smtClean="0"/>
              <a:t>isWorking</a:t>
            </a:r>
            <a:r>
              <a:rPr lang="en-US" sz="2400" dirty="0" smtClean="0"/>
              <a:t> &lt;&lt; </a:t>
            </a:r>
            <a:r>
              <a:rPr lang="en-US" sz="2400" dirty="0" err="1" smtClean="0"/>
              <a:t>endl</a:t>
            </a:r>
            <a:r>
              <a:rPr lang="en-US" sz="2400" dirty="0" smtClean="0"/>
              <a:t>;     // Prints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56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err="1" smtClean="0"/>
              <a:t>int</a:t>
            </a:r>
            <a:r>
              <a:rPr lang="en-US" sz="3200" dirty="0" smtClean="0"/>
              <a:t> x = 4;</a:t>
            </a:r>
          </a:p>
          <a:p>
            <a:pPr marL="114300" indent="0">
              <a:buNone/>
            </a:pPr>
            <a:r>
              <a:rPr lang="en-US" sz="3200" dirty="0" smtClean="0"/>
              <a:t>double y = 2.5;</a:t>
            </a:r>
          </a:p>
          <a:p>
            <a:pPr marL="114300" indent="0">
              <a:buNone/>
            </a:pPr>
            <a:r>
              <a:rPr lang="en-US" sz="3200" dirty="0" err="1" smtClean="0"/>
              <a:t>int</a:t>
            </a:r>
            <a:r>
              <a:rPr lang="en-US" sz="3200" dirty="0" smtClean="0"/>
              <a:t> </a:t>
            </a:r>
            <a:r>
              <a:rPr lang="en-US" sz="3200" dirty="0" err="1" smtClean="0"/>
              <a:t>yx</a:t>
            </a:r>
            <a:r>
              <a:rPr lang="en-US" sz="3200" dirty="0" smtClean="0"/>
              <a:t> = 3;</a:t>
            </a:r>
          </a:p>
          <a:p>
            <a:pPr marL="114300" indent="0">
              <a:buNone/>
            </a:pPr>
            <a:r>
              <a:rPr lang="en-US" sz="3200" dirty="0" err="1" smtClean="0"/>
              <a:t>cout</a:t>
            </a:r>
            <a:r>
              <a:rPr lang="en-US" sz="3200" dirty="0" smtClean="0"/>
              <a:t> </a:t>
            </a:r>
            <a:r>
              <a:rPr lang="en-US" sz="3200" dirty="0" smtClean="0"/>
              <a:t>&lt;&lt; ((2*x)/3 &lt; </a:t>
            </a:r>
            <a:r>
              <a:rPr lang="en-US" sz="3200" dirty="0" err="1" smtClean="0"/>
              <a:t>yx</a:t>
            </a:r>
            <a:r>
              <a:rPr lang="en-US" sz="3200" dirty="0" smtClean="0"/>
              <a:t> </a:t>
            </a:r>
            <a:r>
              <a:rPr lang="en-US" sz="3200" dirty="0" smtClean="0"/>
              <a:t>&amp;&amp; 2 == </a:t>
            </a:r>
            <a:r>
              <a:rPr lang="en-US" sz="3200" dirty="0" err="1" smtClean="0"/>
              <a:t>int</a:t>
            </a:r>
            <a:r>
              <a:rPr lang="en-US" sz="3200" dirty="0" smtClean="0"/>
              <a:t>(y));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419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err="1" smtClean="0"/>
              <a:t>int</a:t>
            </a:r>
            <a:r>
              <a:rPr lang="en-US" sz="3200" dirty="0" smtClean="0"/>
              <a:t> x = 4;</a:t>
            </a:r>
          </a:p>
          <a:p>
            <a:pPr marL="114300" indent="0">
              <a:buNone/>
            </a:pPr>
            <a:r>
              <a:rPr lang="en-US" sz="3200" dirty="0" smtClean="0"/>
              <a:t>double y = 2.5;</a:t>
            </a:r>
          </a:p>
          <a:p>
            <a:pPr marL="114300" indent="0">
              <a:buNone/>
            </a:pPr>
            <a:r>
              <a:rPr lang="en-US" sz="3200" dirty="0" err="1" smtClean="0"/>
              <a:t>int</a:t>
            </a:r>
            <a:r>
              <a:rPr lang="en-US" sz="3200" dirty="0" smtClean="0"/>
              <a:t> </a:t>
            </a:r>
            <a:r>
              <a:rPr lang="en-US" sz="3200" dirty="0" err="1" smtClean="0"/>
              <a:t>yx</a:t>
            </a:r>
            <a:r>
              <a:rPr lang="en-US" sz="3200" dirty="0" smtClean="0"/>
              <a:t> = 3;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err="1" smtClean="0"/>
              <a:t>cout</a:t>
            </a:r>
            <a:r>
              <a:rPr lang="en-US" sz="3200" dirty="0" smtClean="0"/>
              <a:t> &lt;&lt; ((2*x)/3 &lt; </a:t>
            </a:r>
            <a:r>
              <a:rPr lang="en-US" sz="3200" dirty="0" err="1" smtClean="0"/>
              <a:t>yx</a:t>
            </a:r>
            <a:r>
              <a:rPr lang="en-US" sz="3200" dirty="0" smtClean="0"/>
              <a:t> &amp;&amp; 2 == </a:t>
            </a:r>
            <a:r>
              <a:rPr lang="en-US" sz="3200" dirty="0" err="1" smtClean="0"/>
              <a:t>int</a:t>
            </a:r>
            <a:r>
              <a:rPr lang="en-US" sz="3200" dirty="0" smtClean="0"/>
              <a:t>(y));</a:t>
            </a:r>
          </a:p>
          <a:p>
            <a:pPr marL="11430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// 8/3 &lt; 3 &amp;&amp; 2 == 2</a:t>
            </a:r>
          </a:p>
          <a:p>
            <a:pPr marL="11430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// 2 &lt; 3 &amp;&amp; 2 ==2</a:t>
            </a:r>
          </a:p>
          <a:p>
            <a:pPr marL="11430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//   TRUE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690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List the logical operators in order of precedence with the operator with the highest precedence being listed first.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41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List the logical operators in order of precedence with the operator with the highest precedence being listed first.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!, &amp;&amp;, ||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829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err="1" smtClean="0"/>
              <a:t>bool</a:t>
            </a:r>
            <a:r>
              <a:rPr lang="en-US" sz="4000" dirty="0" smtClean="0"/>
              <a:t> x = true;</a:t>
            </a:r>
          </a:p>
          <a:p>
            <a:pPr marL="114300" indent="0">
              <a:buNone/>
            </a:pPr>
            <a:r>
              <a:rPr lang="en-US" sz="4000" dirty="0" err="1" smtClean="0"/>
              <a:t>int</a:t>
            </a:r>
            <a:r>
              <a:rPr lang="en-US" sz="4000" dirty="0" smtClean="0"/>
              <a:t> y = 5, z = 6;</a:t>
            </a:r>
          </a:p>
          <a:p>
            <a:pPr marL="114300" indent="0">
              <a:buNone/>
            </a:pPr>
            <a:endParaRPr lang="en-US" sz="4000" dirty="0"/>
          </a:p>
          <a:p>
            <a:pPr marL="114300" indent="0" algn="ctr">
              <a:buNone/>
            </a:pPr>
            <a:r>
              <a:rPr lang="en-US" sz="4000" dirty="0" smtClean="0"/>
              <a:t>(y &gt; z &amp;&amp; x )</a:t>
            </a:r>
          </a:p>
          <a:p>
            <a:pPr marL="114300" indent="0">
              <a:buNone/>
            </a:pPr>
            <a:r>
              <a:rPr lang="en-US" sz="4000" dirty="0" smtClean="0"/>
              <a:t>                       // F  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424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Provide two examples of unary operators.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600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Provide two examples of unary operators.</a:t>
            </a:r>
          </a:p>
          <a:p>
            <a:pPr marL="114300" indent="0">
              <a:buNone/>
            </a:pPr>
            <a:endParaRPr lang="en-US" sz="4000" dirty="0"/>
          </a:p>
          <a:p>
            <a:pPr marL="114300" indent="0">
              <a:buNone/>
            </a:pPr>
            <a:r>
              <a:rPr lang="en-US" sz="4000" smtClean="0"/>
              <a:t>++, --, 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9482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What is the decimal equivalent of the following binary number?</a:t>
            </a:r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sz="4400" dirty="0" smtClean="0"/>
              <a:t>110100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3672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What is the decimal equivalent of the following binary number?</a:t>
            </a:r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sz="4400" dirty="0" smtClean="0"/>
              <a:t>110100</a:t>
            </a:r>
            <a:endParaRPr lang="en-US" sz="4400" dirty="0" smtClean="0"/>
          </a:p>
          <a:p>
            <a:pPr marL="114300" indent="0" algn="ctr">
              <a:buNone/>
            </a:pPr>
            <a:r>
              <a:rPr lang="en-US" sz="4400" dirty="0" smtClean="0"/>
              <a:t>52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8734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Relational Operators:  &lt;, &gt;, &lt;=, &gt;=, ==, !=</a:t>
            </a:r>
          </a:p>
          <a:p>
            <a:pPr marL="114300" indent="0">
              <a:buNone/>
            </a:pPr>
            <a:r>
              <a:rPr lang="en-US" dirty="0" smtClean="0"/>
              <a:t>Logical Operators: !, &amp;&amp;, ||</a:t>
            </a:r>
          </a:p>
          <a:p>
            <a:pPr marL="114300" indent="0">
              <a:buNone/>
            </a:pPr>
            <a:r>
              <a:rPr lang="en-US" dirty="0" smtClean="0"/>
              <a:t>Assignment Operator: =</a:t>
            </a:r>
          </a:p>
          <a:p>
            <a:pPr marL="114300" indent="0">
              <a:buNone/>
            </a:pPr>
            <a:r>
              <a:rPr lang="en-US" dirty="0" smtClean="0"/>
              <a:t>Shortcut Assignment Operators: +=, -=, /=, *=, %=</a:t>
            </a:r>
          </a:p>
          <a:p>
            <a:pPr marL="114300" indent="0">
              <a:buNone/>
            </a:pPr>
            <a:r>
              <a:rPr lang="en-US" dirty="0" smtClean="0"/>
              <a:t>Increment Operator: ++</a:t>
            </a:r>
          </a:p>
          <a:p>
            <a:pPr marL="114300" indent="0">
              <a:buNone/>
            </a:pPr>
            <a:r>
              <a:rPr lang="en-US" dirty="0" smtClean="0"/>
              <a:t>Decrement Operator: --</a:t>
            </a:r>
          </a:p>
          <a:p>
            <a:pPr marL="114300" indent="0">
              <a:buNone/>
            </a:pPr>
            <a:r>
              <a:rPr lang="en-US" dirty="0" smtClean="0"/>
              <a:t>Arithmetic Operators: +, -, *, /, %</a:t>
            </a:r>
          </a:p>
          <a:p>
            <a:pPr marL="114300" indent="0">
              <a:buNone/>
            </a:pPr>
            <a:r>
              <a:rPr lang="en-US" dirty="0" smtClean="0"/>
              <a:t>Unary Operators (operator on one item): -, !, ++, --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** Know when to use == vs. = </a:t>
            </a:r>
          </a:p>
        </p:txBody>
      </p:sp>
    </p:spTree>
    <p:extLst>
      <p:ext uri="{BB962C8B-B14F-4D97-AF65-F5344CB8AC3E}">
        <p14:creationId xmlns:p14="http://schemas.microsoft.com/office/powerpoint/2010/main" val="232218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err="1" smtClean="0"/>
              <a:t>bool</a:t>
            </a:r>
            <a:r>
              <a:rPr lang="en-US" sz="4000" dirty="0" smtClean="0"/>
              <a:t> x = true;</a:t>
            </a:r>
          </a:p>
          <a:p>
            <a:pPr marL="114300" indent="0">
              <a:buNone/>
            </a:pPr>
            <a:r>
              <a:rPr lang="en-US" sz="4000" dirty="0" err="1" smtClean="0"/>
              <a:t>int</a:t>
            </a:r>
            <a:r>
              <a:rPr lang="en-US" sz="4000" dirty="0" smtClean="0"/>
              <a:t> y = 5, z = 6;</a:t>
            </a:r>
          </a:p>
          <a:p>
            <a:pPr marL="114300" indent="0">
              <a:buNone/>
            </a:pPr>
            <a:endParaRPr lang="en-US" sz="4000" dirty="0"/>
          </a:p>
          <a:p>
            <a:pPr marL="114300" indent="0" algn="ctr">
              <a:buNone/>
            </a:pPr>
            <a:r>
              <a:rPr lang="en-US" sz="4000" dirty="0" smtClean="0"/>
              <a:t>(y &gt; z || !x 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6449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err="1" smtClean="0"/>
              <a:t>bool</a:t>
            </a:r>
            <a:r>
              <a:rPr lang="en-US" sz="4000" dirty="0" smtClean="0"/>
              <a:t> x = true;</a:t>
            </a:r>
          </a:p>
          <a:p>
            <a:pPr marL="114300" indent="0">
              <a:buNone/>
            </a:pPr>
            <a:r>
              <a:rPr lang="en-US" sz="4000" dirty="0" err="1" smtClean="0"/>
              <a:t>int</a:t>
            </a:r>
            <a:r>
              <a:rPr lang="en-US" sz="4000" dirty="0" smtClean="0"/>
              <a:t> y = 5, z = 6;</a:t>
            </a:r>
          </a:p>
          <a:p>
            <a:pPr marL="114300" indent="0">
              <a:buNone/>
            </a:pPr>
            <a:endParaRPr lang="en-US" sz="4000" dirty="0"/>
          </a:p>
          <a:p>
            <a:pPr marL="114300" indent="0" algn="ctr">
              <a:buNone/>
            </a:pPr>
            <a:r>
              <a:rPr lang="en-US" sz="4000" dirty="0" smtClean="0"/>
              <a:t>(y &gt; z || !x ) </a:t>
            </a:r>
          </a:p>
          <a:p>
            <a:pPr marL="114300" indent="0" algn="ctr">
              <a:buNone/>
            </a:pPr>
            <a:r>
              <a:rPr lang="en-US" sz="4000" dirty="0" smtClean="0"/>
              <a:t>// False!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719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err="1" smtClean="0"/>
              <a:t>bool</a:t>
            </a:r>
            <a:r>
              <a:rPr lang="en-US" sz="4000" dirty="0" smtClean="0"/>
              <a:t> x = true, y = false, z  = false</a:t>
            </a:r>
            <a:endParaRPr lang="en-US" sz="4000" dirty="0"/>
          </a:p>
          <a:p>
            <a:pPr marL="114300" indent="0">
              <a:buNone/>
            </a:pPr>
            <a:endParaRPr lang="en-US" sz="4000" dirty="0" smtClean="0"/>
          </a:p>
          <a:p>
            <a:pPr marL="114300" indent="0" algn="ctr">
              <a:buNone/>
            </a:pPr>
            <a:r>
              <a:rPr lang="en-US" sz="4000" dirty="0" smtClean="0"/>
              <a:t>(x &amp;&amp; !y &amp;&amp; !z)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5014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err="1" smtClean="0"/>
              <a:t>bool</a:t>
            </a:r>
            <a:r>
              <a:rPr lang="en-US" sz="4000" dirty="0" smtClean="0"/>
              <a:t> x = true, y = false, z  = false</a:t>
            </a:r>
            <a:endParaRPr lang="en-US" sz="4000" dirty="0"/>
          </a:p>
          <a:p>
            <a:pPr marL="114300" indent="0">
              <a:buNone/>
            </a:pPr>
            <a:endParaRPr lang="en-US" sz="4000" dirty="0" smtClean="0"/>
          </a:p>
          <a:p>
            <a:pPr marL="114300" indent="0" algn="ctr">
              <a:buNone/>
            </a:pPr>
            <a:r>
              <a:rPr lang="en-US" sz="4000" dirty="0" smtClean="0"/>
              <a:t>(x &amp;&amp; !y &amp;&amp; !z) </a:t>
            </a:r>
          </a:p>
          <a:p>
            <a:pPr marL="114300" indent="0" algn="ctr">
              <a:buNone/>
            </a:pPr>
            <a:r>
              <a:rPr lang="en-US" sz="4000" dirty="0" smtClean="0"/>
              <a:t>True!</a:t>
            </a:r>
          </a:p>
          <a:p>
            <a:pPr marL="114300" indent="0">
              <a:buNone/>
            </a:pPr>
            <a:r>
              <a:rPr lang="en-US" sz="4000" dirty="0" smtClean="0"/>
              <a:t>                   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459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code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x = 4, y = 2, z = 1;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 smtClean="0"/>
              <a:t>if(y ==2)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if( z ==1)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x += 6;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else 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x =4;</a:t>
            </a:r>
          </a:p>
          <a:p>
            <a:pPr marL="114300" indent="0">
              <a:buNone/>
            </a:pPr>
            <a:r>
              <a:rPr lang="en-US" sz="2800" dirty="0" smtClean="0"/>
              <a:t>else 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x += 8;</a:t>
            </a:r>
          </a:p>
          <a:p>
            <a:pPr marL="114300" indent="0">
              <a:buNone/>
            </a:pPr>
            <a:r>
              <a:rPr lang="en-US" sz="2800" dirty="0" err="1" smtClean="0"/>
              <a:t>cout</a:t>
            </a:r>
            <a:r>
              <a:rPr lang="en-US" sz="2800" dirty="0" smtClean="0"/>
              <a:t> &lt;&lt; x &lt;&lt; </a:t>
            </a:r>
            <a:r>
              <a:rPr lang="en-US" sz="2800" dirty="0" err="1" smtClean="0"/>
              <a:t>endl</a:t>
            </a:r>
            <a:r>
              <a:rPr lang="en-US" sz="2800" dirty="0" smtClean="0"/>
              <a:t>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322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code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4, y = 2, z = 1;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if(y ==2)  // True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if( z ==1)   // True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x += 6;  // x = 10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else 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x =4;</a:t>
            </a:r>
          </a:p>
          <a:p>
            <a:pPr marL="114300" indent="0">
              <a:buNone/>
            </a:pPr>
            <a:r>
              <a:rPr lang="en-US" dirty="0" smtClean="0"/>
              <a:t>else 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x += 8;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x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64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824</TotalTime>
  <Words>1252</Words>
  <Application>Microsoft Office PowerPoint</Application>
  <PresentationFormat>On-screen Show (4:3)</PresentationFormat>
  <Paragraphs>259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Cambria</vt:lpstr>
      <vt:lpstr>Adjacency</vt:lpstr>
      <vt:lpstr>Section 3 Review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What does the code print?</vt:lpstr>
      <vt:lpstr>What does the code print?</vt:lpstr>
      <vt:lpstr>What does the code print?</vt:lpstr>
      <vt:lpstr>What does the code print?</vt:lpstr>
      <vt:lpstr>What does the code print?</vt:lpstr>
      <vt:lpstr>What does the code print?</vt:lpstr>
      <vt:lpstr>What does the code print?</vt:lpstr>
      <vt:lpstr>What does the code print?</vt:lpstr>
      <vt:lpstr>PowerPoint Presentation</vt:lpstr>
      <vt:lpstr>What does the code print?</vt:lpstr>
      <vt:lpstr>True or False?</vt:lpstr>
      <vt:lpstr>True or False?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Operator Review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 Review</dc:title>
  <dc:creator>Tyler</dc:creator>
  <cp:lastModifiedBy>Tyler Crone</cp:lastModifiedBy>
  <cp:revision>113</cp:revision>
  <dcterms:created xsi:type="dcterms:W3CDTF">2013-10-10T16:04:57Z</dcterms:created>
  <dcterms:modified xsi:type="dcterms:W3CDTF">2015-10-09T15:15:44Z</dcterms:modified>
</cp:coreProperties>
</file>