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71CDC7B-D4CD-42FC-9BC2-2147F18FFC1B}"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8A7BB-DA1B-44D0-A90D-C864D396537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1CDC7B-D4CD-42FC-9BC2-2147F18FFC1B}"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8A7BB-DA1B-44D0-A90D-C864D396537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1CDC7B-D4CD-42FC-9BC2-2147F18FFC1B}"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8A7BB-DA1B-44D0-A90D-C864D396537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1CDC7B-D4CD-42FC-9BC2-2147F18FFC1B}"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8A7BB-DA1B-44D0-A90D-C864D396537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1CDC7B-D4CD-42FC-9BC2-2147F18FFC1B}"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8A7BB-DA1B-44D0-A90D-C864D396537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1CDC7B-D4CD-42FC-9BC2-2147F18FFC1B}"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8A7BB-DA1B-44D0-A90D-C864D396537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1CDC7B-D4CD-42FC-9BC2-2147F18FFC1B}" type="datetimeFigureOut">
              <a:rPr lang="en-US" smtClean="0"/>
              <a:t>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78A7BB-DA1B-44D0-A90D-C864D396537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1CDC7B-D4CD-42FC-9BC2-2147F18FFC1B}" type="datetimeFigureOut">
              <a:rPr lang="en-US" smtClean="0"/>
              <a:t>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78A7BB-DA1B-44D0-A90D-C864D396537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CDC7B-D4CD-42FC-9BC2-2147F18FFC1B}" type="datetimeFigureOut">
              <a:rPr lang="en-US" smtClean="0"/>
              <a:t>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78A7BB-DA1B-44D0-A90D-C864D396537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1CDC7B-D4CD-42FC-9BC2-2147F18FFC1B}"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8A7BB-DA1B-44D0-A90D-C864D3965370}"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71CDC7B-D4CD-42FC-9BC2-2147F18FFC1B}" type="datetimeFigureOut">
              <a:rPr lang="en-US" smtClean="0"/>
              <a:t>11/5/2015</a:t>
            </a:fld>
            <a:endParaRPr lang="en-US"/>
          </a:p>
        </p:txBody>
      </p:sp>
      <p:sp>
        <p:nvSpPr>
          <p:cNvPr id="9" name="Slide Number Placeholder 8"/>
          <p:cNvSpPr>
            <a:spLocks noGrp="1"/>
          </p:cNvSpPr>
          <p:nvPr>
            <p:ph type="sldNum" sz="quarter" idx="11"/>
          </p:nvPr>
        </p:nvSpPr>
        <p:spPr/>
        <p:txBody>
          <a:bodyPr/>
          <a:lstStyle/>
          <a:p>
            <a:fld id="{3778A7BB-DA1B-44D0-A90D-C864D3965370}"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778A7BB-DA1B-44D0-A90D-C864D3965370}"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71CDC7B-D4CD-42FC-9BC2-2147F18FFC1B}" type="datetimeFigureOut">
              <a:rPr lang="en-US" smtClean="0"/>
              <a:t>11/5/2015</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Throw, Throws &amp; Try-Catch Statements</a:t>
            </a:r>
            <a:endParaRPr lang="en-US" dirty="0"/>
          </a:p>
        </p:txBody>
      </p:sp>
      <p:sp>
        <p:nvSpPr>
          <p:cNvPr id="3" name="Subtitle 2"/>
          <p:cNvSpPr>
            <a:spLocks noGrp="1"/>
          </p:cNvSpPr>
          <p:nvPr>
            <p:ph type="subTitle" idx="1"/>
          </p:nvPr>
        </p:nvSpPr>
        <p:spPr/>
        <p:txBody>
          <a:bodyPr>
            <a:normAutofit fontScale="62500" lnSpcReduction="20000"/>
          </a:bodyPr>
          <a:lstStyle/>
          <a:p>
            <a:endParaRPr lang="en-US" dirty="0" smtClean="0"/>
          </a:p>
          <a:p>
            <a:endParaRPr lang="en-US" dirty="0"/>
          </a:p>
          <a:p>
            <a:r>
              <a:rPr lang="en-US" dirty="0" smtClean="0"/>
              <a:t>Explanations and Pictures from:</a:t>
            </a:r>
          </a:p>
          <a:p>
            <a:r>
              <a:rPr lang="en-US" dirty="0"/>
              <a:t>Reference: https://docs.oracle.com/javase/tutorial/essential/exceptions/throwing.html</a:t>
            </a:r>
          </a:p>
          <a:p>
            <a:endParaRPr lang="en-US" dirty="0"/>
          </a:p>
        </p:txBody>
      </p:sp>
    </p:spTree>
    <p:extLst>
      <p:ext uri="{BB962C8B-B14F-4D97-AF65-F5344CB8AC3E}">
        <p14:creationId xmlns:p14="http://schemas.microsoft.com/office/powerpoint/2010/main" val="3324140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Try-Catch Statements</a:t>
            </a:r>
            <a:endParaRPr lang="en-US" dirty="0"/>
          </a:p>
        </p:txBody>
      </p:sp>
      <p:sp>
        <p:nvSpPr>
          <p:cNvPr id="3" name="Content Placeholder 2"/>
          <p:cNvSpPr>
            <a:spLocks noGrp="1"/>
          </p:cNvSpPr>
          <p:nvPr>
            <p:ph idx="1"/>
          </p:nvPr>
        </p:nvSpPr>
        <p:spPr>
          <a:xfrm>
            <a:off x="457200" y="1600200"/>
            <a:ext cx="7848600" cy="4800600"/>
          </a:xfrm>
        </p:spPr>
        <p:txBody>
          <a:bodyPr>
            <a:normAutofit/>
          </a:bodyPr>
          <a:lstStyle/>
          <a:p>
            <a:pPr marL="114300" indent="0">
              <a:buNone/>
            </a:pPr>
            <a:endParaRPr lang="en-US" dirty="0"/>
          </a:p>
          <a:p>
            <a:pPr marL="114300" indent="0">
              <a:buNone/>
            </a:pPr>
            <a:r>
              <a:rPr lang="en-US" dirty="0" smtClean="0"/>
              <a:t>try{</a:t>
            </a:r>
          </a:p>
          <a:p>
            <a:pPr marL="114300" indent="0">
              <a:buNone/>
            </a:pPr>
            <a:r>
              <a:rPr lang="en-US" dirty="0" smtClean="0"/>
              <a:t>   // Code that may throw an exception</a:t>
            </a:r>
          </a:p>
          <a:p>
            <a:pPr marL="114300" indent="0">
              <a:buNone/>
            </a:pPr>
            <a:r>
              <a:rPr lang="en-US" dirty="0" smtClean="0"/>
              <a:t>}</a:t>
            </a:r>
          </a:p>
          <a:p>
            <a:pPr marL="114300" indent="0">
              <a:buNone/>
            </a:pPr>
            <a:r>
              <a:rPr lang="en-US" dirty="0" smtClean="0"/>
              <a:t>catch(</a:t>
            </a:r>
            <a:r>
              <a:rPr lang="en-US" dirty="0" err="1" smtClean="0"/>
              <a:t>SomeException</a:t>
            </a:r>
            <a:r>
              <a:rPr lang="en-US" dirty="0" smtClean="0"/>
              <a:t> </a:t>
            </a:r>
            <a:r>
              <a:rPr lang="en-US" i="1" dirty="0" smtClean="0"/>
              <a:t>e</a:t>
            </a:r>
            <a:r>
              <a:rPr lang="en-US" dirty="0" smtClean="0"/>
              <a:t>){  </a:t>
            </a:r>
          </a:p>
          <a:p>
            <a:pPr marL="114300" indent="0">
              <a:buNone/>
            </a:pPr>
            <a:r>
              <a:rPr lang="en-US" dirty="0" smtClean="0"/>
              <a:t>      </a:t>
            </a:r>
            <a:r>
              <a:rPr lang="en-US" dirty="0" err="1" smtClean="0"/>
              <a:t>System.out.println</a:t>
            </a:r>
            <a:r>
              <a:rPr lang="en-US" dirty="0" smtClean="0"/>
              <a:t>(“</a:t>
            </a:r>
            <a:r>
              <a:rPr lang="en-US" dirty="0" err="1" smtClean="0"/>
              <a:t>ExceptionType</a:t>
            </a:r>
            <a:r>
              <a:rPr lang="en-US" dirty="0" smtClean="0"/>
              <a:t>: “ + </a:t>
            </a:r>
            <a:r>
              <a:rPr lang="en-US" i="1" dirty="0" err="1" smtClean="0"/>
              <a:t>e.getMessage</a:t>
            </a:r>
            <a:r>
              <a:rPr lang="en-US" i="1" dirty="0" smtClean="0"/>
              <a:t>());</a:t>
            </a:r>
            <a:endParaRPr lang="en-US" dirty="0"/>
          </a:p>
          <a:p>
            <a:pPr marL="114300" indent="0">
              <a:buNone/>
            </a:pPr>
            <a:r>
              <a:rPr lang="en-US" dirty="0" smtClean="0"/>
              <a:t>}</a:t>
            </a:r>
            <a:endParaRPr lang="en-US" dirty="0"/>
          </a:p>
          <a:p>
            <a:pPr marL="114300" indent="0">
              <a:buNone/>
            </a:pPr>
            <a:r>
              <a:rPr lang="en-US" dirty="0" smtClean="0"/>
              <a:t>finally{</a:t>
            </a:r>
          </a:p>
          <a:p>
            <a:pPr marL="114300" indent="0">
              <a:buNone/>
            </a:pPr>
            <a:r>
              <a:rPr lang="en-US" dirty="0" smtClean="0"/>
              <a:t>       // Ending statements</a:t>
            </a:r>
            <a:endParaRPr lang="en-US" dirty="0"/>
          </a:p>
          <a:p>
            <a:pPr marL="114300" indent="0">
              <a:buNone/>
            </a:pPr>
            <a:r>
              <a:rPr lang="en-US" dirty="0" smtClean="0"/>
              <a:t>}</a:t>
            </a:r>
            <a:r>
              <a:rPr lang="en-US" dirty="0"/>
              <a:t/>
            </a:r>
            <a:br>
              <a:rPr lang="en-US" dirty="0"/>
            </a:br>
            <a:endParaRPr lang="en-US" dirty="0" smtClean="0"/>
          </a:p>
          <a:p>
            <a:pPr marL="114300" indent="0">
              <a:buNone/>
            </a:pPr>
            <a:r>
              <a:rPr lang="en-US" dirty="0" smtClean="0"/>
              <a:t>** </a:t>
            </a:r>
            <a:r>
              <a:rPr lang="en-US" i="1" dirty="0" smtClean="0"/>
              <a:t>finally</a:t>
            </a:r>
            <a:r>
              <a:rPr lang="en-US" dirty="0" smtClean="0"/>
              <a:t> is ALWAYS executed</a:t>
            </a:r>
            <a:endParaRPr lang="en-US" dirty="0"/>
          </a:p>
        </p:txBody>
      </p:sp>
    </p:spTree>
    <p:extLst>
      <p:ext uri="{BB962C8B-B14F-4D97-AF65-F5344CB8AC3E}">
        <p14:creationId xmlns:p14="http://schemas.microsoft.com/office/powerpoint/2010/main" val="4207672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Throws</a:t>
            </a:r>
            <a:r>
              <a:rPr lang="en-US" dirty="0" smtClean="0"/>
              <a:t> Statement</a:t>
            </a:r>
            <a:endParaRPr lang="en-US" i="1" dirty="0"/>
          </a:p>
        </p:txBody>
      </p:sp>
      <p:sp>
        <p:nvSpPr>
          <p:cNvPr id="3" name="Content Placeholder 2"/>
          <p:cNvSpPr>
            <a:spLocks noGrp="1"/>
          </p:cNvSpPr>
          <p:nvPr>
            <p:ph idx="1"/>
          </p:nvPr>
        </p:nvSpPr>
        <p:spPr/>
        <p:txBody>
          <a:bodyPr/>
          <a:lstStyle/>
          <a:p>
            <a:r>
              <a:rPr lang="en-US" dirty="0" smtClean="0"/>
              <a:t>Sometimes it may be a better choice to notify other methods that an exception may occur rather than handling the method with a </a:t>
            </a:r>
            <a:r>
              <a:rPr lang="en-US" i="1" dirty="0" smtClean="0"/>
              <a:t>try-catch</a:t>
            </a:r>
          </a:p>
          <a:p>
            <a:r>
              <a:rPr lang="en-US" dirty="0" smtClean="0"/>
              <a:t>A </a:t>
            </a:r>
            <a:r>
              <a:rPr lang="en-US" i="1" dirty="0" smtClean="0"/>
              <a:t>throws</a:t>
            </a:r>
            <a:r>
              <a:rPr lang="en-US" dirty="0" smtClean="0"/>
              <a:t> statement is used to show what type of an exception a method may throw</a:t>
            </a:r>
          </a:p>
          <a:p>
            <a:r>
              <a:rPr lang="en-US" dirty="0" smtClean="0"/>
              <a:t>First, look at the method below:</a:t>
            </a:r>
            <a:endParaRPr lang="en-US" dirty="0"/>
          </a:p>
          <a:p>
            <a:pPr marL="114300" indent="0">
              <a:buNone/>
            </a:pPr>
            <a:endParaRPr lang="en-US" dirty="0"/>
          </a:p>
          <a:p>
            <a:pPr marL="114300" indent="0">
              <a:buNone/>
            </a:pPr>
            <a:r>
              <a:rPr lang="en-US" dirty="0" smtClean="0"/>
              <a:t>public </a:t>
            </a:r>
            <a:r>
              <a:rPr lang="en-US" dirty="0" err="1" smtClean="0"/>
              <a:t>int</a:t>
            </a:r>
            <a:r>
              <a:rPr lang="en-US" dirty="0" smtClean="0"/>
              <a:t> divide(</a:t>
            </a:r>
            <a:r>
              <a:rPr lang="en-US" dirty="0" err="1" smtClean="0"/>
              <a:t>int</a:t>
            </a:r>
            <a:r>
              <a:rPr lang="en-US" dirty="0" smtClean="0"/>
              <a:t> a, </a:t>
            </a:r>
            <a:r>
              <a:rPr lang="en-US" dirty="0" err="1" smtClean="0"/>
              <a:t>int</a:t>
            </a:r>
            <a:r>
              <a:rPr lang="en-US" dirty="0" smtClean="0"/>
              <a:t> b){</a:t>
            </a:r>
          </a:p>
          <a:p>
            <a:pPr marL="114300" indent="0">
              <a:buNone/>
            </a:pPr>
            <a:r>
              <a:rPr lang="en-US" dirty="0" smtClean="0"/>
              <a:t>	return a/b;</a:t>
            </a:r>
            <a:endParaRPr lang="en-US" dirty="0"/>
          </a:p>
          <a:p>
            <a:pPr marL="114300" indent="0">
              <a:buNone/>
            </a:pPr>
            <a:r>
              <a:rPr lang="en-US" dirty="0" smtClean="0"/>
              <a:t>}</a:t>
            </a:r>
          </a:p>
        </p:txBody>
      </p:sp>
    </p:spTree>
    <p:extLst>
      <p:ext uri="{BB962C8B-B14F-4D97-AF65-F5344CB8AC3E}">
        <p14:creationId xmlns:p14="http://schemas.microsoft.com/office/powerpoint/2010/main" val="1586136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Throws</a:t>
            </a:r>
            <a:r>
              <a:rPr lang="en-US" dirty="0" smtClean="0"/>
              <a:t> Statement</a:t>
            </a:r>
            <a:endParaRPr lang="en-US" i="1" dirty="0"/>
          </a:p>
        </p:txBody>
      </p:sp>
      <p:sp>
        <p:nvSpPr>
          <p:cNvPr id="3" name="Content Placeholder 2"/>
          <p:cNvSpPr>
            <a:spLocks noGrp="1"/>
          </p:cNvSpPr>
          <p:nvPr>
            <p:ph idx="1"/>
          </p:nvPr>
        </p:nvSpPr>
        <p:spPr/>
        <p:txBody>
          <a:bodyPr/>
          <a:lstStyle/>
          <a:p>
            <a:r>
              <a:rPr lang="en-US" dirty="0" smtClean="0"/>
              <a:t>The method below will throw an </a:t>
            </a:r>
            <a:r>
              <a:rPr lang="en-US" i="1" dirty="0" err="1" smtClean="0"/>
              <a:t>ArithmeticException</a:t>
            </a:r>
            <a:r>
              <a:rPr lang="en-US" dirty="0" smtClean="0"/>
              <a:t> when b is equal to 0</a:t>
            </a:r>
          </a:p>
          <a:p>
            <a:r>
              <a:rPr lang="en-US" dirty="0" smtClean="0"/>
              <a:t>The </a:t>
            </a:r>
            <a:r>
              <a:rPr lang="en-US" i="1" dirty="0" smtClean="0"/>
              <a:t>divide</a:t>
            </a:r>
            <a:r>
              <a:rPr lang="en-US" dirty="0" smtClean="0"/>
              <a:t> method can notify its callers that an </a:t>
            </a:r>
            <a:r>
              <a:rPr lang="en-US" i="1" dirty="0" err="1" smtClean="0"/>
              <a:t>ArithmeticException</a:t>
            </a:r>
            <a:r>
              <a:rPr lang="en-US" dirty="0" smtClean="0"/>
              <a:t> could be thrown by adding the </a:t>
            </a:r>
            <a:r>
              <a:rPr lang="en-US" i="1" dirty="0" smtClean="0"/>
              <a:t>throws</a:t>
            </a:r>
            <a:r>
              <a:rPr lang="en-US" dirty="0" smtClean="0"/>
              <a:t> statement below</a:t>
            </a:r>
            <a:endParaRPr lang="en-US" dirty="0"/>
          </a:p>
          <a:p>
            <a:pPr marL="114300" indent="0">
              <a:buNone/>
            </a:pPr>
            <a:endParaRPr lang="en-US" dirty="0"/>
          </a:p>
          <a:p>
            <a:pPr marL="114300" indent="0">
              <a:buNone/>
            </a:pPr>
            <a:r>
              <a:rPr lang="en-US" dirty="0" smtClean="0"/>
              <a:t>public </a:t>
            </a:r>
            <a:r>
              <a:rPr lang="en-US" dirty="0" err="1" smtClean="0"/>
              <a:t>int</a:t>
            </a:r>
            <a:r>
              <a:rPr lang="en-US" dirty="0" smtClean="0"/>
              <a:t> divide(</a:t>
            </a:r>
            <a:r>
              <a:rPr lang="en-US" dirty="0" err="1" smtClean="0"/>
              <a:t>int</a:t>
            </a:r>
            <a:r>
              <a:rPr lang="en-US" dirty="0" smtClean="0"/>
              <a:t> a, </a:t>
            </a:r>
            <a:r>
              <a:rPr lang="en-US" dirty="0" err="1" smtClean="0"/>
              <a:t>int</a:t>
            </a:r>
            <a:r>
              <a:rPr lang="en-US" dirty="0" smtClean="0"/>
              <a:t> b) throws </a:t>
            </a:r>
            <a:r>
              <a:rPr lang="en-US" dirty="0" err="1" smtClean="0"/>
              <a:t>ArithmeticException</a:t>
            </a:r>
            <a:r>
              <a:rPr lang="en-US" dirty="0" smtClean="0"/>
              <a:t>{</a:t>
            </a:r>
          </a:p>
          <a:p>
            <a:pPr marL="114300" indent="0">
              <a:buNone/>
            </a:pPr>
            <a:r>
              <a:rPr lang="en-US" dirty="0" smtClean="0"/>
              <a:t>	return a/b;</a:t>
            </a:r>
            <a:endParaRPr lang="en-US" dirty="0"/>
          </a:p>
          <a:p>
            <a:pPr marL="114300" indent="0">
              <a:buNone/>
            </a:pPr>
            <a:r>
              <a:rPr lang="en-US" dirty="0" smtClean="0"/>
              <a:t>}</a:t>
            </a:r>
          </a:p>
        </p:txBody>
      </p:sp>
    </p:spTree>
    <p:extLst>
      <p:ext uri="{BB962C8B-B14F-4D97-AF65-F5344CB8AC3E}">
        <p14:creationId xmlns:p14="http://schemas.microsoft.com/office/powerpoint/2010/main" val="13757139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Handling Known Exceptions</a:t>
            </a:r>
            <a:endParaRPr lang="en-US" dirty="0"/>
          </a:p>
        </p:txBody>
      </p:sp>
      <p:sp>
        <p:nvSpPr>
          <p:cNvPr id="3" name="Content Placeholder 2"/>
          <p:cNvSpPr>
            <a:spLocks noGrp="1"/>
          </p:cNvSpPr>
          <p:nvPr>
            <p:ph idx="1"/>
          </p:nvPr>
        </p:nvSpPr>
        <p:spPr>
          <a:xfrm>
            <a:off x="152400" y="1600200"/>
            <a:ext cx="8229600" cy="4800600"/>
          </a:xfrm>
        </p:spPr>
        <p:txBody>
          <a:bodyPr>
            <a:normAutofit fontScale="92500" lnSpcReduction="20000"/>
          </a:bodyPr>
          <a:lstStyle/>
          <a:p>
            <a:r>
              <a:rPr lang="en-US" dirty="0" smtClean="0"/>
              <a:t>Although it is not required, the caller of this method can use a try-catch to elegantly handle an </a:t>
            </a:r>
            <a:r>
              <a:rPr lang="en-US" dirty="0" err="1" smtClean="0"/>
              <a:t>ArithmeticException</a:t>
            </a:r>
            <a:r>
              <a:rPr lang="en-US" dirty="0" smtClean="0"/>
              <a:t> if it occurs</a:t>
            </a:r>
          </a:p>
          <a:p>
            <a:pPr marL="114300" indent="0">
              <a:buNone/>
            </a:pPr>
            <a:endParaRPr lang="en-US" dirty="0" smtClean="0"/>
          </a:p>
          <a:p>
            <a:pPr marL="114300" indent="0">
              <a:buNone/>
            </a:pPr>
            <a:r>
              <a:rPr lang="en-US" dirty="0" smtClean="0"/>
              <a:t>public </a:t>
            </a:r>
            <a:r>
              <a:rPr lang="en-US" dirty="0"/>
              <a:t>static void main(String[] </a:t>
            </a:r>
            <a:r>
              <a:rPr lang="en-US" dirty="0" err="1"/>
              <a:t>args</a:t>
            </a:r>
            <a:r>
              <a:rPr lang="en-US" dirty="0"/>
              <a:t>) {</a:t>
            </a:r>
          </a:p>
          <a:p>
            <a:pPr marL="114300" indent="0">
              <a:buNone/>
            </a:pPr>
            <a:r>
              <a:rPr lang="en-US" dirty="0" smtClean="0"/>
              <a:t>	try </a:t>
            </a:r>
            <a:r>
              <a:rPr lang="en-US" dirty="0"/>
              <a:t>{</a:t>
            </a:r>
          </a:p>
          <a:p>
            <a:pPr marL="114300" indent="0">
              <a:buNone/>
            </a:pPr>
            <a:r>
              <a:rPr lang="en-US" dirty="0" smtClean="0"/>
              <a:t>		</a:t>
            </a:r>
            <a:r>
              <a:rPr lang="en-US" dirty="0" err="1" smtClean="0"/>
              <a:t>System.</a:t>
            </a:r>
            <a:r>
              <a:rPr lang="en-US" i="1" dirty="0" err="1" smtClean="0"/>
              <a:t>out.println</a:t>
            </a:r>
            <a:r>
              <a:rPr lang="en-US" i="1" dirty="0" smtClean="0"/>
              <a:t>(divide(3</a:t>
            </a:r>
            <a:r>
              <a:rPr lang="en-US" i="1" dirty="0"/>
              <a:t>, 0));</a:t>
            </a:r>
          </a:p>
          <a:p>
            <a:pPr marL="114300" indent="0">
              <a:buNone/>
            </a:pPr>
            <a:r>
              <a:rPr lang="en-US" dirty="0" smtClean="0"/>
              <a:t>	} </a:t>
            </a:r>
            <a:r>
              <a:rPr lang="en-US" dirty="0"/>
              <a:t>catch (</a:t>
            </a:r>
            <a:r>
              <a:rPr lang="en-US" dirty="0" err="1"/>
              <a:t>ArithmeticException</a:t>
            </a:r>
            <a:r>
              <a:rPr lang="en-US" dirty="0"/>
              <a:t> e) {</a:t>
            </a:r>
          </a:p>
          <a:p>
            <a:pPr marL="114300" indent="0">
              <a:buNone/>
            </a:pPr>
            <a:r>
              <a:rPr lang="en-US" dirty="0" smtClean="0"/>
              <a:t>		</a:t>
            </a:r>
            <a:r>
              <a:rPr lang="en-US" dirty="0" err="1" smtClean="0"/>
              <a:t>System.</a:t>
            </a:r>
            <a:r>
              <a:rPr lang="en-US" i="1" dirty="0" err="1" smtClean="0"/>
              <a:t>out.println</a:t>
            </a:r>
            <a:r>
              <a:rPr lang="en-US" i="1" dirty="0"/>
              <a:t>("Arithmetic Exception: " + </a:t>
            </a:r>
            <a:r>
              <a:rPr lang="en-US" i="1" dirty="0" smtClean="0"/>
              <a:t>				</a:t>
            </a:r>
            <a:r>
              <a:rPr lang="en-US" i="1" dirty="0" err="1" smtClean="0"/>
              <a:t>e.getMessage</a:t>
            </a:r>
            <a:r>
              <a:rPr lang="en-US" i="1" dirty="0"/>
              <a:t>());</a:t>
            </a:r>
          </a:p>
          <a:p>
            <a:pPr marL="114300" indent="0">
              <a:buNone/>
            </a:pPr>
            <a:r>
              <a:rPr lang="en-US" dirty="0" smtClean="0"/>
              <a:t>		</a:t>
            </a:r>
            <a:r>
              <a:rPr lang="en-US" dirty="0" err="1" smtClean="0"/>
              <a:t>System.</a:t>
            </a:r>
            <a:r>
              <a:rPr lang="en-US" i="1" dirty="0" err="1" smtClean="0"/>
              <a:t>out.println</a:t>
            </a:r>
            <a:r>
              <a:rPr lang="en-US" i="1" dirty="0"/>
              <a:t>("Second parameter cannot be 0");</a:t>
            </a:r>
          </a:p>
          <a:p>
            <a:pPr marL="114300" indent="0">
              <a:buNone/>
            </a:pPr>
            <a:r>
              <a:rPr lang="en-US" dirty="0" smtClean="0"/>
              <a:t>	}</a:t>
            </a:r>
            <a:endParaRPr lang="en-US" dirty="0"/>
          </a:p>
          <a:p>
            <a:pPr marL="114300" indent="0">
              <a:buNone/>
            </a:pPr>
            <a:r>
              <a:rPr lang="en-US" dirty="0" smtClean="0"/>
              <a:t>}</a:t>
            </a:r>
          </a:p>
          <a:p>
            <a:endParaRPr lang="en-US" dirty="0"/>
          </a:p>
          <a:p>
            <a:pPr marL="114300" indent="0">
              <a:buNone/>
            </a:pPr>
            <a:r>
              <a:rPr lang="en-US" dirty="0" smtClean="0"/>
              <a:t>public static </a:t>
            </a:r>
            <a:r>
              <a:rPr lang="en-US" dirty="0" err="1"/>
              <a:t>int</a:t>
            </a:r>
            <a:r>
              <a:rPr lang="en-US" dirty="0"/>
              <a:t> divide(</a:t>
            </a:r>
            <a:r>
              <a:rPr lang="en-US" dirty="0" err="1"/>
              <a:t>int</a:t>
            </a:r>
            <a:r>
              <a:rPr lang="en-US" dirty="0"/>
              <a:t> a, </a:t>
            </a:r>
            <a:r>
              <a:rPr lang="en-US" dirty="0" err="1"/>
              <a:t>int</a:t>
            </a:r>
            <a:r>
              <a:rPr lang="en-US" dirty="0"/>
              <a:t> b) throws </a:t>
            </a:r>
            <a:r>
              <a:rPr lang="en-US" dirty="0" err="1"/>
              <a:t>ArithmeticException</a:t>
            </a:r>
            <a:r>
              <a:rPr lang="en-US" dirty="0"/>
              <a:t>{</a:t>
            </a:r>
          </a:p>
          <a:p>
            <a:pPr marL="114300" indent="0">
              <a:buNone/>
            </a:pPr>
            <a:r>
              <a:rPr lang="en-US" dirty="0"/>
              <a:t>	return a/b;</a:t>
            </a:r>
          </a:p>
          <a:p>
            <a:pPr marL="114300" indent="0">
              <a:buNone/>
            </a:pPr>
            <a:r>
              <a:rPr lang="en-US" dirty="0"/>
              <a:t>}</a:t>
            </a:r>
          </a:p>
          <a:p>
            <a:pPr marL="114300" indent="0">
              <a:buNone/>
            </a:pPr>
            <a:endParaRPr lang="en-US" dirty="0"/>
          </a:p>
        </p:txBody>
      </p:sp>
    </p:spTree>
    <p:extLst>
      <p:ext uri="{BB962C8B-B14F-4D97-AF65-F5344CB8AC3E}">
        <p14:creationId xmlns:p14="http://schemas.microsoft.com/office/powerpoint/2010/main" val="31765084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Exceptions</a:t>
            </a:r>
            <a:endParaRPr lang="en-US" dirty="0"/>
          </a:p>
        </p:txBody>
      </p:sp>
      <p:sp>
        <p:nvSpPr>
          <p:cNvPr id="3" name="Content Placeholder 2"/>
          <p:cNvSpPr>
            <a:spLocks noGrp="1"/>
          </p:cNvSpPr>
          <p:nvPr>
            <p:ph idx="1"/>
          </p:nvPr>
        </p:nvSpPr>
        <p:spPr/>
        <p:txBody>
          <a:bodyPr/>
          <a:lstStyle/>
          <a:p>
            <a:r>
              <a:rPr lang="en-US" dirty="0" smtClean="0"/>
              <a:t>The Exceptions below are testable on the AP Computer Science A Exam</a:t>
            </a:r>
          </a:p>
          <a:p>
            <a:endParaRPr lang="en-US" dirty="0"/>
          </a:p>
          <a:p>
            <a:pPr marL="571500" indent="-457200">
              <a:buFont typeface="+mj-lt"/>
              <a:buAutoNum type="arabicPeriod"/>
            </a:pPr>
            <a:r>
              <a:rPr lang="en-US" dirty="0" err="1" smtClean="0"/>
              <a:t>ArithmeticException</a:t>
            </a:r>
            <a:r>
              <a:rPr lang="en-US" dirty="0"/>
              <a:t> </a:t>
            </a:r>
            <a:r>
              <a:rPr lang="en-US" dirty="0" smtClean="0"/>
              <a:t>– Dividing by 0</a:t>
            </a:r>
          </a:p>
          <a:p>
            <a:pPr marL="571500" indent="-457200">
              <a:buFont typeface="+mj-lt"/>
              <a:buAutoNum type="arabicPeriod"/>
            </a:pPr>
            <a:r>
              <a:rPr lang="en-US" dirty="0" err="1" smtClean="0"/>
              <a:t>NullPointerException</a:t>
            </a:r>
            <a:r>
              <a:rPr lang="en-US" dirty="0" smtClean="0"/>
              <a:t> – Sending a message to a null variable</a:t>
            </a:r>
          </a:p>
          <a:p>
            <a:pPr marL="571500" indent="-457200">
              <a:buFont typeface="+mj-lt"/>
              <a:buAutoNum type="arabicPeriod"/>
            </a:pPr>
            <a:r>
              <a:rPr lang="en-US" dirty="0" err="1" smtClean="0"/>
              <a:t>IndexOutOfBoundsException</a:t>
            </a:r>
            <a:r>
              <a:rPr lang="en-US" dirty="0" smtClean="0"/>
              <a:t> – Trying to access index 10 of a list that has 4 elements</a:t>
            </a:r>
          </a:p>
          <a:p>
            <a:pPr marL="571500" indent="-457200">
              <a:buFont typeface="+mj-lt"/>
              <a:buAutoNum type="arabicPeriod"/>
            </a:pPr>
            <a:r>
              <a:rPr lang="en-US" dirty="0" err="1" smtClean="0"/>
              <a:t>ArrayIndexOutOfBoundsException</a:t>
            </a:r>
            <a:r>
              <a:rPr lang="en-US" dirty="0"/>
              <a:t> </a:t>
            </a:r>
            <a:r>
              <a:rPr lang="en-US" dirty="0" smtClean="0"/>
              <a:t>– Trying to access index 11 of 5 element array</a:t>
            </a:r>
          </a:p>
          <a:p>
            <a:pPr marL="571500" indent="-457200">
              <a:buFont typeface="+mj-lt"/>
              <a:buAutoNum type="arabicPeriod"/>
            </a:pPr>
            <a:r>
              <a:rPr lang="en-US" dirty="0" err="1" smtClean="0"/>
              <a:t>IllegalArgumentException</a:t>
            </a:r>
            <a:r>
              <a:rPr lang="en-US" dirty="0" smtClean="0"/>
              <a:t> – occurs when a method is passed an illegal argument</a:t>
            </a:r>
            <a:endParaRPr lang="en-US" dirty="0"/>
          </a:p>
        </p:txBody>
      </p:sp>
    </p:spTree>
    <p:extLst>
      <p:ext uri="{BB962C8B-B14F-4D97-AF65-F5344CB8AC3E}">
        <p14:creationId xmlns:p14="http://schemas.microsoft.com/office/powerpoint/2010/main" val="13909257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Checked vs. Unchecked Exceptions</a:t>
            </a:r>
            <a:endParaRPr lang="en-US" dirty="0"/>
          </a:p>
        </p:txBody>
      </p:sp>
      <p:sp>
        <p:nvSpPr>
          <p:cNvPr id="3" name="Content Placeholder 2"/>
          <p:cNvSpPr>
            <a:spLocks noGrp="1"/>
          </p:cNvSpPr>
          <p:nvPr>
            <p:ph idx="1"/>
          </p:nvPr>
        </p:nvSpPr>
        <p:spPr/>
        <p:txBody>
          <a:bodyPr>
            <a:normAutofit fontScale="92500" lnSpcReduction="10000"/>
          </a:bodyPr>
          <a:lstStyle/>
          <a:p>
            <a:r>
              <a:rPr lang="en-US" i="1" dirty="0" smtClean="0"/>
              <a:t>Checked</a:t>
            </a:r>
            <a:r>
              <a:rPr lang="en-US" dirty="0" smtClean="0"/>
              <a:t> Exceptions are exceptions that are subclasses of Exception and not the subclass of </a:t>
            </a:r>
            <a:r>
              <a:rPr lang="en-US" dirty="0" err="1" smtClean="0"/>
              <a:t>RuntimeException</a:t>
            </a:r>
            <a:endParaRPr lang="en-US" dirty="0" smtClean="0"/>
          </a:p>
          <a:p>
            <a:r>
              <a:rPr lang="en-US" i="1" dirty="0" smtClean="0"/>
              <a:t>Unchecked </a:t>
            </a:r>
            <a:r>
              <a:rPr lang="en-US" dirty="0" smtClean="0"/>
              <a:t>Exceptions are exceptions that are subclasses of </a:t>
            </a:r>
            <a:r>
              <a:rPr lang="en-US" dirty="0" err="1" smtClean="0"/>
              <a:t>RuntimeException</a:t>
            </a:r>
            <a:endParaRPr lang="en-US" dirty="0" smtClean="0"/>
          </a:p>
          <a:p>
            <a:r>
              <a:rPr lang="en-US" dirty="0" smtClean="0"/>
              <a:t>Java requires all checked exceptions to be “handled” (caught or specified)</a:t>
            </a:r>
          </a:p>
          <a:p>
            <a:r>
              <a:rPr lang="en-US" dirty="0" smtClean="0"/>
              <a:t>Java does not require unchecked exceptions to be handled by the programmer</a:t>
            </a:r>
          </a:p>
          <a:p>
            <a:endParaRPr lang="en-US" dirty="0"/>
          </a:p>
          <a:p>
            <a:pPr marL="114300" indent="0">
              <a:buNone/>
            </a:pPr>
            <a:r>
              <a:rPr lang="en-US" dirty="0" smtClean="0"/>
              <a:t>Example)</a:t>
            </a:r>
          </a:p>
          <a:p>
            <a:pPr marL="114300" indent="0">
              <a:buNone/>
            </a:pPr>
            <a:r>
              <a:rPr lang="en-US" dirty="0" err="1" smtClean="0"/>
              <a:t>Thread.sleep</a:t>
            </a:r>
            <a:r>
              <a:rPr lang="en-US" dirty="0" smtClean="0"/>
              <a:t>(1000);   //Throws </a:t>
            </a:r>
            <a:r>
              <a:rPr lang="en-US" dirty="0" err="1" smtClean="0"/>
              <a:t>InterruptedException</a:t>
            </a:r>
            <a:endParaRPr lang="en-US" dirty="0" smtClean="0"/>
          </a:p>
          <a:p>
            <a:pPr marL="114300" indent="0">
              <a:buNone/>
            </a:pPr>
            <a:endParaRPr lang="en-US" dirty="0"/>
          </a:p>
          <a:p>
            <a:pPr marL="114300" indent="0">
              <a:buNone/>
            </a:pPr>
            <a:r>
              <a:rPr lang="en-US" dirty="0" smtClean="0"/>
              <a:t>**</a:t>
            </a:r>
            <a:r>
              <a:rPr lang="en-US" dirty="0" err="1" smtClean="0"/>
              <a:t>InterruptedException</a:t>
            </a:r>
            <a:r>
              <a:rPr lang="en-US" dirty="0" smtClean="0"/>
              <a:t> is a direct subclass of Exception and is therefore a checked Exception. The line above must be placed in a try-catch or a </a:t>
            </a:r>
            <a:r>
              <a:rPr lang="en-US" i="1" dirty="0" smtClean="0"/>
              <a:t>throws</a:t>
            </a:r>
            <a:r>
              <a:rPr lang="en-US" dirty="0" smtClean="0"/>
              <a:t> statement must be added to the method</a:t>
            </a:r>
            <a:endParaRPr lang="en-US" dirty="0"/>
          </a:p>
        </p:txBody>
      </p:sp>
    </p:spTree>
    <p:extLst>
      <p:ext uri="{BB962C8B-B14F-4D97-AF65-F5344CB8AC3E}">
        <p14:creationId xmlns:p14="http://schemas.microsoft.com/office/powerpoint/2010/main" val="3278706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600200"/>
            <a:ext cx="8153400" cy="4800600"/>
          </a:xfrm>
        </p:spPr>
        <p:txBody>
          <a:bodyPr/>
          <a:lstStyle/>
          <a:p>
            <a:r>
              <a:rPr lang="en-US" dirty="0" smtClean="0"/>
              <a:t>Use the </a:t>
            </a:r>
            <a:r>
              <a:rPr lang="en-US" i="1" dirty="0" smtClean="0"/>
              <a:t>throw</a:t>
            </a:r>
            <a:r>
              <a:rPr lang="en-US" dirty="0" smtClean="0"/>
              <a:t> statement to force an exception to occur</a:t>
            </a:r>
          </a:p>
          <a:p>
            <a:pPr lvl="1"/>
            <a:r>
              <a:rPr lang="en-US" dirty="0" smtClean="0"/>
              <a:t>Example)  </a:t>
            </a:r>
            <a:r>
              <a:rPr lang="en-US" i="1" dirty="0" smtClean="0"/>
              <a:t>throw new </a:t>
            </a:r>
            <a:r>
              <a:rPr lang="en-US" i="1" dirty="0" err="1" smtClean="0"/>
              <a:t>ArithmeticException</a:t>
            </a:r>
            <a:r>
              <a:rPr lang="en-US" i="1" dirty="0" smtClean="0"/>
              <a:t>();</a:t>
            </a:r>
          </a:p>
          <a:p>
            <a:r>
              <a:rPr lang="en-US" dirty="0" smtClean="0"/>
              <a:t>If it is known that an error may occur, you must </a:t>
            </a:r>
            <a:r>
              <a:rPr lang="en-US" b="1" i="1" dirty="0" smtClean="0"/>
              <a:t>catch</a:t>
            </a:r>
            <a:r>
              <a:rPr lang="en-US" b="1" dirty="0" smtClean="0"/>
              <a:t> </a:t>
            </a:r>
            <a:r>
              <a:rPr lang="en-US" dirty="0" smtClean="0"/>
              <a:t>or </a:t>
            </a:r>
            <a:r>
              <a:rPr lang="en-US" b="1" i="1" dirty="0" smtClean="0"/>
              <a:t>specify</a:t>
            </a:r>
            <a:endParaRPr lang="en-US" dirty="0" smtClean="0"/>
          </a:p>
          <a:p>
            <a:r>
              <a:rPr lang="en-US" b="1" dirty="0" smtClean="0"/>
              <a:t>Catch</a:t>
            </a:r>
            <a:r>
              <a:rPr lang="en-US" dirty="0" smtClean="0"/>
              <a:t> an Exception with a try-catch statement</a:t>
            </a:r>
          </a:p>
          <a:p>
            <a:pPr marL="777240" lvl="2" indent="0">
              <a:buNone/>
            </a:pPr>
            <a:r>
              <a:rPr lang="en-US" dirty="0" smtClean="0"/>
              <a:t>try{      </a:t>
            </a:r>
          </a:p>
          <a:p>
            <a:pPr marL="777240" lvl="2" indent="0">
              <a:buNone/>
            </a:pPr>
            <a:r>
              <a:rPr lang="en-US" dirty="0" smtClean="0"/>
              <a:t>}</a:t>
            </a:r>
          </a:p>
          <a:p>
            <a:pPr marL="777240" lvl="2" indent="0">
              <a:buNone/>
            </a:pPr>
            <a:r>
              <a:rPr lang="en-US" dirty="0" smtClean="0"/>
              <a:t>catch(Exception e){        </a:t>
            </a:r>
          </a:p>
          <a:p>
            <a:pPr marL="777240" lvl="2" indent="0">
              <a:buNone/>
            </a:pPr>
            <a:r>
              <a:rPr lang="en-US" dirty="0" smtClean="0"/>
              <a:t>}</a:t>
            </a:r>
          </a:p>
          <a:p>
            <a:r>
              <a:rPr lang="en-US" b="1" dirty="0" smtClean="0"/>
              <a:t>Specify</a:t>
            </a:r>
            <a:r>
              <a:rPr lang="en-US" dirty="0" smtClean="0"/>
              <a:t> that an Exception occurs by adding a </a:t>
            </a:r>
            <a:r>
              <a:rPr lang="en-US" i="1" dirty="0" smtClean="0"/>
              <a:t>throws</a:t>
            </a:r>
            <a:r>
              <a:rPr lang="en-US" dirty="0" smtClean="0"/>
              <a:t> statement next to the method header</a:t>
            </a:r>
          </a:p>
          <a:p>
            <a:pPr lvl="1"/>
            <a:r>
              <a:rPr lang="en-US" dirty="0" smtClean="0"/>
              <a:t>Example) public </a:t>
            </a:r>
            <a:r>
              <a:rPr lang="en-US" dirty="0" err="1" smtClean="0"/>
              <a:t>int</a:t>
            </a:r>
            <a:r>
              <a:rPr lang="en-US" dirty="0" smtClean="0"/>
              <a:t> mystery(</a:t>
            </a:r>
            <a:r>
              <a:rPr lang="en-US" dirty="0" err="1" smtClean="0"/>
              <a:t>int</a:t>
            </a:r>
            <a:r>
              <a:rPr lang="en-US" dirty="0" smtClean="0"/>
              <a:t> a, </a:t>
            </a:r>
            <a:r>
              <a:rPr lang="en-US" dirty="0" err="1" smtClean="0"/>
              <a:t>int</a:t>
            </a:r>
            <a:r>
              <a:rPr lang="en-US" dirty="0" smtClean="0"/>
              <a:t> b) throws </a:t>
            </a:r>
            <a:r>
              <a:rPr lang="en-US" dirty="0" err="1" smtClean="0"/>
              <a:t>ArithmeticException</a:t>
            </a:r>
            <a:r>
              <a:rPr lang="en-US" dirty="0"/>
              <a:t>{</a:t>
            </a:r>
          </a:p>
        </p:txBody>
      </p:sp>
    </p:spTree>
    <p:extLst>
      <p:ext uri="{BB962C8B-B14F-4D97-AF65-F5344CB8AC3E}">
        <p14:creationId xmlns:p14="http://schemas.microsoft.com/office/powerpoint/2010/main" val="3802765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Errors Review</a:t>
            </a:r>
            <a:endParaRPr lang="en-US" dirty="0"/>
          </a:p>
        </p:txBody>
      </p:sp>
      <p:sp>
        <p:nvSpPr>
          <p:cNvPr id="3" name="Content Placeholder 2"/>
          <p:cNvSpPr>
            <a:spLocks noGrp="1"/>
          </p:cNvSpPr>
          <p:nvPr>
            <p:ph idx="1"/>
          </p:nvPr>
        </p:nvSpPr>
        <p:spPr/>
        <p:txBody>
          <a:bodyPr/>
          <a:lstStyle/>
          <a:p>
            <a:r>
              <a:rPr lang="en-US" b="1" dirty="0" smtClean="0"/>
              <a:t>Logic</a:t>
            </a:r>
            <a:r>
              <a:rPr lang="en-US" dirty="0" smtClean="0"/>
              <a:t> – An error that occurs when the program runs but unexpected results are produced</a:t>
            </a:r>
          </a:p>
          <a:p>
            <a:r>
              <a:rPr lang="en-US" b="1" dirty="0" smtClean="0"/>
              <a:t>Syntax</a:t>
            </a:r>
            <a:r>
              <a:rPr lang="en-US" dirty="0" smtClean="0"/>
              <a:t> – An error in spelling, punctuation, or placement of certain key symbols in a program</a:t>
            </a:r>
          </a:p>
          <a:p>
            <a:r>
              <a:rPr lang="en-US" b="1" dirty="0" smtClean="0"/>
              <a:t>Runtime</a:t>
            </a:r>
            <a:r>
              <a:rPr lang="en-US" dirty="0" smtClean="0"/>
              <a:t> – An error detected after compilation – results in an error message being produced rather than the expected output</a:t>
            </a:r>
            <a:endParaRPr lang="en-US" dirty="0"/>
          </a:p>
        </p:txBody>
      </p:sp>
    </p:spTree>
    <p:extLst>
      <p:ext uri="{BB962C8B-B14F-4D97-AF65-F5344CB8AC3E}">
        <p14:creationId xmlns:p14="http://schemas.microsoft.com/office/powerpoint/2010/main" val="1007988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Throw Statements</a:t>
            </a:r>
            <a:endParaRPr lang="en-US" dirty="0"/>
          </a:p>
        </p:txBody>
      </p:sp>
      <p:sp>
        <p:nvSpPr>
          <p:cNvPr id="3" name="Content Placeholder 2"/>
          <p:cNvSpPr>
            <a:spLocks noGrp="1"/>
          </p:cNvSpPr>
          <p:nvPr>
            <p:ph idx="1"/>
          </p:nvPr>
        </p:nvSpPr>
        <p:spPr/>
        <p:txBody>
          <a:bodyPr>
            <a:normAutofit/>
          </a:bodyPr>
          <a:lstStyle/>
          <a:p>
            <a:r>
              <a:rPr lang="en-US" dirty="0" smtClean="0"/>
              <a:t>Before </a:t>
            </a:r>
            <a:r>
              <a:rPr lang="en-US" dirty="0"/>
              <a:t>you can catch an exception, some code somewhere must throw one. </a:t>
            </a:r>
            <a:endParaRPr lang="en-US" dirty="0" smtClean="0"/>
          </a:p>
          <a:p>
            <a:r>
              <a:rPr lang="en-US" dirty="0" smtClean="0"/>
              <a:t>Any </a:t>
            </a:r>
            <a:r>
              <a:rPr lang="en-US" dirty="0"/>
              <a:t>code can throw an exception: your code, code from a package written by someone else such as the packages that come with the Java platform, or the Java runtime environment. </a:t>
            </a:r>
            <a:endParaRPr lang="en-US" dirty="0" smtClean="0"/>
          </a:p>
          <a:p>
            <a:r>
              <a:rPr lang="en-US" dirty="0" smtClean="0"/>
              <a:t>Regardless </a:t>
            </a:r>
            <a:r>
              <a:rPr lang="en-US" dirty="0"/>
              <a:t>of what throws the exception, it's always thrown with the throw statement</a:t>
            </a:r>
            <a:r>
              <a:rPr lang="en-US" dirty="0" smtClean="0"/>
              <a:t>.</a:t>
            </a:r>
          </a:p>
          <a:p>
            <a:endParaRPr lang="en-US" dirty="0"/>
          </a:p>
          <a:p>
            <a:endParaRPr lang="en-US" dirty="0" smtClean="0"/>
          </a:p>
          <a:p>
            <a:endParaRPr lang="en-US" dirty="0"/>
          </a:p>
          <a:p>
            <a:pPr marL="114300" indent="0">
              <a:buNone/>
            </a:pPr>
            <a:r>
              <a:rPr lang="en-US" sz="1800" dirty="0"/>
              <a:t>Reference: https://docs.oracle.com/javase/tutorial/essential/exceptions/throwing.html</a:t>
            </a:r>
          </a:p>
        </p:txBody>
      </p:sp>
    </p:spTree>
    <p:extLst>
      <p:ext uri="{BB962C8B-B14F-4D97-AF65-F5344CB8AC3E}">
        <p14:creationId xmlns:p14="http://schemas.microsoft.com/office/powerpoint/2010/main" val="1588299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a:t>
            </a:r>
            <a:endParaRPr lang="en-US" dirty="0"/>
          </a:p>
        </p:txBody>
      </p:sp>
      <p:sp>
        <p:nvSpPr>
          <p:cNvPr id="3" name="Content Placeholder 2"/>
          <p:cNvSpPr>
            <a:spLocks noGrp="1"/>
          </p:cNvSpPr>
          <p:nvPr>
            <p:ph idx="1"/>
          </p:nvPr>
        </p:nvSpPr>
        <p:spPr/>
        <p:txBody>
          <a:bodyPr>
            <a:normAutofit fontScale="92500"/>
          </a:bodyPr>
          <a:lstStyle/>
          <a:p>
            <a:r>
              <a:rPr lang="en-US" dirty="0"/>
              <a:t>As you have probably noticed, the Java platform provides numerous exception classes. </a:t>
            </a:r>
            <a:endParaRPr lang="en-US" dirty="0" smtClean="0"/>
          </a:p>
          <a:p>
            <a:r>
              <a:rPr lang="en-US" dirty="0" smtClean="0"/>
              <a:t>All </a:t>
            </a:r>
            <a:r>
              <a:rPr lang="en-US" dirty="0"/>
              <a:t>the classes are descendants of </a:t>
            </a:r>
            <a:r>
              <a:rPr lang="en-US" dirty="0" smtClean="0"/>
              <a:t>the </a:t>
            </a:r>
            <a:r>
              <a:rPr lang="en-US" i="1" dirty="0" err="1" smtClean="0"/>
              <a:t>Throwable</a:t>
            </a:r>
            <a:r>
              <a:rPr lang="en-US" dirty="0" smtClean="0"/>
              <a:t> class</a:t>
            </a:r>
            <a:r>
              <a:rPr lang="en-US" dirty="0"/>
              <a:t>, and all allow programs to differentiate among the various types of exceptions that can occur during the execution of a program.</a:t>
            </a:r>
          </a:p>
          <a:p>
            <a:r>
              <a:rPr lang="en-US" dirty="0"/>
              <a:t>You can also create your own exception classes to represent problems that can occur within the classes you write</a:t>
            </a:r>
            <a:r>
              <a:rPr lang="en-US" dirty="0" smtClean="0"/>
              <a:t>.</a:t>
            </a:r>
          </a:p>
          <a:p>
            <a:r>
              <a:rPr lang="en-US" dirty="0" smtClean="0"/>
              <a:t>In </a:t>
            </a:r>
            <a:r>
              <a:rPr lang="en-US" dirty="0"/>
              <a:t>fact, if you are a package developer, you might have to create your own set of exception classes to allow users to differentiate an error that can occur in your package from errors that occur in the Java platform or other packages.</a:t>
            </a:r>
          </a:p>
          <a:p>
            <a:endParaRPr lang="en-US" dirty="0" smtClean="0"/>
          </a:p>
          <a:p>
            <a:pPr marL="114300" indent="0">
              <a:buNone/>
            </a:pPr>
            <a:r>
              <a:rPr lang="en-US" sz="1900" dirty="0"/>
              <a:t>Reference: https://docs.oracle.com/javase/tutorial/essential/exceptions/throwing.html</a:t>
            </a:r>
          </a:p>
          <a:p>
            <a:endParaRPr lang="en-US" dirty="0"/>
          </a:p>
        </p:txBody>
      </p:sp>
    </p:spTree>
    <p:extLst>
      <p:ext uri="{BB962C8B-B14F-4D97-AF65-F5344CB8AC3E}">
        <p14:creationId xmlns:p14="http://schemas.microsoft.com/office/powerpoint/2010/main" val="4023651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Throw Statement</a:t>
            </a:r>
            <a:endParaRPr lang="en-US" dirty="0"/>
          </a:p>
        </p:txBody>
      </p:sp>
      <p:sp>
        <p:nvSpPr>
          <p:cNvPr id="3" name="Content Placeholder 2"/>
          <p:cNvSpPr>
            <a:spLocks noGrp="1"/>
          </p:cNvSpPr>
          <p:nvPr>
            <p:ph idx="1"/>
          </p:nvPr>
        </p:nvSpPr>
        <p:spPr/>
        <p:txBody>
          <a:bodyPr/>
          <a:lstStyle/>
          <a:p>
            <a:r>
              <a:rPr lang="en-US" dirty="0"/>
              <a:t>All methods use the throw statement to throw an </a:t>
            </a:r>
            <a:r>
              <a:rPr lang="en-US" dirty="0" smtClean="0"/>
              <a:t>exception.</a:t>
            </a:r>
          </a:p>
          <a:p>
            <a:r>
              <a:rPr lang="en-US" dirty="0" smtClean="0"/>
              <a:t>The</a:t>
            </a:r>
            <a:r>
              <a:rPr lang="en-US" dirty="0"/>
              <a:t> throw statement requires a single argument: a </a:t>
            </a:r>
            <a:r>
              <a:rPr lang="en-US" dirty="0" err="1"/>
              <a:t>T</a:t>
            </a:r>
            <a:r>
              <a:rPr lang="en-US" dirty="0" err="1" smtClean="0"/>
              <a:t>hrowable</a:t>
            </a:r>
            <a:r>
              <a:rPr lang="en-US" dirty="0" smtClean="0"/>
              <a:t> </a:t>
            </a:r>
            <a:r>
              <a:rPr lang="en-US" dirty="0"/>
              <a:t>object. </a:t>
            </a:r>
            <a:endParaRPr lang="en-US" dirty="0" smtClean="0"/>
          </a:p>
          <a:p>
            <a:r>
              <a:rPr lang="en-US" dirty="0" err="1" smtClean="0"/>
              <a:t>Throwable</a:t>
            </a:r>
            <a:r>
              <a:rPr lang="en-US" dirty="0" smtClean="0"/>
              <a:t> </a:t>
            </a:r>
            <a:r>
              <a:rPr lang="en-US" dirty="0"/>
              <a:t>objects are instances of any subclass of </a:t>
            </a:r>
            <a:r>
              <a:rPr lang="en-US" dirty="0" smtClean="0"/>
              <a:t>the </a:t>
            </a:r>
            <a:r>
              <a:rPr lang="en-US" dirty="0" err="1" smtClean="0"/>
              <a:t>Throwable</a:t>
            </a:r>
            <a:r>
              <a:rPr lang="en-US" dirty="0"/>
              <a:t> class. </a:t>
            </a:r>
            <a:endParaRPr lang="en-US" dirty="0" smtClean="0"/>
          </a:p>
          <a:p>
            <a:endParaRPr lang="en-US" dirty="0"/>
          </a:p>
          <a:p>
            <a:pPr marL="114300" indent="0">
              <a:buNone/>
            </a:pPr>
            <a:endParaRPr lang="en-US" dirty="0" smtClean="0"/>
          </a:p>
          <a:p>
            <a:pPr marL="114300" indent="0">
              <a:buNone/>
            </a:pPr>
            <a:r>
              <a:rPr lang="en-US" dirty="0" smtClean="0"/>
              <a:t>Syntax: </a:t>
            </a:r>
          </a:p>
          <a:p>
            <a:pPr marL="114300" indent="0">
              <a:buNone/>
            </a:pPr>
            <a:endParaRPr lang="en-US" dirty="0" smtClean="0"/>
          </a:p>
          <a:p>
            <a:pPr marL="114300" indent="0">
              <a:buNone/>
            </a:pPr>
            <a:r>
              <a:rPr lang="en-US" dirty="0" smtClean="0"/>
              <a:t>throw </a:t>
            </a:r>
            <a:r>
              <a:rPr lang="en-US" i="1" dirty="0" err="1"/>
              <a:t>someThrowableObject</a:t>
            </a:r>
            <a:r>
              <a:rPr lang="en-US" dirty="0"/>
              <a:t>;</a:t>
            </a:r>
          </a:p>
          <a:p>
            <a:endParaRPr lang="en-US" dirty="0"/>
          </a:p>
        </p:txBody>
      </p:sp>
    </p:spTree>
    <p:extLst>
      <p:ext uri="{BB962C8B-B14F-4D97-AF65-F5344CB8AC3E}">
        <p14:creationId xmlns:p14="http://schemas.microsoft.com/office/powerpoint/2010/main" val="2080937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Throw Statement Example</a:t>
            </a:r>
            <a:endParaRPr lang="en-US" dirty="0"/>
          </a:p>
        </p:txBody>
      </p:sp>
      <p:sp>
        <p:nvSpPr>
          <p:cNvPr id="3" name="Content Placeholder 2"/>
          <p:cNvSpPr>
            <a:spLocks noGrp="1"/>
          </p:cNvSpPr>
          <p:nvPr>
            <p:ph idx="1"/>
          </p:nvPr>
        </p:nvSpPr>
        <p:spPr/>
        <p:txBody>
          <a:bodyPr/>
          <a:lstStyle/>
          <a:p>
            <a:endParaRPr lang="en-US" dirty="0" smtClean="0"/>
          </a:p>
          <a:p>
            <a:endParaRPr lang="en-US" dirty="0"/>
          </a:p>
          <a:p>
            <a:pPr marL="114300" indent="0">
              <a:buNone/>
            </a:pPr>
            <a:r>
              <a:rPr lang="en-US" dirty="0"/>
              <a:t>private static </a:t>
            </a:r>
            <a:r>
              <a:rPr lang="en-US" dirty="0" err="1"/>
              <a:t>int</a:t>
            </a:r>
            <a:r>
              <a:rPr lang="en-US" dirty="0"/>
              <a:t> sample(</a:t>
            </a:r>
            <a:r>
              <a:rPr lang="en-US" dirty="0" err="1"/>
              <a:t>int</a:t>
            </a:r>
            <a:r>
              <a:rPr lang="en-US" dirty="0"/>
              <a:t> input){</a:t>
            </a:r>
          </a:p>
          <a:p>
            <a:pPr marL="114300" indent="0">
              <a:buNone/>
            </a:pPr>
            <a:r>
              <a:rPr lang="en-US" dirty="0" smtClean="0"/>
              <a:t>	if(input </a:t>
            </a:r>
            <a:r>
              <a:rPr lang="en-US" dirty="0"/>
              <a:t>== 0</a:t>
            </a:r>
            <a:r>
              <a:rPr lang="en-US" dirty="0" smtClean="0"/>
              <a:t>)             // Immediately throws exception if 0</a:t>
            </a:r>
            <a:endParaRPr lang="en-US" dirty="0"/>
          </a:p>
          <a:p>
            <a:pPr marL="114300" indent="0">
              <a:buNone/>
            </a:pPr>
            <a:r>
              <a:rPr lang="en-US" dirty="0" smtClean="0"/>
              <a:t>		throw </a:t>
            </a:r>
            <a:r>
              <a:rPr lang="en-US" dirty="0"/>
              <a:t>new </a:t>
            </a:r>
            <a:r>
              <a:rPr lang="en-US" dirty="0" err="1"/>
              <a:t>ArithmeticException</a:t>
            </a:r>
            <a:r>
              <a:rPr lang="en-US" dirty="0" smtClean="0"/>
              <a:t>();  </a:t>
            </a:r>
            <a:endParaRPr lang="en-US" dirty="0"/>
          </a:p>
          <a:p>
            <a:pPr marL="114300" indent="0">
              <a:buNone/>
            </a:pPr>
            <a:r>
              <a:rPr lang="en-US" dirty="0" smtClean="0"/>
              <a:t>	return </a:t>
            </a:r>
            <a:r>
              <a:rPr lang="en-US" dirty="0"/>
              <a:t>5 / input;</a:t>
            </a:r>
          </a:p>
          <a:p>
            <a:pPr marL="114300" indent="0">
              <a:buNone/>
            </a:pPr>
            <a:r>
              <a:rPr lang="en-US" dirty="0"/>
              <a:t>}</a:t>
            </a:r>
          </a:p>
        </p:txBody>
      </p:sp>
    </p:spTree>
    <p:extLst>
      <p:ext uri="{BB962C8B-B14F-4D97-AF65-F5344CB8AC3E}">
        <p14:creationId xmlns:p14="http://schemas.microsoft.com/office/powerpoint/2010/main" val="191971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 Hierarchy </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9200" y="1839190"/>
            <a:ext cx="5715001" cy="4052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12287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 vs. Errors</a:t>
            </a:r>
            <a:endParaRPr lang="en-US" dirty="0"/>
          </a:p>
        </p:txBody>
      </p:sp>
      <p:sp>
        <p:nvSpPr>
          <p:cNvPr id="3" name="Content Placeholder 2"/>
          <p:cNvSpPr>
            <a:spLocks noGrp="1"/>
          </p:cNvSpPr>
          <p:nvPr>
            <p:ph idx="1"/>
          </p:nvPr>
        </p:nvSpPr>
        <p:spPr/>
        <p:txBody>
          <a:bodyPr/>
          <a:lstStyle/>
          <a:p>
            <a:r>
              <a:rPr lang="en-US" b="1" dirty="0"/>
              <a:t>Error Class</a:t>
            </a:r>
          </a:p>
          <a:p>
            <a:pPr lvl="1"/>
            <a:r>
              <a:rPr lang="en-US" dirty="0"/>
              <a:t>When a dynamic linking failure or other hard failure in the Java virtual machine occurs, the virtual machine throws an </a:t>
            </a:r>
            <a:r>
              <a:rPr lang="en-US" dirty="0" smtClean="0"/>
              <a:t>Error.</a:t>
            </a:r>
          </a:p>
          <a:p>
            <a:r>
              <a:rPr lang="en-US" b="1" dirty="0" smtClean="0"/>
              <a:t>Exception Class</a:t>
            </a:r>
          </a:p>
          <a:p>
            <a:pPr lvl="1"/>
            <a:r>
              <a:rPr lang="en-US" dirty="0" smtClean="0"/>
              <a:t>Most </a:t>
            </a:r>
            <a:r>
              <a:rPr lang="en-US" dirty="0"/>
              <a:t>programs throw and catch objects that derive from the Exception class. </a:t>
            </a:r>
            <a:endParaRPr lang="en-US" dirty="0" smtClean="0"/>
          </a:p>
          <a:p>
            <a:pPr lvl="1"/>
            <a:r>
              <a:rPr lang="en-US" dirty="0" smtClean="0"/>
              <a:t>An</a:t>
            </a:r>
            <a:r>
              <a:rPr lang="en-US" dirty="0"/>
              <a:t> Exception indicates that a problem occurred, but it is not a serious system problem. </a:t>
            </a:r>
            <a:endParaRPr lang="en-US" dirty="0" smtClean="0"/>
          </a:p>
          <a:p>
            <a:pPr lvl="1"/>
            <a:r>
              <a:rPr lang="en-US" dirty="0" smtClean="0"/>
              <a:t>Most </a:t>
            </a:r>
            <a:r>
              <a:rPr lang="en-US" dirty="0"/>
              <a:t>programs you write will throw and catch Exceptions as opposed to Errors.</a:t>
            </a:r>
          </a:p>
          <a:p>
            <a:endParaRPr lang="en-US" dirty="0"/>
          </a:p>
        </p:txBody>
      </p:sp>
    </p:spTree>
    <p:extLst>
      <p:ext uri="{BB962C8B-B14F-4D97-AF65-F5344CB8AC3E}">
        <p14:creationId xmlns:p14="http://schemas.microsoft.com/office/powerpoint/2010/main" val="2605778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Try-Catch Statements</a:t>
            </a:r>
            <a:endParaRPr lang="en-US" dirty="0"/>
          </a:p>
        </p:txBody>
      </p:sp>
      <p:sp>
        <p:nvSpPr>
          <p:cNvPr id="3" name="Content Placeholder 2"/>
          <p:cNvSpPr>
            <a:spLocks noGrp="1"/>
          </p:cNvSpPr>
          <p:nvPr>
            <p:ph idx="1"/>
          </p:nvPr>
        </p:nvSpPr>
        <p:spPr/>
        <p:txBody>
          <a:bodyPr/>
          <a:lstStyle/>
          <a:p>
            <a:r>
              <a:rPr lang="en-US" dirty="0"/>
              <a:t>Valid Java programming language code must honor the </a:t>
            </a:r>
            <a:r>
              <a:rPr lang="en-US" i="1" dirty="0"/>
              <a:t>Catch or Specify Requirement</a:t>
            </a:r>
            <a:r>
              <a:rPr lang="en-US" dirty="0"/>
              <a:t>. </a:t>
            </a:r>
            <a:endParaRPr lang="en-US" dirty="0" smtClean="0"/>
          </a:p>
          <a:p>
            <a:r>
              <a:rPr lang="en-US" dirty="0" smtClean="0"/>
              <a:t>This </a:t>
            </a:r>
            <a:r>
              <a:rPr lang="en-US" dirty="0"/>
              <a:t>means that code that might throw certain exceptions must be enclosed by either of the following:</a:t>
            </a:r>
          </a:p>
          <a:p>
            <a:pPr lvl="1"/>
            <a:r>
              <a:rPr lang="en-US" dirty="0" smtClean="0"/>
              <a:t>A </a:t>
            </a:r>
            <a:r>
              <a:rPr lang="en-US" i="1" dirty="0" smtClean="0"/>
              <a:t>try</a:t>
            </a:r>
            <a:r>
              <a:rPr lang="en-US" dirty="0" smtClean="0"/>
              <a:t> statement that </a:t>
            </a:r>
            <a:r>
              <a:rPr lang="en-US" i="1" dirty="0" smtClean="0"/>
              <a:t>catches</a:t>
            </a:r>
            <a:r>
              <a:rPr lang="en-US" dirty="0" smtClean="0"/>
              <a:t> the appropriate exception</a:t>
            </a:r>
          </a:p>
          <a:p>
            <a:pPr lvl="1"/>
            <a:r>
              <a:rPr lang="en-US" dirty="0" smtClean="0"/>
              <a:t>A method that specifies that it can </a:t>
            </a:r>
            <a:r>
              <a:rPr lang="en-US" i="1" dirty="0" smtClean="0"/>
              <a:t>throw</a:t>
            </a:r>
            <a:r>
              <a:rPr lang="en-US" dirty="0" smtClean="0"/>
              <a:t> a particular type of exception</a:t>
            </a:r>
          </a:p>
          <a:p>
            <a:endParaRPr lang="en-US" dirty="0"/>
          </a:p>
          <a:p>
            <a:pPr marL="114300" indent="0">
              <a:buNone/>
            </a:pPr>
            <a:r>
              <a:rPr lang="en-US" dirty="0"/>
              <a:t/>
            </a:r>
            <a:br>
              <a:rPr lang="en-US" dirty="0"/>
            </a:br>
            <a:endParaRPr lang="en-US" dirty="0"/>
          </a:p>
        </p:txBody>
      </p:sp>
    </p:spTree>
    <p:extLst>
      <p:ext uri="{BB962C8B-B14F-4D97-AF65-F5344CB8AC3E}">
        <p14:creationId xmlns:p14="http://schemas.microsoft.com/office/powerpoint/2010/main" val="20772371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Try-Catch Statements</a:t>
            </a:r>
            <a:endParaRPr lang="en-US" dirty="0"/>
          </a:p>
        </p:txBody>
      </p:sp>
      <p:sp>
        <p:nvSpPr>
          <p:cNvPr id="3" name="Content Placeholder 2"/>
          <p:cNvSpPr>
            <a:spLocks noGrp="1"/>
          </p:cNvSpPr>
          <p:nvPr>
            <p:ph idx="1"/>
          </p:nvPr>
        </p:nvSpPr>
        <p:spPr>
          <a:xfrm>
            <a:off x="457200" y="1600200"/>
            <a:ext cx="7848600" cy="4800600"/>
          </a:xfrm>
        </p:spPr>
        <p:txBody>
          <a:bodyPr/>
          <a:lstStyle/>
          <a:p>
            <a:endParaRPr lang="en-US" dirty="0" smtClean="0"/>
          </a:p>
          <a:p>
            <a:pPr marL="114300" indent="0">
              <a:buNone/>
            </a:pPr>
            <a:r>
              <a:rPr lang="en-US" dirty="0" smtClean="0"/>
              <a:t>Syntax)</a:t>
            </a:r>
          </a:p>
          <a:p>
            <a:pPr marL="114300" indent="0">
              <a:buNone/>
            </a:pPr>
            <a:endParaRPr lang="en-US" dirty="0"/>
          </a:p>
          <a:p>
            <a:pPr marL="114300" indent="0">
              <a:buNone/>
            </a:pPr>
            <a:r>
              <a:rPr lang="en-US" dirty="0" smtClean="0"/>
              <a:t>try{</a:t>
            </a:r>
          </a:p>
          <a:p>
            <a:pPr marL="114300" indent="0">
              <a:buNone/>
            </a:pPr>
            <a:r>
              <a:rPr lang="en-US" dirty="0" smtClean="0"/>
              <a:t>   // Code that may throw an exception</a:t>
            </a:r>
          </a:p>
          <a:p>
            <a:pPr marL="114300" indent="0">
              <a:buNone/>
            </a:pPr>
            <a:r>
              <a:rPr lang="en-US" dirty="0" smtClean="0"/>
              <a:t>}</a:t>
            </a:r>
          </a:p>
          <a:p>
            <a:pPr marL="114300" indent="0">
              <a:buNone/>
            </a:pPr>
            <a:r>
              <a:rPr lang="en-US" dirty="0" smtClean="0"/>
              <a:t>catch(</a:t>
            </a:r>
            <a:r>
              <a:rPr lang="en-US" dirty="0" err="1" smtClean="0"/>
              <a:t>SomeException</a:t>
            </a:r>
            <a:r>
              <a:rPr lang="en-US" dirty="0" smtClean="0"/>
              <a:t> </a:t>
            </a:r>
            <a:r>
              <a:rPr lang="en-US" i="1" dirty="0" smtClean="0"/>
              <a:t>e</a:t>
            </a:r>
            <a:r>
              <a:rPr lang="en-US" dirty="0" smtClean="0"/>
              <a:t>){  </a:t>
            </a:r>
          </a:p>
          <a:p>
            <a:pPr marL="114300" indent="0">
              <a:buNone/>
            </a:pPr>
            <a:r>
              <a:rPr lang="en-US" dirty="0" smtClean="0"/>
              <a:t>      </a:t>
            </a:r>
            <a:r>
              <a:rPr lang="en-US" dirty="0" err="1" smtClean="0"/>
              <a:t>System.out.println</a:t>
            </a:r>
            <a:r>
              <a:rPr lang="en-US" dirty="0" smtClean="0"/>
              <a:t>(“</a:t>
            </a:r>
            <a:r>
              <a:rPr lang="en-US" dirty="0" err="1" smtClean="0"/>
              <a:t>ExceptionType</a:t>
            </a:r>
            <a:r>
              <a:rPr lang="en-US" dirty="0" smtClean="0"/>
              <a:t>: “ + </a:t>
            </a:r>
            <a:r>
              <a:rPr lang="en-US" i="1" dirty="0" err="1" smtClean="0"/>
              <a:t>e.getMessage</a:t>
            </a:r>
            <a:r>
              <a:rPr lang="en-US" i="1" dirty="0" smtClean="0"/>
              <a:t>());</a:t>
            </a:r>
            <a:endParaRPr lang="en-US" dirty="0"/>
          </a:p>
          <a:p>
            <a:pPr marL="114300" indent="0">
              <a:buNone/>
            </a:pPr>
            <a:r>
              <a:rPr lang="en-US" dirty="0" smtClean="0"/>
              <a:t>}</a:t>
            </a:r>
            <a:endParaRPr lang="en-US" dirty="0"/>
          </a:p>
          <a:p>
            <a:pPr marL="114300" indent="0">
              <a:buNone/>
            </a:pPr>
            <a:endParaRPr lang="en-US" dirty="0" smtClean="0"/>
          </a:p>
          <a:p>
            <a:pPr marL="114300" indent="0">
              <a:buNone/>
            </a:pPr>
            <a:r>
              <a:rPr lang="en-US" dirty="0" smtClean="0"/>
              <a:t>** </a:t>
            </a:r>
            <a:r>
              <a:rPr lang="en-US" i="1" dirty="0" smtClean="0"/>
              <a:t>catch</a:t>
            </a:r>
            <a:r>
              <a:rPr lang="en-US" dirty="0" smtClean="0"/>
              <a:t> is only executed if the specific exception occurs</a:t>
            </a:r>
            <a:r>
              <a:rPr lang="en-US" dirty="0"/>
              <a:t/>
            </a:r>
            <a:br>
              <a:rPr lang="en-US" dirty="0"/>
            </a:br>
            <a:endParaRPr lang="en-US" dirty="0"/>
          </a:p>
        </p:txBody>
      </p:sp>
    </p:spTree>
    <p:extLst>
      <p:ext uri="{BB962C8B-B14F-4D97-AF65-F5344CB8AC3E}">
        <p14:creationId xmlns:p14="http://schemas.microsoft.com/office/powerpoint/2010/main" val="19242573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138</TotalTime>
  <Words>751</Words>
  <Application>Microsoft Office PowerPoint</Application>
  <PresentationFormat>On-screen Show (4:3)</PresentationFormat>
  <Paragraphs>139</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Cambria</vt:lpstr>
      <vt:lpstr>Adjacency</vt:lpstr>
      <vt:lpstr>Throw, Throws &amp; Try-Catch Statements</vt:lpstr>
      <vt:lpstr>Throw Statements</vt:lpstr>
      <vt:lpstr>Exceptions</vt:lpstr>
      <vt:lpstr>Throw Statement</vt:lpstr>
      <vt:lpstr>Throw Statement Example</vt:lpstr>
      <vt:lpstr>Exception Hierarchy </vt:lpstr>
      <vt:lpstr>Exceptions vs. Errors</vt:lpstr>
      <vt:lpstr>Try-Catch Statements</vt:lpstr>
      <vt:lpstr>Try-Catch Statements</vt:lpstr>
      <vt:lpstr>Try-Catch Statements</vt:lpstr>
      <vt:lpstr>Throws Statement</vt:lpstr>
      <vt:lpstr>Throws Statement</vt:lpstr>
      <vt:lpstr>Handling Known Exceptions</vt:lpstr>
      <vt:lpstr>Common Exceptions</vt:lpstr>
      <vt:lpstr>Checked vs. Unchecked Exceptions</vt:lpstr>
      <vt:lpstr>Summary</vt:lpstr>
      <vt:lpstr>Types of Errors Review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Throw &amp; Try-Catch Statements</dc:title>
  <dc:creator>Tyler Crone</dc:creator>
  <cp:lastModifiedBy>Tyler Crone</cp:lastModifiedBy>
  <cp:revision>148</cp:revision>
  <dcterms:created xsi:type="dcterms:W3CDTF">2015-10-28T13:46:52Z</dcterms:created>
  <dcterms:modified xsi:type="dcterms:W3CDTF">2015-11-05T12:17:33Z</dcterms:modified>
</cp:coreProperties>
</file>