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9" r:id="rId30"/>
    <p:sldId id="292" r:id="rId31"/>
    <p:sldId id="294" r:id="rId32"/>
    <p:sldId id="295" r:id="rId33"/>
    <p:sldId id="298" r:id="rId34"/>
    <p:sldId id="299" r:id="rId35"/>
    <p:sldId id="300" r:id="rId36"/>
    <p:sldId id="301" r:id="rId37"/>
    <p:sldId id="302" r:id="rId38"/>
    <p:sldId id="303" r:id="rId39"/>
    <p:sldId id="30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937D3C-1ED2-4436-819F-16DC65DE80B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F39E868-1A14-425B-894B-1B20CB1FFC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0"/>
            <a:ext cx="6934200" cy="3200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b="1"/>
              <a:t>Lesson 8: </a:t>
            </a:r>
            <a:br>
              <a:rPr lang="en-US" sz="5000" b="1"/>
            </a:br>
            <a:r>
              <a:rPr lang="en-US" sz="5000" b="1"/>
              <a:t/>
            </a:r>
            <a:br>
              <a:rPr lang="en-US" sz="5000" b="1"/>
            </a:br>
            <a:r>
              <a:rPr lang="en-US" sz="5000" b="1"/>
              <a:t>Introduction To Arrays</a:t>
            </a:r>
            <a:br>
              <a:rPr lang="en-US" sz="5000" b="1"/>
            </a:br>
            <a:endParaRPr lang="en-US" sz="5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8.2  Simple Array Manipulations</a:t>
            </a:r>
          </a:p>
        </p:txBody>
      </p:sp>
      <p:sp>
        <p:nvSpPr>
          <p:cNvPr id="276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en-US"/>
              <a:t>The basic syntax for referring to an array element has the form:</a:t>
            </a:r>
          </a:p>
          <a:p>
            <a:pPr marL="990600" lvl="1" indent="-533400">
              <a:lnSpc>
                <a:spcPct val="90000"/>
              </a:lnSpc>
            </a:pPr>
            <a:endParaRPr lang="en-US"/>
          </a:p>
          <a:p>
            <a:pPr marL="990600" lvl="1" indent="-533400">
              <a:lnSpc>
                <a:spcPct val="90000"/>
              </a:lnSpc>
            </a:pPr>
            <a:endParaRPr lang="en-US"/>
          </a:p>
          <a:p>
            <a:pPr marL="990600" lvl="1" indent="-533400">
              <a:lnSpc>
                <a:spcPct val="90000"/>
              </a:lnSpc>
            </a:pPr>
            <a:endParaRPr lang="en-US" sz="1500"/>
          </a:p>
          <a:p>
            <a:pPr marL="990600" lvl="1" indent="-533400">
              <a:lnSpc>
                <a:spcPct val="90000"/>
              </a:lnSpc>
            </a:pPr>
            <a:r>
              <a:rPr lang="en-US"/>
              <a:t>Where &lt;index&gt; must be between 0 and the array's length less 1.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The subscript operator ([]) has the same precedence as the method selector (.).</a:t>
            </a:r>
          </a:p>
        </p:txBody>
      </p:sp>
      <p:sp>
        <p:nvSpPr>
          <p:cNvPr id="276487" name="Rectangle 7"/>
          <p:cNvSpPr>
            <a:spLocks noChangeArrowheads="1"/>
          </p:cNvSpPr>
          <p:nvPr/>
        </p:nvSpPr>
        <p:spPr bwMode="auto">
          <a:xfrm>
            <a:off x="1752600" y="2286000"/>
            <a:ext cx="5715000" cy="488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&lt;array name&gt;[&lt;index&gt;]</a:t>
            </a:r>
            <a:r>
              <a:rPr lang="en-US" sz="2000" dirty="0"/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8.2  Simple Array Manipulations</a:t>
            </a:r>
          </a:p>
        </p:txBody>
      </p:sp>
      <p:sp>
        <p:nvSpPr>
          <p:cNvPr id="280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indent="0">
              <a:buNone/>
            </a:pPr>
            <a:r>
              <a:rPr lang="en-US" dirty="0" smtClean="0"/>
              <a:t>Example)</a:t>
            </a:r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abc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[500];  //Instantiates array of 500 integers</a:t>
            </a:r>
            <a:endParaRPr lang="en-US" dirty="0"/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609600" y="2895600"/>
            <a:ext cx="8305800" cy="155892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 = 78;                    //1</a:t>
            </a:r>
            <a:r>
              <a:rPr lang="en-US" sz="1600" baseline="30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element 78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[1] = 66;                    //2</a:t>
            </a:r>
            <a:r>
              <a:rPr lang="en-US" sz="1600" baseline="30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element 66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[2] = (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[0] +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[1]) / 2; //3</a:t>
            </a:r>
            <a:r>
              <a:rPr lang="en-US" sz="1600" baseline="30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element average of first two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82;                    //4</a:t>
            </a:r>
            <a:r>
              <a:rPr lang="en-US" sz="1600" baseline="30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element 82 because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is 3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+ 1] = 94;                //5</a:t>
            </a:r>
            <a:r>
              <a:rPr lang="en-US" sz="1600" baseline="30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element 94 because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 is 4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endParaRPr lang="en-US" sz="1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609600" y="5715000"/>
            <a:ext cx="8305800" cy="336550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abc[499] = 76;              //500</a:t>
            </a:r>
            <a:r>
              <a:rPr lang="en-US" sz="1600" baseline="30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element 76</a:t>
            </a: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8.2  Simple Array Manipulations</a:t>
            </a:r>
          </a:p>
        </p:txBody>
      </p:sp>
      <p:sp>
        <p:nvSpPr>
          <p:cNvPr id="281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sz="2400" dirty="0"/>
              <a:t>The JVM checks the values of subscripts before using them and throws an </a:t>
            </a:r>
            <a:r>
              <a:rPr lang="en-US" sz="2400" dirty="0" err="1">
                <a:latin typeface="Century Gothic" pitchFamily="34" charset="0"/>
              </a:rPr>
              <a:t>ArrayIndexOutOfBoundsException</a:t>
            </a:r>
            <a:r>
              <a:rPr lang="en-US" sz="2400" dirty="0"/>
              <a:t> if they are out of bounds (less than 0 or greater than the array length less 1). </a:t>
            </a:r>
          </a:p>
          <a:p>
            <a:pPr marL="990600" lvl="1" indent="-533400"/>
            <a:endParaRPr lang="en-US" sz="2400" dirty="0" smtClean="0"/>
          </a:p>
          <a:p>
            <a:pPr marL="990600" lvl="1" indent="-533400"/>
            <a:endParaRPr lang="en-US" sz="2400" dirty="0"/>
          </a:p>
          <a:p>
            <a:pPr marL="990600" lvl="1" indent="-533400"/>
            <a:endParaRPr lang="en-US" sz="2400" dirty="0" smtClean="0"/>
          </a:p>
          <a:p>
            <a:pPr marL="990600" lvl="1" indent="-533400"/>
            <a:r>
              <a:rPr lang="en-US" sz="2400" dirty="0" smtClean="0"/>
              <a:t>To </a:t>
            </a:r>
            <a:r>
              <a:rPr lang="en-US" sz="2400" dirty="0"/>
              <a:t>compute the average of the first five elements, we could write:</a:t>
            </a:r>
          </a:p>
          <a:p>
            <a:pPr marL="990600" lvl="1" indent="-533400"/>
            <a:endParaRPr lang="en-US" sz="2400" dirty="0"/>
          </a:p>
          <a:p>
            <a:pPr marL="990600" lvl="1" indent="-533400"/>
            <a:endParaRPr lang="en-US" dirty="0"/>
          </a:p>
          <a:p>
            <a:pPr marL="990600" lvl="1" indent="-533400"/>
            <a:endParaRPr lang="en-US" dirty="0"/>
          </a:p>
          <a:p>
            <a:pPr marL="990600" lvl="1" indent="-533400"/>
            <a:endParaRPr lang="en-US" dirty="0"/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914400" y="5867400"/>
            <a:ext cx="7543800" cy="3968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avFirstFive = (abc[0] + abc[1] + abc[2] + abc[3] + abc[4])/5;</a:t>
            </a:r>
            <a:r>
              <a:rPr lang="en-US" sz="120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</a:t>
            </a: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8.2  Simple Array Manipulations</a:t>
            </a:r>
          </a:p>
        </p:txBody>
      </p:sp>
      <p:sp>
        <p:nvSpPr>
          <p:cNvPr id="279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/>
              <a:t>It often happens that we need to interchange elements in an array. </a:t>
            </a:r>
          </a:p>
          <a:p>
            <a:pPr marL="990600" lvl="1" indent="-533400"/>
            <a:endParaRPr lang="en-US"/>
          </a:p>
          <a:p>
            <a:pPr marL="990600" lvl="1" indent="-533400"/>
            <a:endParaRPr lang="en-US"/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762000" y="2514600"/>
            <a:ext cx="7848600" cy="2781300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Initializations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[3] = 82;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[4] = 95;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3;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Interchange adjacent elements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temp =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                     // temp       now equals 82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+ 1];               //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    now equals 95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+ 1] = temp;                		            // </a:t>
            </a:r>
            <a:r>
              <a:rPr lang="en-US" sz="16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abc</a:t>
            </a:r>
            <a:r>
              <a:rPr lang="en-US" sz="16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+ 1]               now equals 82</a:t>
            </a:r>
            <a:r>
              <a:rPr lang="en-US" sz="1100" dirty="0"/>
              <a:t> 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8.2  Simple Array Manipulations</a:t>
            </a:r>
          </a:p>
        </p:txBody>
      </p:sp>
      <p:sp>
        <p:nvSpPr>
          <p:cNvPr id="277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/>
              <a:t>We frequently need to know an array's length. </a:t>
            </a:r>
          </a:p>
          <a:p>
            <a:pPr marL="990600" lvl="1" indent="-533400"/>
            <a:r>
              <a:rPr lang="en-US"/>
              <a:t>The array itself makes this information available by means of a public instance variable called </a:t>
            </a:r>
            <a:r>
              <a:rPr lang="en-US">
                <a:latin typeface="Century Gothic" pitchFamily="34" charset="0"/>
              </a:rPr>
              <a:t>length</a:t>
            </a:r>
            <a:r>
              <a:rPr lang="en-US"/>
              <a:t>:</a:t>
            </a:r>
          </a:p>
          <a:p>
            <a:pPr marL="990600" lvl="1" indent="-533400"/>
            <a:endParaRPr lang="en-US"/>
          </a:p>
          <a:p>
            <a:pPr marL="990600" lvl="1" indent="-533400"/>
            <a:endParaRPr lang="en-US"/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914400" y="2971800"/>
            <a:ext cx="7010400" cy="3968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System.out.println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("The size of </a:t>
            </a:r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is: " + </a:t>
            </a:r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abc.length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);</a:t>
            </a:r>
            <a:r>
              <a:rPr lang="en-US" sz="12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8.3  Looping Through Arrays</a:t>
            </a:r>
            <a:endParaRPr lang="en-US"/>
          </a:p>
        </p:txBody>
      </p:sp>
      <p:sp>
        <p:nvSpPr>
          <p:cNvPr id="278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/>
              <a:t>Sum the Elements</a:t>
            </a:r>
          </a:p>
          <a:p>
            <a:pPr marL="990600" lvl="1" indent="-533400"/>
            <a:r>
              <a:rPr lang="en-US" sz="2400"/>
              <a:t>The following code sums the numbers in the array </a:t>
            </a:r>
            <a:r>
              <a:rPr lang="en-US" sz="2400">
                <a:latin typeface="Century Gothic" pitchFamily="34" charset="0"/>
              </a:rPr>
              <a:t>abc</a:t>
            </a:r>
            <a:r>
              <a:rPr lang="en-US" sz="2400"/>
              <a:t>. </a:t>
            </a:r>
          </a:p>
          <a:p>
            <a:pPr marL="990600" lvl="1" indent="-533400"/>
            <a:r>
              <a:rPr lang="en-US" sz="2400"/>
              <a:t>Each time through the loop adds a different element to the </a:t>
            </a:r>
            <a:r>
              <a:rPr lang="en-US" sz="2400">
                <a:latin typeface="Century Gothic" pitchFamily="34" charset="0"/>
              </a:rPr>
              <a:t>sum</a:t>
            </a:r>
            <a:r>
              <a:rPr lang="en-US" sz="2400"/>
              <a:t>. On the first iteration we add abc[0] and on the last abc[499].</a:t>
            </a:r>
          </a:p>
          <a:p>
            <a:pPr marL="990600" lvl="1" indent="-533400"/>
            <a:endParaRPr lang="en-US"/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1828800" y="4572000"/>
            <a:ext cx="6019800" cy="13112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sum;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 = 0;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 (int i = 0; i &lt; 500; i++)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  sum += abc[i];</a:t>
            </a:r>
            <a:r>
              <a:rPr lang="en-US" sz="2000"/>
              <a:t> 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8.3  Looping Through Arrays</a:t>
            </a:r>
            <a:endParaRPr lang="en-US"/>
          </a:p>
        </p:txBody>
      </p:sp>
      <p:sp>
        <p:nvSpPr>
          <p:cNvPr id="282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/>
              <a:t>Count the Occurrences</a:t>
            </a:r>
          </a:p>
          <a:p>
            <a:pPr marL="990600" lvl="1" indent="-533400"/>
            <a:r>
              <a:rPr lang="en-US" sz="2400"/>
              <a:t>We can determine how many times a number x occurs in the array by comparing x to each element and incrementing count every time there is a match: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609600" y="4191000"/>
            <a:ext cx="8305800" cy="20478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x;</a:t>
            </a: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count;</a:t>
            </a: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 = ...;                        //Assign some value to x</a:t>
            </a: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count = 0;</a:t>
            </a: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 (int i = 0; i &lt; 500; i++){</a:t>
            </a: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if (abc[i] == x) </a:t>
            </a: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count++;                  //Found another element equal to x</a:t>
            </a: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}</a:t>
            </a:r>
            <a:r>
              <a:rPr lang="en-US" sz="1600"/>
              <a:t> </a:t>
            </a:r>
            <a:endParaRPr lang="en-US" sz="16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8.3  Looping Through Arrays</a:t>
            </a:r>
            <a:endParaRPr lang="en-US"/>
          </a:p>
        </p:txBody>
      </p:sp>
      <p:sp>
        <p:nvSpPr>
          <p:cNvPr id="284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/>
              <a:t>Working With Arrays of Any Size</a:t>
            </a:r>
          </a:p>
          <a:p>
            <a:pPr marL="990600" lvl="1" indent="-533400"/>
            <a:r>
              <a:rPr lang="en-US" sz="2400"/>
              <a:t>It is possible and also desirable to write code that works with arrays of any size. </a:t>
            </a:r>
          </a:p>
          <a:p>
            <a:pPr marL="990600" lvl="1" indent="-533400"/>
            <a:r>
              <a:rPr lang="en-US" sz="2400"/>
              <a:t>Simply replace the literal 500 with a reference to the array's instance variable </a:t>
            </a:r>
            <a:r>
              <a:rPr lang="en-US" sz="2400">
                <a:latin typeface="Century Gothic" pitchFamily="34" charset="0"/>
              </a:rPr>
              <a:t>length</a:t>
            </a:r>
            <a:r>
              <a:rPr lang="en-US" sz="2400"/>
              <a:t> in each of the loops. </a:t>
            </a:r>
          </a:p>
          <a:p>
            <a:pPr marL="990600" lvl="1" indent="-533400"/>
            <a:r>
              <a:rPr lang="en-US" sz="2400"/>
              <a:t>For example, this code would sum the integers in an array of any size:</a:t>
            </a:r>
          </a:p>
          <a:p>
            <a:pPr marL="990600" lvl="1" indent="-533400"/>
            <a:endParaRPr lang="en-US"/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1828800" y="5181600"/>
            <a:ext cx="6400800" cy="13112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sum;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 = 0;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 (int i = 0; i &lt; abc.length; i++)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  sum += abc[i];</a:t>
            </a:r>
            <a:r>
              <a:rPr lang="en-US" sz="2000"/>
              <a:t> 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8.4  Declaring Arrays</a:t>
            </a:r>
            <a:endParaRPr lang="en-US"/>
          </a:p>
        </p:txBody>
      </p:sp>
      <p:sp>
        <p:nvSpPr>
          <p:cNvPr id="285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dirty="0"/>
              <a:t>Arrays are objects and must be instantiated before being used. </a:t>
            </a:r>
          </a:p>
          <a:p>
            <a:pPr marL="990600" lvl="1" indent="-533400"/>
            <a:r>
              <a:rPr lang="en-US" dirty="0"/>
              <a:t>Several array variables can be declared in a single statement like this:</a:t>
            </a:r>
          </a:p>
          <a:p>
            <a:pPr marL="990600" lvl="1" indent="-533400"/>
            <a:endParaRPr lang="en-US" dirty="0"/>
          </a:p>
          <a:p>
            <a:pPr marL="990600" lvl="1" indent="-533400"/>
            <a:endParaRPr lang="en-US" dirty="0"/>
          </a:p>
          <a:p>
            <a:pPr marL="990600" lvl="1" indent="-533400"/>
            <a:endParaRPr lang="en-US" dirty="0" smtClean="0"/>
          </a:p>
          <a:p>
            <a:pPr marL="990600" lvl="1" indent="-533400"/>
            <a:endParaRPr lang="en-US" dirty="0"/>
          </a:p>
          <a:p>
            <a:pPr marL="990600" lvl="1" indent="-533400"/>
            <a:r>
              <a:rPr lang="en-US" dirty="0" smtClean="0"/>
              <a:t>Or </a:t>
            </a:r>
            <a:r>
              <a:rPr lang="en-US" dirty="0"/>
              <a:t>like this:</a:t>
            </a:r>
          </a:p>
          <a:p>
            <a:pPr marL="990600" lvl="1" indent="-53340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1524000" y="2667000"/>
            <a:ext cx="6400800" cy="10064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xyz;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[500];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xyz = new </a:t>
            </a:r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[10];</a:t>
            </a:r>
            <a:r>
              <a:rPr lang="en-US" sz="2000" dirty="0"/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1520868" y="4648200"/>
            <a:ext cx="6400800" cy="3968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[] </a:t>
            </a:r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= new </a:t>
            </a:r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[500], xyz = new </a:t>
            </a:r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[10];</a:t>
            </a:r>
            <a:r>
              <a:rPr lang="en-US" sz="2000" dirty="0"/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8.4  Declaring Arrays</a:t>
            </a:r>
            <a:endParaRPr lang="en-US"/>
          </a:p>
        </p:txBody>
      </p:sp>
      <p:sp>
        <p:nvSpPr>
          <p:cNvPr id="287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/>
              <a:t>Array variables are null before they are assigned array objects. </a:t>
            </a:r>
          </a:p>
          <a:p>
            <a:pPr marL="990600" lvl="1" indent="-533400"/>
            <a:r>
              <a:rPr lang="en-US"/>
              <a:t>Failure to assign an array object can result in a null pointer exception.</a:t>
            </a:r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1447800" y="2819400"/>
            <a:ext cx="7162800" cy="7016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[1] = 10;		// runtime error: null pointer exception</a:t>
            </a:r>
            <a:r>
              <a:rPr lang="en-US" sz="2000" dirty="0"/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/>
              <a:t>Lesson 8:  Introduction</a:t>
            </a:r>
            <a:br>
              <a:rPr lang="en-US" b="1"/>
            </a:br>
            <a:r>
              <a:rPr lang="en-US" b="1"/>
              <a:t>To Arrays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/>
              <a:t>Objectives:</a:t>
            </a:r>
          </a:p>
          <a:p>
            <a:pPr>
              <a:lnSpc>
                <a:spcPct val="90000"/>
              </a:lnSpc>
            </a:pPr>
            <a:endParaRPr lang="en-US" sz="1400" b="1" dirty="0"/>
          </a:p>
          <a:p>
            <a:pPr lvl="1">
              <a:lnSpc>
                <a:spcPct val="90000"/>
              </a:lnSpc>
            </a:pPr>
            <a:r>
              <a:rPr lang="en-US" sz="3000" dirty="0"/>
              <a:t>Write programs that handle collections of similar items.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Declare array variables and instantiate array objects.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Manipulate arrays with loops.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Create </a:t>
            </a:r>
            <a:r>
              <a:rPr lang="en-US" sz="3000" dirty="0"/>
              <a:t>parallel arrays and two-dimensional arrays.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8.4  Declaring Arrays</a:t>
            </a:r>
            <a:endParaRPr lang="en-US"/>
          </a:p>
        </p:txBody>
      </p:sp>
      <p:sp>
        <p:nvSpPr>
          <p:cNvPr id="288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dirty="0"/>
              <a:t>Because arrays are objects, two variables can refer to the same array as indicated in Figure 8-2 and the next segment of code:</a:t>
            </a:r>
          </a:p>
          <a:p>
            <a:pPr marL="990600" lvl="1" indent="-53340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838200" y="2743200"/>
            <a:ext cx="7772400" cy="1846659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xyz;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[5];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Instantiate an array of 5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         integers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xyz =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xyz and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refer to the same array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xyz[3] = 100;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Changing xyz changes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as well.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err="1" smtClean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System.out.println</a:t>
            </a:r>
            <a:r>
              <a:rPr lang="en-US" sz="2000" dirty="0" smtClean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abc</a:t>
            </a:r>
            <a:r>
              <a:rPr lang="en-US" sz="2000" dirty="0" smtClean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[3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]);</a:t>
            </a:r>
            <a:r>
              <a:rPr lang="en-US" sz="16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        </a:t>
            </a:r>
            <a:r>
              <a:rPr lang="en-US" sz="14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// 100 is displayed</a:t>
            </a:r>
            <a:r>
              <a:rPr lang="en-US" sz="1600" dirty="0"/>
              <a:t> </a:t>
            </a:r>
            <a:endParaRPr lang="en-US" sz="16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8.4  Declaring Arrays</a:t>
            </a:r>
            <a:endParaRPr lang="en-US"/>
          </a:p>
        </p:txBody>
      </p:sp>
      <p:pic>
        <p:nvPicPr>
          <p:cNvPr id="2897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40292" y="2643478"/>
            <a:ext cx="2663415" cy="2790244"/>
          </a:xfrm>
          <a:noFill/>
          <a:ln/>
        </p:spPr>
      </p:pic>
      <p:sp>
        <p:nvSpPr>
          <p:cNvPr id="3" name="TextBox 2"/>
          <p:cNvSpPr txBox="1"/>
          <p:nvPr/>
        </p:nvSpPr>
        <p:spPr>
          <a:xfrm>
            <a:off x="762000" y="1618565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two reference variables point to the same object, this is known as aliasing.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8.4  Declaring Arrays</a:t>
            </a:r>
            <a:endParaRPr lang="en-US"/>
          </a:p>
        </p:txBody>
      </p:sp>
      <p:sp>
        <p:nvSpPr>
          <p:cNvPr id="290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en-US" dirty="0"/>
              <a:t>Arrays can be declared, instantiated, and initialized in one step.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The list of numbers between the braces is called an </a:t>
            </a:r>
            <a:r>
              <a:rPr lang="en-US" b="1" i="1" dirty="0"/>
              <a:t>initializer list</a:t>
            </a:r>
            <a:r>
              <a:rPr lang="en-US" dirty="0"/>
              <a:t>.</a:t>
            </a:r>
          </a:p>
          <a:p>
            <a:pPr marL="990600" lvl="1" indent="-533400">
              <a:lnSpc>
                <a:spcPct val="90000"/>
              </a:lnSpc>
            </a:pPr>
            <a:endParaRPr lang="en-US" dirty="0"/>
          </a:p>
          <a:p>
            <a:pPr marL="990600" lvl="1" indent="-533400">
              <a:lnSpc>
                <a:spcPct val="90000"/>
              </a:lnSpc>
            </a:pPr>
            <a:endParaRPr lang="en-US" dirty="0"/>
          </a:p>
          <a:p>
            <a:pPr lvl="1" indent="0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1600200" y="3450599"/>
            <a:ext cx="6096000" cy="707886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[] </a:t>
            </a:r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= {1,2,3,4,5</a:t>
            </a:r>
            <a:r>
              <a:rPr lang="en-US" sz="2000" dirty="0" smtClean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}        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// </a:t>
            </a:r>
            <a:r>
              <a:rPr lang="en-US" sz="20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now references an </a:t>
            </a:r>
            <a:r>
              <a:rPr lang="en-US" sz="2000" dirty="0" smtClean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			    array 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of five integers.</a:t>
            </a:r>
            <a:r>
              <a:rPr lang="en-US" sz="1100" dirty="0"/>
              <a:t> 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8.4  Declaring Arrays</a:t>
            </a: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4572000"/>
          </a:xfrm>
          <a:solidFill>
            <a:srgbClr val="DFDFDF"/>
          </a:solidFill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double[]  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ddd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double[10];</a:t>
            </a:r>
            <a:endParaRPr lang="en-US" sz="2000" dirty="0">
              <a:solidFill>
                <a:srgbClr val="E44C22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char[]     ccc = new char[10];</a:t>
            </a:r>
            <a:endParaRPr lang="en-US" sz="2000" dirty="0">
              <a:solidFill>
                <a:srgbClr val="E44C22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 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bbb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[10];</a:t>
            </a:r>
            <a:endParaRPr lang="en-US" sz="2000" dirty="0">
              <a:solidFill>
                <a:srgbClr val="E44C22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String[]  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ggg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String[10];</a:t>
            </a:r>
            <a:endParaRPr lang="en-US" sz="2000" dirty="0">
              <a:solidFill>
                <a:srgbClr val="E44C22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   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solidFill>
                <a:srgbClr val="E44C22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2000" dirty="0">
              <a:solidFill>
                <a:srgbClr val="E44C22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ddd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[5] = 3.14;</a:t>
            </a:r>
            <a:endParaRPr lang="en-US" sz="2000" dirty="0">
              <a:solidFill>
                <a:srgbClr val="E44C22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ccc[5] = 'Z';</a:t>
            </a:r>
            <a:endParaRPr lang="en-US" sz="2000" dirty="0">
              <a:solidFill>
                <a:srgbClr val="E44C22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bbb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[5] = true;</a:t>
            </a:r>
            <a:endParaRPr lang="en-US" sz="2000" dirty="0">
              <a:solidFill>
                <a:srgbClr val="E44C22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ggg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[5] = "The cat sat on the mat.";</a:t>
            </a:r>
            <a:endParaRPr lang="en-US" sz="2000" dirty="0">
              <a:solidFill>
                <a:srgbClr val="E44C22"/>
              </a:solidFill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2000" dirty="0">
              <a:solidFill>
                <a:srgbClr val="E44C2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8.4  Declaring Arrays</a:t>
            </a:r>
            <a:endParaRPr lang="en-US"/>
          </a:p>
        </p:txBody>
      </p:sp>
      <p:sp>
        <p:nvSpPr>
          <p:cNvPr id="292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endParaRPr lang="en-US" sz="3200" dirty="0" smtClean="0"/>
          </a:p>
          <a:p>
            <a:pPr marL="990600" lvl="1" indent="-533400"/>
            <a:r>
              <a:rPr lang="en-US" sz="3200" dirty="0" smtClean="0"/>
              <a:t>Another option for declaring arrays</a:t>
            </a:r>
            <a:endParaRPr lang="en-US" sz="3200" dirty="0"/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1676400" y="3259135"/>
            <a:ext cx="6324600" cy="46166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aaa</a:t>
            </a:r>
            <a:r>
              <a:rPr lang="en-US" sz="24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[];                // </a:t>
            </a:r>
            <a:r>
              <a:rPr lang="en-US" sz="2400" dirty="0" err="1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aaa</a:t>
            </a:r>
            <a:r>
              <a:rPr lang="en-US" sz="24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is an array variable</a:t>
            </a:r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.</a:t>
            </a:r>
            <a:r>
              <a:rPr lang="en-US" sz="1100" dirty="0"/>
              <a:t> 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/>
              <a:t>8.5  Working with Arrays That Are Not Full</a:t>
            </a:r>
            <a:endParaRPr lang="en-US"/>
          </a:p>
        </p:txBody>
      </p:sp>
      <p:sp>
        <p:nvSpPr>
          <p:cNvPr id="293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dirty="0"/>
              <a:t>One might create an array of 20 </a:t>
            </a:r>
            <a:r>
              <a:rPr lang="en-US" dirty="0" err="1">
                <a:latin typeface="Century Gothic" pitchFamily="34" charset="0"/>
              </a:rPr>
              <a:t>ints</a:t>
            </a:r>
            <a:r>
              <a:rPr lang="en-US" dirty="0"/>
              <a:t> but receive only 5 </a:t>
            </a:r>
            <a:r>
              <a:rPr lang="en-US" dirty="0" err="1">
                <a:latin typeface="Century Gothic" pitchFamily="34" charset="0"/>
              </a:rPr>
              <a:t>ints</a:t>
            </a:r>
            <a:r>
              <a:rPr lang="en-US" dirty="0"/>
              <a:t> from interactive input. </a:t>
            </a:r>
          </a:p>
          <a:p>
            <a:pPr marL="990600" lvl="1" indent="-533400"/>
            <a:endParaRPr lang="en-US" sz="1000" dirty="0"/>
          </a:p>
          <a:p>
            <a:pPr marL="990600" lvl="1" indent="-533400"/>
            <a:r>
              <a:rPr lang="en-US" dirty="0"/>
              <a:t>This array has a </a:t>
            </a:r>
            <a:r>
              <a:rPr lang="en-US" b="1" i="1" dirty="0"/>
              <a:t>physical size</a:t>
            </a:r>
            <a:r>
              <a:rPr lang="en-US" dirty="0"/>
              <a:t> of 20 cells but a </a:t>
            </a:r>
            <a:r>
              <a:rPr lang="en-US" b="1" i="1" dirty="0"/>
              <a:t>logical size</a:t>
            </a:r>
            <a:r>
              <a:rPr lang="en-US" dirty="0"/>
              <a:t> of 5 cells currently used by the application. </a:t>
            </a:r>
          </a:p>
          <a:p>
            <a:pPr marL="990600" lvl="1" indent="-533400"/>
            <a:endParaRPr lang="en-US" sz="1000" dirty="0"/>
          </a:p>
          <a:p>
            <a:pPr marL="990600" lvl="1" indent="-533400"/>
            <a:r>
              <a:rPr lang="en-US" dirty="0"/>
              <a:t>From the application's perspective, the remaining 15 cells contain garbage.</a:t>
            </a:r>
          </a:p>
          <a:p>
            <a:pPr marL="990600" lvl="1" indent="-533400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/>
              <a:t>8.5  Working with Arrays That Are Not Full</a:t>
            </a:r>
            <a:endParaRPr lang="en-US"/>
          </a:p>
        </p:txBody>
      </p:sp>
      <p:sp>
        <p:nvSpPr>
          <p:cNvPr id="294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/>
              <a:t>It is possible to track the array's logical size with a separate integer variable. </a:t>
            </a:r>
          </a:p>
          <a:p>
            <a:pPr marL="990600" lvl="1" indent="-533400"/>
            <a:r>
              <a:rPr lang="en-US"/>
              <a:t>The following code segment shows the initial state of an array and its logical size:</a:t>
            </a:r>
          </a:p>
          <a:p>
            <a:pPr marL="1371600" lvl="2" indent="-457200"/>
            <a:r>
              <a:rPr lang="en-US"/>
              <a:t>Note that </a:t>
            </a:r>
            <a:r>
              <a:rPr lang="en-US">
                <a:latin typeface="Century Gothic" pitchFamily="34" charset="0"/>
              </a:rPr>
              <a:t>abc.length</a:t>
            </a:r>
            <a:r>
              <a:rPr lang="en-US"/>
              <a:t> (the physical size) is 50, whereas </a:t>
            </a:r>
            <a:r>
              <a:rPr lang="en-US">
                <a:latin typeface="Century Gothic" pitchFamily="34" charset="0"/>
              </a:rPr>
              <a:t>size</a:t>
            </a:r>
            <a:r>
              <a:rPr lang="en-US"/>
              <a:t> (the logical size) is 0</a:t>
            </a:r>
          </a:p>
          <a:p>
            <a:pPr marL="990600" lvl="1" indent="-533400">
              <a:buFont typeface="Wingdings" pitchFamily="2" charset="2"/>
              <a:buNone/>
            </a:pPr>
            <a:endParaRPr lang="en-US"/>
          </a:p>
        </p:txBody>
      </p:sp>
      <p:sp>
        <p:nvSpPr>
          <p:cNvPr id="294916" name="Rectangle 4"/>
          <p:cNvSpPr>
            <a:spLocks noChangeArrowheads="1"/>
          </p:cNvSpPr>
          <p:nvPr/>
        </p:nvSpPr>
        <p:spPr bwMode="auto">
          <a:xfrm>
            <a:off x="1828800" y="3657600"/>
            <a:ext cx="6324600" cy="7016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[50];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 = 0;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/>
              <a:t>8.5  Working with Arrays That Are Not Full</a:t>
            </a:r>
            <a:endParaRPr lang="en-US"/>
          </a:p>
        </p:txBody>
      </p:sp>
      <p:sp>
        <p:nvSpPr>
          <p:cNvPr id="295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848600" cy="4495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Processing Elements in an Array That Is Not Full</a:t>
            </a:r>
          </a:p>
          <a:p>
            <a:pPr marL="990600" lvl="1" indent="-533400"/>
            <a:r>
              <a:rPr lang="en-US"/>
              <a:t>When the array is not full, one must replace the array's length with its logical size in the loop. </a:t>
            </a:r>
          </a:p>
          <a:p>
            <a:pPr marL="990600" lvl="1" indent="-533400"/>
            <a:r>
              <a:rPr lang="en-US"/>
              <a:t>Here is the code for computing the sum of the integers currently available in the array </a:t>
            </a:r>
            <a:r>
              <a:rPr lang="en-US">
                <a:latin typeface="Century Gothic" pitchFamily="34" charset="0"/>
              </a:rPr>
              <a:t>abc</a:t>
            </a:r>
            <a:r>
              <a:rPr lang="en-US"/>
              <a:t>:</a:t>
            </a:r>
          </a:p>
          <a:p>
            <a:pPr marL="990600" lvl="1" indent="-533400"/>
            <a:endParaRPr lang="en-US"/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/>
              <a:t>8.5  Working with Arrays That Are Not Full</a:t>
            </a:r>
            <a:endParaRPr lang="en-US"/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838200" y="2362200"/>
            <a:ext cx="7772400" cy="34448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int[] abc[50];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size = 0;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code that puts values into some initial portion of the array and sets 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the value of size ...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sum = 0;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 (int i = 0; i &lt; size; i++) // size contains 			//the number items in the array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  sum += abc[i];</a:t>
            </a:r>
            <a:r>
              <a:rPr lang="en-US" sz="2000"/>
              <a:t> 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8.6  Parallel Arrays</a:t>
            </a:r>
            <a:endParaRPr lang="en-US"/>
          </a:p>
        </p:txBody>
      </p:sp>
      <p:sp>
        <p:nvSpPr>
          <p:cNvPr id="302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/>
              <a:t>Suppose we want to keep a list of people's names and ages. </a:t>
            </a:r>
          </a:p>
          <a:p>
            <a:pPr marL="990600" lvl="1" indent="-533400"/>
            <a:r>
              <a:rPr lang="en-US"/>
              <a:t>This can be achieved by using two arrays in which corresponding elements are related. </a:t>
            </a:r>
          </a:p>
          <a:p>
            <a:pPr marL="990600" lvl="1" indent="-533400"/>
            <a:endParaRPr lang="en-US"/>
          </a:p>
          <a:p>
            <a:pPr marL="990600" lvl="1" indent="-533400"/>
            <a:endParaRPr lang="en-US"/>
          </a:p>
          <a:p>
            <a:pPr marL="990600" lvl="1" indent="-533400"/>
            <a:r>
              <a:rPr lang="en-US"/>
              <a:t>Thus, Bill's age is 20 and Mary's is 24. </a:t>
            </a:r>
          </a:p>
          <a:p>
            <a:pPr marL="990600" lvl="1" indent="-533400"/>
            <a:endParaRPr lang="en-US"/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762000" y="4419600"/>
            <a:ext cx="7924800" cy="641350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String[] name = {"Bill", "Sue", "Shawn", "Mary", "Ann"};</a:t>
            </a: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int[]    age  = {20    , 21   , 19     , 24    , 20};</a:t>
            </a:r>
            <a:r>
              <a:rPr lang="en-US" sz="1100"/>
              <a:t> </a:t>
            </a: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/>
              <a:t>Lesson 8:  Introduction </a:t>
            </a:r>
            <a:br>
              <a:rPr lang="en-US" b="1"/>
            </a:br>
            <a:r>
              <a:rPr lang="en-US" b="1"/>
              <a:t>To Arrays</a:t>
            </a:r>
            <a:endParaRPr lang="en-US" sz="4800"/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Vocabulary:</a:t>
            </a:r>
          </a:p>
          <a:p>
            <a:pPr lvl="1">
              <a:lnSpc>
                <a:spcPct val="90000"/>
              </a:lnSpc>
            </a:pPr>
            <a:r>
              <a:rPr lang="en-US"/>
              <a:t>array</a:t>
            </a:r>
          </a:p>
          <a:p>
            <a:pPr lvl="1">
              <a:lnSpc>
                <a:spcPct val="90000"/>
              </a:lnSpc>
            </a:pPr>
            <a:r>
              <a:rPr lang="en-US"/>
              <a:t>element</a:t>
            </a:r>
          </a:p>
          <a:p>
            <a:pPr lvl="1">
              <a:lnSpc>
                <a:spcPct val="90000"/>
              </a:lnSpc>
            </a:pPr>
            <a:r>
              <a:rPr lang="en-US"/>
              <a:t>index</a:t>
            </a:r>
          </a:p>
          <a:p>
            <a:pPr lvl="1">
              <a:lnSpc>
                <a:spcPct val="90000"/>
              </a:lnSpc>
            </a:pPr>
            <a:r>
              <a:rPr lang="en-US"/>
              <a:t>initializer list</a:t>
            </a:r>
          </a:p>
          <a:p>
            <a:pPr lvl="1">
              <a:lnSpc>
                <a:spcPct val="90000"/>
              </a:lnSpc>
            </a:pPr>
            <a:r>
              <a:rPr lang="en-US"/>
              <a:t>logical size</a:t>
            </a:r>
          </a:p>
          <a:p>
            <a:pPr lvl="1">
              <a:lnSpc>
                <a:spcPct val="90000"/>
              </a:lnSpc>
            </a:pPr>
            <a:r>
              <a:rPr lang="en-US"/>
              <a:t>multi-dimensional array</a:t>
            </a:r>
          </a:p>
          <a:p>
            <a:pPr lvl="1">
              <a:lnSpc>
                <a:spcPct val="90000"/>
              </a:lnSpc>
            </a:pPr>
            <a:r>
              <a:rPr lang="en-US"/>
              <a:t>one-dimensional array</a:t>
            </a:r>
          </a:p>
        </p:txBody>
      </p:sp>
      <p:sp>
        <p:nvSpPr>
          <p:cNvPr id="614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400"/>
          </a:p>
          <a:p>
            <a:pPr lvl="1"/>
            <a:r>
              <a:rPr lang="en-US"/>
              <a:t>parallel arrays</a:t>
            </a:r>
          </a:p>
          <a:p>
            <a:pPr lvl="1"/>
            <a:r>
              <a:rPr lang="en-US"/>
              <a:t>physical size </a:t>
            </a:r>
          </a:p>
          <a:p>
            <a:pPr lvl="1"/>
            <a:r>
              <a:rPr lang="en-US"/>
              <a:t>ragged array</a:t>
            </a:r>
          </a:p>
          <a:p>
            <a:pPr lvl="1"/>
            <a:r>
              <a:rPr lang="en-US"/>
              <a:t>range bound error</a:t>
            </a:r>
          </a:p>
          <a:p>
            <a:pPr lvl="1"/>
            <a:r>
              <a:rPr lang="en-US"/>
              <a:t>subscript</a:t>
            </a:r>
          </a:p>
          <a:p>
            <a:pPr lvl="1"/>
            <a:r>
              <a:rPr lang="en-US"/>
              <a:t>two-dimensional array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8.7  Two-Dimensional Arrays</a:t>
            </a:r>
            <a:endParaRPr lang="en-US"/>
          </a:p>
        </p:txBody>
      </p:sp>
      <p:sp>
        <p:nvSpPr>
          <p:cNvPr id="305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153400" cy="4495800"/>
          </a:xfrm>
        </p:spPr>
        <p:txBody>
          <a:bodyPr/>
          <a:lstStyle/>
          <a:p>
            <a:pPr marL="990600" lvl="1" indent="-533400"/>
            <a:r>
              <a:rPr lang="en-US" sz="2200" dirty="0"/>
              <a:t>A table of numbers, for instance, can be implemented as a </a:t>
            </a:r>
            <a:r>
              <a:rPr lang="en-US" sz="2200" b="1" i="1" dirty="0"/>
              <a:t>two-dimensional array</a:t>
            </a:r>
            <a:r>
              <a:rPr lang="en-US" sz="2200" dirty="0"/>
              <a:t>. Figure 8-3 shows a two-dimensional array with four rows and five columns.</a:t>
            </a:r>
          </a:p>
          <a:p>
            <a:pPr marL="990600" lvl="1" indent="-533400">
              <a:buFont typeface="Wingdings" pitchFamily="2" charset="2"/>
              <a:buNone/>
            </a:pPr>
            <a:endParaRPr lang="en-US" sz="2200" dirty="0">
              <a:solidFill>
                <a:srgbClr val="E44C22"/>
              </a:solidFill>
            </a:endParaRPr>
          </a:p>
          <a:p>
            <a:pPr marL="990600" lvl="1" indent="-533400">
              <a:buFont typeface="Wingdings" pitchFamily="2" charset="2"/>
              <a:buNone/>
            </a:pPr>
            <a:endParaRPr lang="en-US" dirty="0">
              <a:solidFill>
                <a:srgbClr val="E44C22"/>
              </a:solidFill>
            </a:endParaRPr>
          </a:p>
          <a:p>
            <a:pPr marL="990600" lvl="1" indent="-533400">
              <a:buFont typeface="Wingdings" pitchFamily="2" charset="2"/>
              <a:buNone/>
            </a:pPr>
            <a:endParaRPr lang="en-US" dirty="0">
              <a:solidFill>
                <a:srgbClr val="E44C22"/>
              </a:solidFill>
            </a:endParaRPr>
          </a:p>
          <a:p>
            <a:pPr marL="990600" lvl="1" indent="-533400">
              <a:buFont typeface="Wingdings" pitchFamily="2" charset="2"/>
              <a:buNone/>
            </a:pPr>
            <a:endParaRPr lang="en-US" sz="1500" dirty="0">
              <a:solidFill>
                <a:srgbClr val="E44C22"/>
              </a:solidFill>
            </a:endParaRPr>
          </a:p>
          <a:p>
            <a:pPr marL="990600" lvl="1" indent="-533400">
              <a:buFont typeface="Wingdings" pitchFamily="2" charset="2"/>
              <a:buNone/>
            </a:pPr>
            <a:endParaRPr lang="en-US" dirty="0">
              <a:solidFill>
                <a:srgbClr val="E44C22"/>
              </a:solidFill>
            </a:endParaRPr>
          </a:p>
          <a:p>
            <a:pPr marL="990600" lvl="1" indent="-533400"/>
            <a:r>
              <a:rPr lang="en-US" sz="2200" dirty="0"/>
              <a:t>Suppose we call the array </a:t>
            </a:r>
            <a:r>
              <a:rPr lang="en-US" sz="2200" dirty="0">
                <a:latin typeface="Century Gothic" pitchFamily="34" charset="0"/>
              </a:rPr>
              <a:t>table</a:t>
            </a:r>
            <a:r>
              <a:rPr lang="en-US" sz="2200" dirty="0"/>
              <a:t>; then to indicate an element in </a:t>
            </a:r>
            <a:r>
              <a:rPr lang="en-US" sz="2200" dirty="0">
                <a:latin typeface="Century Gothic" pitchFamily="34" charset="0"/>
              </a:rPr>
              <a:t>table</a:t>
            </a:r>
            <a:r>
              <a:rPr lang="en-US" sz="2200" dirty="0"/>
              <a:t>, we specify its row and column position, remembering that indexes start at 0:</a:t>
            </a:r>
          </a:p>
          <a:p>
            <a:pPr marL="990600" lvl="1" indent="-533400">
              <a:buFont typeface="Wingdings" pitchFamily="2" charset="2"/>
              <a:buNone/>
            </a:pPr>
            <a:endParaRPr lang="en-US" sz="2200" dirty="0"/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1066800" y="5867400"/>
            <a:ext cx="7010400" cy="3968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x = table[2][3];  // Set x to 23, the value in (row 2, column 3)</a:t>
            </a:r>
            <a:r>
              <a:rPr lang="en-US" sz="2000" dirty="0"/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3051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627334"/>
            <a:ext cx="4267200" cy="169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8.7  Two-Dimensional Arrays</a:t>
            </a:r>
            <a:endParaRPr lang="en-US"/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457200" y="2895600"/>
            <a:ext cx="8458200" cy="22256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i, j;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 sum = 0;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 (i = 0; i &lt; 4; i++){    //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There are four rows: i = 0,1,2,3</a:t>
            </a:r>
            <a:endParaRPr lang="en-US" sz="14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for (j = 0; j &lt; 5; j++){ // 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There are five columns: j = 0,1,2,3,4</a:t>
            </a:r>
            <a:endParaRPr lang="en-US" sz="12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sum += table[i][j];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}</a:t>
            </a:r>
            <a:r>
              <a:rPr lang="en-US" sz="2000"/>
              <a:t> 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447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- The code below is designed to find the sum of all of the elements in a two dimensional array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8.7  Two-Dimensional Arrays</a:t>
            </a:r>
            <a:endParaRPr lang="en-US"/>
          </a:p>
        </p:txBody>
      </p:sp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990600" lvl="1" indent="-533400"/>
            <a:r>
              <a:rPr lang="en-US"/>
              <a:t>This segment of code can be rewritten without using the numbers 4 and 5. </a:t>
            </a:r>
          </a:p>
          <a:p>
            <a:pPr marL="1371600" lvl="2" indent="-457200"/>
            <a:r>
              <a:rPr lang="en-US"/>
              <a:t>The value </a:t>
            </a:r>
            <a:r>
              <a:rPr lang="en-US">
                <a:latin typeface="Century Gothic" pitchFamily="34" charset="0"/>
              </a:rPr>
              <a:t>table.length</a:t>
            </a:r>
            <a:r>
              <a:rPr lang="en-US"/>
              <a:t> equals the number of rows, </a:t>
            </a:r>
          </a:p>
          <a:p>
            <a:pPr marL="1371600" lvl="2" indent="-457200"/>
            <a:r>
              <a:rPr lang="en-US">
                <a:latin typeface="Century Gothic" pitchFamily="34" charset="0"/>
              </a:rPr>
              <a:t>Table[i].length</a:t>
            </a:r>
            <a:r>
              <a:rPr lang="en-US"/>
              <a:t> is the number of columns in row i.</a:t>
            </a:r>
          </a:p>
          <a:p>
            <a:pPr marL="990600" lvl="1" indent="-533400">
              <a:buFont typeface="Wingdings" pitchFamily="2" charset="2"/>
              <a:buNone/>
            </a:pPr>
            <a:endParaRPr lang="en-US"/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1371600" y="3276600"/>
            <a:ext cx="6629400" cy="22256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j;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sum = 0;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table.length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++){   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for (j = 0; j &lt; table[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].length; j++){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sum += table[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][j];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}</a:t>
            </a:r>
            <a:r>
              <a:rPr lang="en-US" sz="2000" dirty="0"/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8.7  Two-Dimensional Arrays</a:t>
            </a:r>
            <a:endParaRPr lang="en-US"/>
          </a:p>
        </p:txBody>
      </p:sp>
      <p:sp>
        <p:nvSpPr>
          <p:cNvPr id="313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Declare and Instantiate</a:t>
            </a:r>
          </a:p>
          <a:p>
            <a:pPr marL="990600" lvl="1" indent="-533400"/>
            <a:r>
              <a:rPr lang="en-US"/>
              <a:t>Declaring and instantiating two-dimensional arrays are accomplished by extending the processes used for one-dimensional arrays:</a:t>
            </a:r>
          </a:p>
        </p:txBody>
      </p:sp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457200" y="4572000"/>
            <a:ext cx="8305800" cy="1465263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int[][] table;           // 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variable table can reference a</a:t>
            </a:r>
            <a:r>
              <a:rPr lang="en-US" sz="18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// 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two-dimensional array of integers</a:t>
            </a:r>
            <a:endParaRPr lang="en-US" sz="12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table = new int[4][5];   // 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Instantiate table as an array of size 4,</a:t>
            </a:r>
            <a:endParaRPr lang="en-US" sz="12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// 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each of whose elements will reference an array</a:t>
            </a:r>
            <a:endParaRPr lang="en-US" sz="12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                      		            // </a:t>
            </a:r>
            <a:r>
              <a:rPr lang="en-US" sz="120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of 5 integers.</a:t>
            </a:r>
            <a:r>
              <a:rPr lang="en-US" sz="1800"/>
              <a:t> </a:t>
            </a:r>
            <a:endParaRPr lang="en-US" sz="18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8.7  Two-Dimensional Arrays</a:t>
            </a:r>
            <a:endParaRPr lang="en-US"/>
          </a:p>
        </p:txBody>
      </p:sp>
      <p:sp>
        <p:nvSpPr>
          <p:cNvPr id="315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19600"/>
          </a:xfrm>
        </p:spPr>
        <p:txBody>
          <a:bodyPr/>
          <a:lstStyle/>
          <a:p>
            <a:pPr marL="990600" lvl="1" indent="-533400"/>
            <a:r>
              <a:rPr lang="en-US" sz="2400"/>
              <a:t>The variable </a:t>
            </a:r>
            <a:r>
              <a:rPr lang="en-US" sz="2400">
                <a:latin typeface="Century Gothic" pitchFamily="34" charset="0"/>
              </a:rPr>
              <a:t>table</a:t>
            </a:r>
            <a:r>
              <a:rPr lang="en-US" sz="2400"/>
              <a:t> references an array of four elements. </a:t>
            </a:r>
          </a:p>
          <a:p>
            <a:pPr marL="990600" lvl="1" indent="-533400"/>
            <a:r>
              <a:rPr lang="en-US" sz="2400"/>
              <a:t>Each of these elements in turn references an array of five integers.</a:t>
            </a:r>
          </a:p>
        </p:txBody>
      </p:sp>
      <p:pic>
        <p:nvPicPr>
          <p:cNvPr id="3153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76600"/>
            <a:ext cx="67818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8.7  Two-Dimensional Arrays</a:t>
            </a:r>
            <a:endParaRPr lang="en-US"/>
          </a:p>
        </p:txBody>
      </p:sp>
      <p:sp>
        <p:nvSpPr>
          <p:cNvPr id="318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sz="2400"/>
              <a:t>Initializer lists can be used with two-dimensional arrays. This requires a list of lists. </a:t>
            </a:r>
          </a:p>
          <a:p>
            <a:pPr marL="990600" lvl="1" indent="-533400"/>
            <a:r>
              <a:rPr lang="en-US" sz="2400"/>
              <a:t>The number of inner lists determines the number of rows, and the size of each inner list determines the size of the corresponding row. </a:t>
            </a:r>
          </a:p>
          <a:p>
            <a:pPr marL="990600" lvl="1" indent="-533400"/>
            <a:r>
              <a:rPr lang="en-US" sz="2400"/>
              <a:t>The rows do not have to be the same size, but they are in this example:</a:t>
            </a:r>
            <a:r>
              <a:rPr lang="en-US"/>
              <a:t> </a:t>
            </a:r>
          </a:p>
          <a:p>
            <a:pPr marL="990600" lvl="1" indent="-533400">
              <a:buFont typeface="Wingdings" pitchFamily="2" charset="2"/>
              <a:buNone/>
            </a:pPr>
            <a:endParaRPr lang="en-US"/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914400" y="4876800"/>
            <a:ext cx="7620000" cy="13112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int[][] table = {{ 0, 1, 2, 3, 4},     // row 0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{10,11,12,13,14},     // row 1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{20,21,22,23,24},     // row 2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New York" charset="0"/>
                <a:cs typeface="Times New Roman" pitchFamily="18" charset="0"/>
              </a:rPr>
              <a:t>                                         {30,31,32,33,34}};                     // row 3</a:t>
            </a:r>
            <a:r>
              <a:rPr lang="en-US" sz="2000"/>
              <a:t> 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8.7  Two-Dimensional Arrays</a:t>
            </a:r>
            <a:endParaRPr lang="en-US"/>
          </a:p>
        </p:txBody>
      </p:sp>
      <p:sp>
        <p:nvSpPr>
          <p:cNvPr id="3194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Variable Length Rows</a:t>
            </a:r>
          </a:p>
          <a:p>
            <a:pPr marL="990600" lvl="1" indent="-533400"/>
            <a:r>
              <a:rPr lang="en-US" b="1" i="1"/>
              <a:t>Ragged arrays</a:t>
            </a:r>
            <a:r>
              <a:rPr lang="en-US"/>
              <a:t> are rows of a two-dimensional arrays that are not all the same length. </a:t>
            </a:r>
          </a:p>
          <a:p>
            <a:pPr marL="990600" lvl="1" indent="-533400"/>
            <a:endParaRPr lang="en-US"/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685800" y="4114800"/>
            <a:ext cx="8077200" cy="19208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int[][] table; 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table    = new int[4][];  // table has 4 rows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table[0] = new int[6];    // row 0 has 6   elements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table[1] = new int[10];   // row 1 has 10  elements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table[2] = new int[100];  // row 2 has 100 elements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table[3] = new int[1];    // row 3 has 1   element</a:t>
            </a:r>
            <a:r>
              <a:rPr lang="en-US" sz="2000"/>
              <a:t> 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8.8 Arrays and Methods</a:t>
            </a:r>
            <a:endParaRPr lang="en-US"/>
          </a:p>
        </p:txBody>
      </p:sp>
      <p:sp>
        <p:nvSpPr>
          <p:cNvPr id="3215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sz="2400"/>
              <a:t>When any object is used as a parameter to a method, what actually gets passed is a reference to the object and not the object itself. </a:t>
            </a:r>
          </a:p>
          <a:p>
            <a:pPr marL="990600" lvl="1" indent="-533400"/>
            <a:r>
              <a:rPr lang="en-US" sz="2400"/>
              <a:t>The actual and formal parameters refer to the same object, and changes the method makes to the object's state are still in effect after the method terminates. </a:t>
            </a:r>
          </a:p>
          <a:p>
            <a:pPr marL="990600" lvl="1" indent="-533400"/>
            <a:r>
              <a:rPr lang="en-US" sz="2400"/>
              <a:t>In the figure, the method changes the student's name to Bill, and after the method finishes executing the name is still Bill.</a:t>
            </a:r>
          </a:p>
          <a:p>
            <a:pPr marL="990600" lvl="1" indent="-533400"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8.8 Arrays and Methods</a:t>
            </a:r>
            <a:endParaRPr lang="en-US"/>
          </a:p>
        </p:txBody>
      </p:sp>
      <p:pic>
        <p:nvPicPr>
          <p:cNvPr id="32256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18341" y="2755673"/>
            <a:ext cx="6107317" cy="2565854"/>
          </a:xfrm>
          <a:noFill/>
          <a:ln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8.8 Arrays and Methods</a:t>
            </a:r>
            <a:endParaRPr lang="en-US"/>
          </a:p>
        </p:txBody>
      </p:sp>
      <p:sp>
        <p:nvSpPr>
          <p:cNvPr id="323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sz="2400"/>
              <a:t>Arrays are objects, so the same rules apply. </a:t>
            </a:r>
          </a:p>
          <a:p>
            <a:pPr marL="990600" lvl="1" indent="-533400"/>
            <a:r>
              <a:rPr lang="en-US" sz="2400"/>
              <a:t>When an array is passed as a parameter to a method, the method manipulates the array itself and not a copy. </a:t>
            </a:r>
          </a:p>
          <a:p>
            <a:pPr marL="990600" lvl="1" indent="-533400"/>
            <a:r>
              <a:rPr lang="en-US" sz="2400"/>
              <a:t>Changes made to the array in the method are still in effect after the method has completed its execution. </a:t>
            </a:r>
          </a:p>
          <a:p>
            <a:pPr marL="990600" lvl="1" indent="-533400"/>
            <a:r>
              <a:rPr lang="en-US" sz="2400"/>
              <a:t>A method can also instantiate a new object or a new array and return it using the </a:t>
            </a:r>
            <a:r>
              <a:rPr lang="en-US" sz="2400">
                <a:latin typeface="Century Gothic" pitchFamily="34" charset="0"/>
              </a:rPr>
              <a:t>return</a:t>
            </a:r>
            <a:r>
              <a:rPr lang="en-US" sz="2400"/>
              <a:t> statement. </a:t>
            </a:r>
          </a:p>
          <a:p>
            <a:pPr marL="990600" lvl="1" indent="-533400"/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8.1  Conceptual Overview</a:t>
            </a:r>
          </a:p>
        </p:txBody>
      </p:sp>
      <p:sp>
        <p:nvSpPr>
          <p:cNvPr id="270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sz="2400" dirty="0"/>
              <a:t>An array consists of an ordered collection of similar items. </a:t>
            </a:r>
          </a:p>
          <a:p>
            <a:pPr marL="990600" lvl="1" indent="-533400"/>
            <a:r>
              <a:rPr lang="en-US" sz="2400" dirty="0"/>
              <a:t>An array has a single name, and the items in an array are referred to in terms of their position within the array. </a:t>
            </a:r>
          </a:p>
          <a:p>
            <a:pPr marL="990600" lvl="1" indent="-533400"/>
            <a:r>
              <a:rPr lang="en-US" sz="2400" dirty="0"/>
              <a:t>An array makes it is as easy to manipulate a million test scores as it is three.</a:t>
            </a:r>
          </a:p>
          <a:p>
            <a:pPr marL="609600" indent="-609600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8.1  Conceptual Overview</a:t>
            </a:r>
          </a:p>
        </p:txBody>
      </p:sp>
      <p:sp>
        <p:nvSpPr>
          <p:cNvPr id="271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/>
            <a:r>
              <a:rPr lang="en-US" sz="2400" dirty="0"/>
              <a:t>Without arrays, a program with 20 test scores would look like this: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685800" y="3200400"/>
            <a:ext cx="8077200" cy="1631216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test1,  test2,  test3,  test4,  test5,  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test6,  test7,  test8,  test9,  test10, 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test11, test12, test13, test14, test15,  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test16, test17, test18, test19, test20;  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8.1  Conceptual Overview</a:t>
            </a:r>
          </a:p>
        </p:txBody>
      </p:sp>
      <p:sp>
        <p:nvSpPr>
          <p:cNvPr id="272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sz="3200"/>
              <a:t>And the computation of the average score looks like this:</a:t>
            </a:r>
          </a:p>
          <a:p>
            <a:pPr marL="990600" lvl="1" indent="-533400"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762000" y="3124200"/>
            <a:ext cx="8077200" cy="2062103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Compute and return a student’s average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average;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average = 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(test1 + test2  + test3  + test4  + test5 +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test6  + test7  + test8  + test9  + test10 +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test11 + test12 + test13 + test14 + test15 +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test16 + test17 + test18 + test19 + test20) / 20;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8.1  Conceptual Overview</a:t>
            </a:r>
          </a:p>
        </p:txBody>
      </p:sp>
      <p:sp>
        <p:nvSpPr>
          <p:cNvPr id="273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800600"/>
          </a:xfrm>
        </p:spPr>
        <p:txBody>
          <a:bodyPr/>
          <a:lstStyle/>
          <a:p>
            <a:pPr marL="990600" lvl="1" indent="-533400"/>
            <a:r>
              <a:rPr lang="en-US" sz="2400" dirty="0"/>
              <a:t>The items in an array are called </a:t>
            </a:r>
            <a:r>
              <a:rPr lang="en-US" sz="2400" b="1" i="1" dirty="0"/>
              <a:t>elements</a:t>
            </a:r>
            <a:r>
              <a:rPr lang="en-US" sz="2400" dirty="0"/>
              <a:t>.</a:t>
            </a:r>
          </a:p>
          <a:p>
            <a:pPr marL="990600" lvl="1" indent="-533400"/>
            <a:endParaRPr lang="en-US" sz="500" dirty="0"/>
          </a:p>
          <a:p>
            <a:pPr marL="990600" lvl="1" indent="-533400"/>
            <a:r>
              <a:rPr lang="en-US" sz="2400" dirty="0"/>
              <a:t>For any particular array, all the elements </a:t>
            </a:r>
            <a:r>
              <a:rPr lang="en-US" sz="2400" b="1" dirty="0"/>
              <a:t>must be of the same type. </a:t>
            </a:r>
          </a:p>
          <a:p>
            <a:pPr marL="990600" lvl="1" indent="-533400"/>
            <a:endParaRPr lang="en-US" sz="500" dirty="0"/>
          </a:p>
          <a:p>
            <a:pPr marL="990600" lvl="1" indent="-533400"/>
            <a:r>
              <a:rPr lang="en-US" sz="2400" dirty="0"/>
              <a:t>The type can be any primitive or reference </a:t>
            </a:r>
            <a:r>
              <a:rPr lang="en-US" sz="2400" dirty="0" smtClean="0"/>
              <a:t>type (object). </a:t>
            </a:r>
            <a:endParaRPr lang="en-US" sz="2400" dirty="0"/>
          </a:p>
          <a:p>
            <a:pPr marL="1371600" lvl="2" indent="-457200"/>
            <a:endParaRPr lang="en-US" sz="500" dirty="0"/>
          </a:p>
          <a:p>
            <a:pPr marL="1371600" lvl="2" indent="-457200"/>
            <a:r>
              <a:rPr lang="en-US" sz="2000" dirty="0"/>
              <a:t>For instance, we can have an array of test scores, an array of names, or even an array of </a:t>
            </a:r>
            <a:r>
              <a:rPr lang="en-US" sz="2000" dirty="0" err="1" smtClean="0"/>
              <a:t>KeyboardReader</a:t>
            </a:r>
            <a:r>
              <a:rPr lang="en-US" sz="2000" dirty="0" smtClean="0"/>
              <a:t> </a:t>
            </a:r>
            <a:r>
              <a:rPr lang="en-US" sz="2000" dirty="0"/>
              <a:t>objects.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8.1  Conceptual Overview</a:t>
            </a:r>
          </a:p>
        </p:txBody>
      </p:sp>
      <p:sp>
        <p:nvSpPr>
          <p:cNvPr id="274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19600"/>
          </a:xfrm>
        </p:spPr>
        <p:txBody>
          <a:bodyPr/>
          <a:lstStyle/>
          <a:p>
            <a:pPr marL="1371600" lvl="2" indent="-457200"/>
            <a:r>
              <a:rPr lang="en-US" dirty="0"/>
              <a:t>The first element in the array test is referred to as test[0], the second as test[1], and so on. </a:t>
            </a:r>
          </a:p>
          <a:p>
            <a:pPr marL="1371600" lvl="2" indent="-457200"/>
            <a:r>
              <a:rPr lang="en-US" dirty="0"/>
              <a:t>An item's position within an array is called its </a:t>
            </a:r>
            <a:r>
              <a:rPr lang="en-US" b="1" i="1" dirty="0"/>
              <a:t>index</a:t>
            </a:r>
            <a:r>
              <a:rPr lang="en-US" dirty="0"/>
              <a:t> or subscript.</a:t>
            </a:r>
            <a:endParaRPr lang="en-US" sz="1800" dirty="0"/>
          </a:p>
        </p:txBody>
      </p:sp>
      <p:pic>
        <p:nvPicPr>
          <p:cNvPr id="274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352800"/>
            <a:ext cx="6629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8.2  Simple Array Manipulations</a:t>
            </a:r>
          </a:p>
        </p:txBody>
      </p:sp>
      <p:sp>
        <p:nvSpPr>
          <p:cNvPr id="275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dirty="0" smtClean="0"/>
              <a:t>Instantiate an Array using the format below</a:t>
            </a:r>
          </a:p>
          <a:p>
            <a:pPr lvl="1" indent="0" algn="ctr">
              <a:buNone/>
            </a:pPr>
            <a:r>
              <a:rPr lang="en-US" i="1" dirty="0" smtClean="0"/>
              <a:t>Type[] </a:t>
            </a:r>
            <a:r>
              <a:rPr lang="en-US" i="1" dirty="0" err="1" smtClean="0"/>
              <a:t>varName</a:t>
            </a:r>
            <a:r>
              <a:rPr lang="en-US" i="1" dirty="0" smtClean="0"/>
              <a:t> = new Type[</a:t>
            </a:r>
            <a:r>
              <a:rPr lang="en-US" i="1" dirty="0" err="1" smtClean="0"/>
              <a:t>sizeOfArray</a:t>
            </a:r>
            <a:r>
              <a:rPr lang="en-US" i="1" dirty="0" smtClean="0"/>
              <a:t>];</a:t>
            </a:r>
          </a:p>
          <a:p>
            <a:pPr lvl="1" indent="0" algn="ctr">
              <a:buNone/>
            </a:pPr>
            <a:endParaRPr lang="en-US" i="1" dirty="0"/>
          </a:p>
          <a:p>
            <a:pPr lvl="1" indent="0" algn="ctr">
              <a:buNone/>
            </a:pPr>
            <a:endParaRPr lang="en-US" i="1" dirty="0"/>
          </a:p>
          <a:p>
            <a:pPr marL="990600" lvl="1" indent="-533400"/>
            <a:r>
              <a:rPr lang="en-US" dirty="0" smtClean="0"/>
              <a:t>Example below creates an array of 500 integers</a:t>
            </a:r>
          </a:p>
          <a:p>
            <a:pPr marL="990600" lvl="1" indent="-533400"/>
            <a:r>
              <a:rPr lang="en-US" dirty="0" smtClean="0"/>
              <a:t>By </a:t>
            </a:r>
            <a:r>
              <a:rPr lang="en-US" dirty="0"/>
              <a:t>default, all of the values are initialized to 0</a:t>
            </a:r>
            <a:r>
              <a:rPr lang="en-US" dirty="0" smtClean="0"/>
              <a:t>:</a:t>
            </a:r>
            <a:endParaRPr lang="en-US" dirty="0"/>
          </a:p>
          <a:p>
            <a:pPr marL="990600" lvl="1" indent="-533400"/>
            <a:endParaRPr lang="en-US" dirty="0"/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1524000" y="4114800"/>
            <a:ext cx="5867400" cy="762000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[500];</a:t>
            </a:r>
            <a:r>
              <a:rPr lang="en-US" sz="9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247</TotalTime>
  <Words>2184</Words>
  <Application>Microsoft Office PowerPoint</Application>
  <PresentationFormat>On-screen Show (4:3)</PresentationFormat>
  <Paragraphs>283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Century Gothic</vt:lpstr>
      <vt:lpstr>Courier New</vt:lpstr>
      <vt:lpstr>New York</vt:lpstr>
      <vt:lpstr>Times New Roman</vt:lpstr>
      <vt:lpstr>Wingdings</vt:lpstr>
      <vt:lpstr>Clarity</vt:lpstr>
      <vt:lpstr>Lesson 8:   Introduction To Arrays </vt:lpstr>
      <vt:lpstr>Lesson 8:  Introduction To Arrays</vt:lpstr>
      <vt:lpstr>Lesson 8:  Introduction  To Arrays</vt:lpstr>
      <vt:lpstr>8.1  Conceptual Overview</vt:lpstr>
      <vt:lpstr>8.1  Conceptual Overview</vt:lpstr>
      <vt:lpstr>8.1  Conceptual Overview</vt:lpstr>
      <vt:lpstr>8.1  Conceptual Overview</vt:lpstr>
      <vt:lpstr>8.1  Conceptual Overview</vt:lpstr>
      <vt:lpstr>8.2  Simple Array Manipulations</vt:lpstr>
      <vt:lpstr>8.2  Simple Array Manipulations</vt:lpstr>
      <vt:lpstr>8.2  Simple Array Manipulations</vt:lpstr>
      <vt:lpstr>8.2  Simple Array Manipulations</vt:lpstr>
      <vt:lpstr>8.2  Simple Array Manipulations</vt:lpstr>
      <vt:lpstr>8.2  Simple Array Manipulations</vt:lpstr>
      <vt:lpstr>8.3  Looping Through Arrays</vt:lpstr>
      <vt:lpstr>8.3  Looping Through Arrays</vt:lpstr>
      <vt:lpstr>8.3  Looping Through Arrays</vt:lpstr>
      <vt:lpstr>8.4  Declaring Arrays</vt:lpstr>
      <vt:lpstr>8.4  Declaring Arrays</vt:lpstr>
      <vt:lpstr>8.4  Declaring Arrays</vt:lpstr>
      <vt:lpstr>8.4  Declaring Arrays</vt:lpstr>
      <vt:lpstr>8.4  Declaring Arrays</vt:lpstr>
      <vt:lpstr>8.4  Declaring Arrays</vt:lpstr>
      <vt:lpstr>8.4  Declaring Arrays</vt:lpstr>
      <vt:lpstr>8.5  Working with Arrays That Are Not Full</vt:lpstr>
      <vt:lpstr>8.5  Working with Arrays That Are Not Full</vt:lpstr>
      <vt:lpstr>8.5  Working with Arrays That Are Not Full</vt:lpstr>
      <vt:lpstr>8.5  Working with Arrays That Are Not Full</vt:lpstr>
      <vt:lpstr>8.6  Parallel Arrays</vt:lpstr>
      <vt:lpstr>8.7  Two-Dimensional Arrays</vt:lpstr>
      <vt:lpstr>8.7  Two-Dimensional Arrays</vt:lpstr>
      <vt:lpstr>8.7  Two-Dimensional Arrays</vt:lpstr>
      <vt:lpstr>8.7  Two-Dimensional Arrays</vt:lpstr>
      <vt:lpstr>8.7  Two-Dimensional Arrays</vt:lpstr>
      <vt:lpstr>8.7  Two-Dimensional Arrays</vt:lpstr>
      <vt:lpstr>8.7  Two-Dimensional Arrays</vt:lpstr>
      <vt:lpstr>8.8 Arrays and Methods</vt:lpstr>
      <vt:lpstr>8.8 Arrays and Methods</vt:lpstr>
      <vt:lpstr>8.8 Arrays and Methods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8:   Introduction To Arrays </dc:title>
  <dc:creator>jacobsm</dc:creator>
  <cp:lastModifiedBy>Tyler Crone</cp:lastModifiedBy>
  <cp:revision>26</cp:revision>
  <dcterms:created xsi:type="dcterms:W3CDTF">2014-03-10T11:30:39Z</dcterms:created>
  <dcterms:modified xsi:type="dcterms:W3CDTF">2015-03-25T11:39:28Z</dcterms:modified>
</cp:coreProperties>
</file>