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85" r:id="rId23"/>
    <p:sldId id="286" r:id="rId24"/>
    <p:sldId id="287" r:id="rId25"/>
    <p:sldId id="288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73B261-2223-4E7C-A16D-BC593023727E}">
          <p14:sldIdLst>
            <p14:sldId id="256"/>
            <p14:sldId id="257"/>
            <p14:sldId id="258"/>
            <p14:sldId id="259"/>
            <p14:sldId id="262"/>
            <p14:sldId id="260"/>
            <p14:sldId id="261"/>
            <p14:sldId id="278"/>
            <p14:sldId id="279"/>
            <p14:sldId id="280"/>
            <p14:sldId id="281"/>
            <p14:sldId id="282"/>
            <p14:sldId id="283"/>
            <p14:sldId id="284"/>
            <p14:sldId id="263"/>
            <p14:sldId id="264"/>
            <p14:sldId id="265"/>
            <p14:sldId id="266"/>
            <p14:sldId id="267"/>
            <p14:sldId id="268"/>
            <p14:sldId id="269"/>
            <p14:sldId id="285"/>
            <p14:sldId id="286"/>
            <p14:sldId id="287"/>
            <p14:sldId id="288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DD6D-94DC-4D21-BCE6-C49B89DD876C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138DFD-3BC8-4A5B-BBBF-F70A55DCF4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DD6D-94DC-4D21-BCE6-C49B89DD876C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DFD-3BC8-4A5B-BBBF-F70A55DCF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DD6D-94DC-4D21-BCE6-C49B89DD876C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DFD-3BC8-4A5B-BBBF-F70A55DCF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DD6D-94DC-4D21-BCE6-C49B89DD876C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DFD-3BC8-4A5B-BBBF-F70A55DCF4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DD6D-94DC-4D21-BCE6-C49B89DD876C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138DFD-3BC8-4A5B-BBBF-F70A55DCF4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DD6D-94DC-4D21-BCE6-C49B89DD876C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DFD-3BC8-4A5B-BBBF-F70A55DCF4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DD6D-94DC-4D21-BCE6-C49B89DD876C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DFD-3BC8-4A5B-BBBF-F70A55DCF4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DD6D-94DC-4D21-BCE6-C49B89DD876C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DFD-3BC8-4A5B-BBBF-F70A55DCF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DD6D-94DC-4D21-BCE6-C49B89DD876C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DFD-3BC8-4A5B-BBBF-F70A55DCF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DD6D-94DC-4D21-BCE6-C49B89DD876C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DFD-3BC8-4A5B-BBBF-F70A55DCF4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DD6D-94DC-4D21-BCE6-C49B89DD876C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138DFD-3BC8-4A5B-BBBF-F70A55DCF4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62DD6D-94DC-4D21-BCE6-C49B89DD876C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138DFD-3BC8-4A5B-BBBF-F70A55DCF4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Control Statements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3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Classes and Methods (4.2)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Creating Random Numbers: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Double rand = </a:t>
            </a:r>
            <a:r>
              <a:rPr lang="en-US" sz="2800" dirty="0" err="1" smtClean="0"/>
              <a:t>Math.random</a:t>
            </a:r>
            <a:r>
              <a:rPr lang="en-US" sz="2800" dirty="0" smtClean="0"/>
              <a:t>();  // Value from [0, 1)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newRand</a:t>
            </a:r>
            <a:r>
              <a:rPr lang="en-US" sz="2800" dirty="0" smtClean="0"/>
              <a:t> = (</a:t>
            </a:r>
            <a:r>
              <a:rPr lang="en-US" sz="2800" dirty="0" err="1" smtClean="0"/>
              <a:t>int</a:t>
            </a:r>
            <a:r>
              <a:rPr lang="en-US" sz="2800" dirty="0" smtClean="0"/>
              <a:t>)(</a:t>
            </a:r>
            <a:r>
              <a:rPr lang="en-US" sz="2800" dirty="0" err="1" smtClean="0"/>
              <a:t>Math.random</a:t>
            </a:r>
            <a:r>
              <a:rPr lang="en-US" sz="2800" dirty="0" smtClean="0"/>
              <a:t>() * 5)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// Returns 0, 1, 2, 3, or 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448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Classes and Methods (4.2)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Creating Random Numbers: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What code below will create a random number from </a:t>
            </a:r>
            <a:r>
              <a:rPr lang="en-US" sz="2800" i="1" dirty="0" smtClean="0"/>
              <a:t>what</a:t>
            </a:r>
            <a:r>
              <a:rPr lang="en-US" sz="2800" dirty="0" smtClean="0"/>
              <a:t> to </a:t>
            </a:r>
            <a:r>
              <a:rPr lang="en-US" sz="2800" i="1" dirty="0" smtClean="0"/>
              <a:t>what?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rand = (</a:t>
            </a:r>
            <a:r>
              <a:rPr lang="en-US" sz="2800" dirty="0" err="1" smtClean="0"/>
              <a:t>int</a:t>
            </a:r>
            <a:r>
              <a:rPr lang="en-US" sz="2800" dirty="0" smtClean="0"/>
              <a:t>)(</a:t>
            </a:r>
            <a:r>
              <a:rPr lang="en-US" sz="2800" dirty="0" err="1" smtClean="0"/>
              <a:t>Math.random</a:t>
            </a:r>
            <a:r>
              <a:rPr lang="en-US" sz="2800" dirty="0" smtClean="0"/>
              <a:t>() * 3 + 1);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654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Classes and Methods (4.2)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Creating Random Numbers: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What code below will create a random number from </a:t>
            </a:r>
            <a:r>
              <a:rPr lang="en-US" sz="2800" i="1" dirty="0" smtClean="0"/>
              <a:t>what</a:t>
            </a:r>
            <a:r>
              <a:rPr lang="en-US" sz="2800" dirty="0" smtClean="0"/>
              <a:t> to </a:t>
            </a:r>
            <a:r>
              <a:rPr lang="en-US" sz="2800" i="1" dirty="0" smtClean="0"/>
              <a:t>what?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rand = (</a:t>
            </a:r>
            <a:r>
              <a:rPr lang="en-US" sz="2800" dirty="0" err="1" smtClean="0"/>
              <a:t>int</a:t>
            </a:r>
            <a:r>
              <a:rPr lang="en-US" sz="2800" dirty="0" smtClean="0"/>
              <a:t>)(</a:t>
            </a:r>
            <a:r>
              <a:rPr lang="en-US" sz="2800" dirty="0" err="1" smtClean="0"/>
              <a:t>Math.random</a:t>
            </a:r>
            <a:r>
              <a:rPr lang="en-US" sz="2800" dirty="0" smtClean="0"/>
              <a:t>() * 3 + 1);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//  [1, 4)    or   1, 2, 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568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Classes and Methods (4.2)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Creating Random Numbers: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What code below will create a random number from </a:t>
            </a:r>
            <a:r>
              <a:rPr lang="en-US" sz="2800" i="1" dirty="0" smtClean="0"/>
              <a:t>what</a:t>
            </a:r>
            <a:r>
              <a:rPr lang="en-US" sz="2800" dirty="0" smtClean="0"/>
              <a:t> to </a:t>
            </a:r>
            <a:r>
              <a:rPr lang="en-US" sz="2800" i="1" dirty="0" smtClean="0"/>
              <a:t>what?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rand = (</a:t>
            </a:r>
            <a:r>
              <a:rPr lang="en-US" sz="2800" dirty="0" err="1" smtClean="0"/>
              <a:t>int</a:t>
            </a:r>
            <a:r>
              <a:rPr lang="en-US" sz="2800" dirty="0" smtClean="0"/>
              <a:t>)(</a:t>
            </a:r>
            <a:r>
              <a:rPr lang="en-US" sz="2800" dirty="0" err="1" smtClean="0"/>
              <a:t>Math.random</a:t>
            </a:r>
            <a:r>
              <a:rPr lang="en-US" sz="2800" dirty="0" smtClean="0"/>
              <a:t>() * 5 + 5);</a:t>
            </a:r>
          </a:p>
          <a:p>
            <a:pPr marL="0" indent="0">
              <a:buNone/>
            </a:pPr>
            <a:r>
              <a:rPr lang="en-US" sz="2800" dirty="0"/>
              <a:t>		</a:t>
            </a:r>
            <a:r>
              <a:rPr lang="en-US" sz="2800" dirty="0" smtClean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603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Classes and Methods (4.2)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Creating Random Numbers: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What code below will create a random number from </a:t>
            </a:r>
            <a:r>
              <a:rPr lang="en-US" sz="2800" i="1" dirty="0" smtClean="0"/>
              <a:t>what</a:t>
            </a:r>
            <a:r>
              <a:rPr lang="en-US" sz="2800" dirty="0" smtClean="0"/>
              <a:t> to </a:t>
            </a:r>
            <a:r>
              <a:rPr lang="en-US" sz="2800" i="1" dirty="0" smtClean="0"/>
              <a:t>what?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rand = (</a:t>
            </a:r>
            <a:r>
              <a:rPr lang="en-US" sz="2800" dirty="0" err="1" smtClean="0"/>
              <a:t>int</a:t>
            </a:r>
            <a:r>
              <a:rPr lang="en-US" sz="2800" dirty="0" smtClean="0"/>
              <a:t>)(</a:t>
            </a:r>
            <a:r>
              <a:rPr lang="en-US" sz="2800" dirty="0" err="1" smtClean="0"/>
              <a:t>Math.random</a:t>
            </a:r>
            <a:r>
              <a:rPr lang="en-US" sz="2800" dirty="0" smtClean="0"/>
              <a:t>() * 5 + 5);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//  [5, 10)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779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Shortcut for Inputting Data (4.3)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Rather than prompting the user for an input using </a:t>
            </a:r>
            <a:r>
              <a:rPr lang="en-US" sz="2800" dirty="0" err="1" smtClean="0"/>
              <a:t>System.out.println</a:t>
            </a:r>
            <a:r>
              <a:rPr lang="en-US" sz="2800" dirty="0" smtClean="0"/>
              <a:t>(), then using the </a:t>
            </a:r>
            <a:r>
              <a:rPr lang="en-US" sz="2800" dirty="0" err="1" smtClean="0"/>
              <a:t>KeyboardReader</a:t>
            </a:r>
            <a:r>
              <a:rPr lang="en-US" sz="2800" dirty="0" smtClean="0"/>
              <a:t> class to read the value, this can all be done at once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For Example)</a:t>
            </a:r>
          </a:p>
          <a:p>
            <a:pPr marL="0" indent="0">
              <a:buNone/>
            </a:pPr>
            <a:r>
              <a:rPr lang="en-US" sz="2400" i="1" dirty="0" err="1" smtClean="0"/>
              <a:t>KeyboardReader</a:t>
            </a:r>
            <a:r>
              <a:rPr lang="en-US" sz="2400" i="1" dirty="0" smtClean="0"/>
              <a:t> reader = new </a:t>
            </a:r>
            <a:r>
              <a:rPr lang="en-US" sz="2400" i="1" dirty="0" err="1" smtClean="0"/>
              <a:t>KeyboardReader</a:t>
            </a:r>
            <a:r>
              <a:rPr lang="en-US" sz="2400" i="1" dirty="0" smtClean="0"/>
              <a:t>();</a:t>
            </a:r>
          </a:p>
          <a:p>
            <a:pPr marL="0" indent="0">
              <a:buNone/>
            </a:pPr>
            <a:r>
              <a:rPr lang="en-US" sz="2400" i="1" dirty="0" err="1" smtClean="0"/>
              <a:t>int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fahrenheit</a:t>
            </a:r>
            <a:r>
              <a:rPr lang="en-US" sz="2400" i="1" dirty="0" smtClean="0"/>
              <a:t>;</a:t>
            </a:r>
          </a:p>
          <a:p>
            <a:pPr marL="0" indent="0">
              <a:buNone/>
            </a:pPr>
            <a:r>
              <a:rPr lang="en-US" sz="2400" b="1" i="1" dirty="0" err="1" smtClean="0"/>
              <a:t>fahrenheit</a:t>
            </a:r>
            <a:r>
              <a:rPr lang="en-US" sz="2400" b="1" i="1" dirty="0" smtClean="0"/>
              <a:t> = </a:t>
            </a:r>
            <a:r>
              <a:rPr lang="en-US" sz="2400" b="1" i="1" dirty="0" err="1" smtClean="0"/>
              <a:t>reader.readDouble</a:t>
            </a:r>
            <a:r>
              <a:rPr lang="en-US" sz="2400" b="1" i="1" dirty="0" smtClean="0"/>
              <a:t>(“Enter degrees Fahrenheit”);</a:t>
            </a:r>
          </a:p>
        </p:txBody>
      </p:sp>
    </p:spTree>
    <p:extLst>
      <p:ext uri="{BB962C8B-B14F-4D97-AF65-F5344CB8AC3E}">
        <p14:creationId xmlns:p14="http://schemas.microsoft.com/office/powerpoint/2010/main" val="317380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if </a:t>
            </a:r>
            <a:r>
              <a:rPr lang="en-US" dirty="0" smtClean="0"/>
              <a:t>and </a:t>
            </a:r>
            <a:r>
              <a:rPr lang="en-US" i="1" dirty="0" smtClean="0"/>
              <a:t>if-else</a:t>
            </a:r>
            <a:r>
              <a:rPr lang="en-US" dirty="0" smtClean="0"/>
              <a:t> Statements (4.5)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Example)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800" b="1" i="1" dirty="0" err="1" smtClean="0"/>
              <a:t>int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i</a:t>
            </a:r>
            <a:r>
              <a:rPr lang="en-US" sz="2800" b="1" i="1" dirty="0" smtClean="0"/>
              <a:t>, j;</a:t>
            </a:r>
          </a:p>
          <a:p>
            <a:pPr marL="0" indent="0">
              <a:buNone/>
            </a:pPr>
            <a:r>
              <a:rPr lang="en-US" sz="2800" b="1" i="1" dirty="0" smtClean="0"/>
              <a:t>if (</a:t>
            </a:r>
            <a:r>
              <a:rPr lang="en-US" sz="2800" b="1" i="1" dirty="0" err="1" smtClean="0"/>
              <a:t>i</a:t>
            </a:r>
            <a:r>
              <a:rPr lang="en-US" sz="2800" b="1" i="1" dirty="0" smtClean="0"/>
              <a:t>&lt;j)</a:t>
            </a:r>
          </a:p>
          <a:p>
            <a:pPr marL="0" indent="0">
              <a:buNone/>
            </a:pPr>
            <a:r>
              <a:rPr lang="en-US" sz="2800" b="1" i="1" dirty="0" smtClean="0"/>
              <a:t>{</a:t>
            </a:r>
          </a:p>
          <a:p>
            <a:pPr marL="0" indent="0">
              <a:buNone/>
            </a:pPr>
            <a:r>
              <a:rPr lang="en-US" sz="2800" b="1" i="1" dirty="0"/>
              <a:t>	</a:t>
            </a:r>
            <a:r>
              <a:rPr lang="en-US" sz="2800" b="1" i="1" dirty="0" err="1" smtClean="0"/>
              <a:t>System.out.println</a:t>
            </a:r>
            <a:r>
              <a:rPr lang="en-US" sz="2800" b="1" i="1" dirty="0" smtClean="0"/>
              <a:t>(“j is bigger”);</a:t>
            </a:r>
          </a:p>
          <a:p>
            <a:pPr marL="0" indent="0">
              <a:buNone/>
            </a:pPr>
            <a:r>
              <a:rPr lang="en-US" sz="2800" b="1" i="1" dirty="0"/>
              <a:t>}</a:t>
            </a:r>
            <a:endParaRPr lang="en-US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7159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if </a:t>
            </a:r>
            <a:r>
              <a:rPr lang="en-US" dirty="0" smtClean="0"/>
              <a:t>and </a:t>
            </a:r>
            <a:r>
              <a:rPr lang="en-US" i="1" dirty="0" smtClean="0"/>
              <a:t>if-else</a:t>
            </a:r>
            <a:r>
              <a:rPr lang="en-US" dirty="0" smtClean="0"/>
              <a:t> Statements (4.5)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If statements follow the general format: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i="1" dirty="0" smtClean="0"/>
              <a:t>if (condition)</a:t>
            </a:r>
          </a:p>
          <a:p>
            <a:pPr marL="0" indent="0">
              <a:buNone/>
            </a:pPr>
            <a:r>
              <a:rPr lang="en-US" sz="2400" i="1" dirty="0" smtClean="0"/>
              <a:t>{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statement;       //Statement is only executed if the condition is true.</a:t>
            </a:r>
          </a:p>
          <a:p>
            <a:pPr marL="0" indent="0">
              <a:buNone/>
            </a:pPr>
            <a:r>
              <a:rPr lang="en-US" sz="2400" i="1" dirty="0"/>
              <a:t>}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3039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if </a:t>
            </a:r>
            <a:r>
              <a:rPr lang="en-US" dirty="0" smtClean="0"/>
              <a:t>and </a:t>
            </a:r>
            <a:r>
              <a:rPr lang="en-US" i="1" dirty="0" smtClean="0"/>
              <a:t>if-else</a:t>
            </a:r>
            <a:r>
              <a:rPr lang="en-US" dirty="0" smtClean="0"/>
              <a:t> Statements (4.5)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if-else Statements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Example)</a:t>
            </a:r>
          </a:p>
          <a:p>
            <a:pPr marL="0" indent="0">
              <a:buNone/>
            </a:pPr>
            <a:r>
              <a:rPr lang="en-US" sz="2400" i="1" dirty="0" smtClean="0"/>
              <a:t>if (x&gt;y)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err="1" smtClean="0"/>
              <a:t>System.out.println</a:t>
            </a:r>
            <a:r>
              <a:rPr lang="en-US" sz="2400" i="1" dirty="0" smtClean="0"/>
              <a:t>(“x is bigger”);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else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err="1" smtClean="0"/>
              <a:t>System.out.println</a:t>
            </a:r>
            <a:r>
              <a:rPr lang="en-US" sz="2400" i="1" dirty="0" smtClean="0"/>
              <a:t>(“y is bigger”);</a:t>
            </a:r>
          </a:p>
        </p:txBody>
      </p:sp>
    </p:spTree>
    <p:extLst>
      <p:ext uri="{BB962C8B-B14F-4D97-AF65-F5344CB8AC3E}">
        <p14:creationId xmlns:p14="http://schemas.microsoft.com/office/powerpoint/2010/main" val="413142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if </a:t>
            </a:r>
            <a:r>
              <a:rPr lang="en-US" dirty="0" smtClean="0"/>
              <a:t>and </a:t>
            </a:r>
            <a:r>
              <a:rPr lang="en-US" i="1" dirty="0" smtClean="0"/>
              <a:t>if-else</a:t>
            </a:r>
            <a:r>
              <a:rPr lang="en-US" dirty="0" smtClean="0"/>
              <a:t> Statements (4.5)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if-else Statements</a:t>
            </a:r>
          </a:p>
          <a:p>
            <a:pPr marL="0" indent="0">
              <a:buNone/>
            </a:pPr>
            <a:r>
              <a:rPr lang="en-US" sz="2400" b="1" dirty="0" smtClean="0"/>
              <a:t>Usually follow the format: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i="1" dirty="0" smtClean="0"/>
              <a:t>if (condition)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statement;</a:t>
            </a:r>
          </a:p>
          <a:p>
            <a:pPr marL="0" indent="0">
              <a:buNone/>
            </a:pPr>
            <a:r>
              <a:rPr lang="en-US" sz="2400" i="1" dirty="0" smtClean="0"/>
              <a:t>else</a:t>
            </a:r>
          </a:p>
          <a:p>
            <a:pPr marL="0" indent="0">
              <a:buNone/>
            </a:pPr>
            <a:r>
              <a:rPr lang="en-US" sz="2400" i="1" dirty="0"/>
              <a:t>{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statement;</a:t>
            </a:r>
          </a:p>
          <a:p>
            <a:pPr marL="0" indent="0">
              <a:buNone/>
            </a:pPr>
            <a:r>
              <a:rPr lang="en-US" sz="2400" i="1" dirty="0" smtClean="0"/>
              <a:t>	statement;</a:t>
            </a:r>
          </a:p>
          <a:p>
            <a:pPr marL="0" indent="0">
              <a:buNone/>
            </a:pPr>
            <a:r>
              <a:rPr lang="en-US" sz="2400" i="1" dirty="0" smtClean="0"/>
              <a:t>}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b="1" i="1" dirty="0" smtClean="0"/>
              <a:t>*</a:t>
            </a:r>
            <a:r>
              <a:rPr lang="en-US" sz="2400" b="1" dirty="0" smtClean="0"/>
              <a:t>Brackets must be used if more than one statement is involved!</a:t>
            </a:r>
            <a:endParaRPr lang="en-US" sz="2400" b="1" i="1" dirty="0"/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1575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Operators (4.1)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Extended Assignment Operators:</a:t>
            </a:r>
          </a:p>
          <a:p>
            <a:pPr marL="0" indent="0">
              <a:buNone/>
            </a:pPr>
            <a:r>
              <a:rPr lang="en-US" sz="2400" i="1" dirty="0" err="1"/>
              <a:t>i</a:t>
            </a:r>
            <a:r>
              <a:rPr lang="en-US" sz="2400" i="1" dirty="0" err="1" smtClean="0"/>
              <a:t>nt</a:t>
            </a:r>
            <a:r>
              <a:rPr lang="en-US" sz="2400" i="1" dirty="0" smtClean="0"/>
              <a:t> a;</a:t>
            </a:r>
          </a:p>
          <a:p>
            <a:pPr marL="0" indent="0">
              <a:buNone/>
            </a:pPr>
            <a:r>
              <a:rPr lang="en-US" sz="2400" i="1" dirty="0" smtClean="0"/>
              <a:t>String s = “hi”;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 smtClean="0"/>
              <a:t>a += 3;		//a = a + 3</a:t>
            </a:r>
          </a:p>
          <a:p>
            <a:pPr marL="0" indent="0">
              <a:buNone/>
            </a:pPr>
            <a:r>
              <a:rPr lang="en-US" sz="2400" i="1" dirty="0" smtClean="0"/>
              <a:t>a -= 3;		// a = a - 3</a:t>
            </a:r>
          </a:p>
          <a:p>
            <a:pPr marL="0" indent="0">
              <a:buNone/>
            </a:pPr>
            <a:r>
              <a:rPr lang="en-US" sz="2400" i="1" dirty="0" smtClean="0"/>
              <a:t>a*=3;		// a = a * 3</a:t>
            </a:r>
          </a:p>
          <a:p>
            <a:pPr marL="0" indent="0">
              <a:buNone/>
            </a:pPr>
            <a:r>
              <a:rPr lang="en-US" sz="2400" i="1" dirty="0" smtClean="0"/>
              <a:t>a /= 3; 		// a = a/3</a:t>
            </a:r>
          </a:p>
          <a:p>
            <a:pPr marL="0" indent="0">
              <a:buNone/>
            </a:pPr>
            <a:r>
              <a:rPr lang="en-US" sz="2400" i="1" dirty="0" smtClean="0"/>
              <a:t>a %= 3;		// a = a % 3</a:t>
            </a:r>
          </a:p>
          <a:p>
            <a:pPr marL="0" indent="0">
              <a:buNone/>
            </a:pPr>
            <a:r>
              <a:rPr lang="en-US" sz="2400" i="1" dirty="0" smtClean="0"/>
              <a:t>s + = “ There”;  	// s = s + “ There”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21743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if </a:t>
            </a:r>
            <a:r>
              <a:rPr lang="en-US" dirty="0" smtClean="0"/>
              <a:t>and </a:t>
            </a:r>
            <a:r>
              <a:rPr lang="en-US" i="1" dirty="0" smtClean="0"/>
              <a:t>if-else</a:t>
            </a:r>
            <a:r>
              <a:rPr lang="en-US" dirty="0" smtClean="0"/>
              <a:t> Statements (4.5)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i="1" dirty="0" smtClean="0"/>
              <a:t>if (condition)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statement;</a:t>
            </a:r>
          </a:p>
          <a:p>
            <a:pPr marL="0" indent="0">
              <a:buNone/>
            </a:pPr>
            <a:endParaRPr lang="en-US" sz="2400" i="1" dirty="0" smtClean="0"/>
          </a:p>
          <a:p>
            <a:r>
              <a:rPr lang="en-US" sz="2400" dirty="0" smtClean="0"/>
              <a:t>The condition in an if-statement will either be true of false</a:t>
            </a:r>
          </a:p>
          <a:p>
            <a:r>
              <a:rPr lang="en-US" sz="2400" dirty="0" smtClean="0"/>
              <a:t>This is called a </a:t>
            </a:r>
            <a:r>
              <a:rPr lang="en-US" sz="2400" b="1" dirty="0" smtClean="0"/>
              <a:t>Boolean expression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For example)</a:t>
            </a:r>
          </a:p>
          <a:p>
            <a:pPr marL="0" indent="0">
              <a:buNone/>
            </a:pPr>
            <a:r>
              <a:rPr lang="en-US" sz="2400" dirty="0" smtClean="0"/>
              <a:t>if (x&lt;y)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y++;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833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if </a:t>
            </a:r>
            <a:r>
              <a:rPr lang="en-US" dirty="0" smtClean="0"/>
              <a:t>and </a:t>
            </a:r>
            <a:r>
              <a:rPr lang="en-US" i="1" dirty="0" smtClean="0"/>
              <a:t>if-else</a:t>
            </a:r>
            <a:r>
              <a:rPr lang="en-US" dirty="0" smtClean="0"/>
              <a:t> Statements (4.5)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Relational Operators: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&gt; 	greater than</a:t>
            </a:r>
          </a:p>
          <a:p>
            <a:pPr marL="0" indent="0">
              <a:buNone/>
            </a:pPr>
            <a:r>
              <a:rPr lang="en-US" sz="2400" b="1" dirty="0" smtClean="0"/>
              <a:t>&lt;	less than</a:t>
            </a:r>
          </a:p>
          <a:p>
            <a:pPr marL="0" indent="0">
              <a:buNone/>
            </a:pPr>
            <a:r>
              <a:rPr lang="en-US" sz="2400" b="1" dirty="0" smtClean="0"/>
              <a:t>&gt;= 	greater than or equal to</a:t>
            </a:r>
          </a:p>
          <a:p>
            <a:pPr marL="0" indent="0">
              <a:buNone/>
            </a:pPr>
            <a:r>
              <a:rPr lang="en-US" sz="2400" b="1" dirty="0" smtClean="0"/>
              <a:t>&lt;=	less than or equal to</a:t>
            </a:r>
          </a:p>
          <a:p>
            <a:pPr marL="0" indent="0">
              <a:buNone/>
            </a:pPr>
            <a:r>
              <a:rPr lang="en-US" sz="2400" b="1" dirty="0" smtClean="0"/>
              <a:t>==	equal to</a:t>
            </a:r>
          </a:p>
          <a:p>
            <a:pPr marL="0" indent="0">
              <a:buNone/>
            </a:pPr>
            <a:r>
              <a:rPr lang="en-US" sz="2400" b="1" dirty="0" smtClean="0"/>
              <a:t>!=	not equal to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4251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if </a:t>
            </a:r>
            <a:r>
              <a:rPr lang="en-US" dirty="0" smtClean="0"/>
              <a:t>and </a:t>
            </a:r>
            <a:r>
              <a:rPr lang="en-US" i="1" dirty="0" smtClean="0"/>
              <a:t>if-else</a:t>
            </a:r>
            <a:r>
              <a:rPr lang="en-US" dirty="0" smtClean="0"/>
              <a:t> Statements (4.5)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What will the code below print?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err="1" smtClean="0"/>
              <a:t>int</a:t>
            </a:r>
            <a:r>
              <a:rPr lang="en-US" sz="2400" b="1" dirty="0" smtClean="0"/>
              <a:t> x = 5, y = 7;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if ( x != y)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err="1" smtClean="0"/>
              <a:t>System.out.println</a:t>
            </a:r>
            <a:r>
              <a:rPr lang="en-US" sz="2400" b="1" dirty="0" smtClean="0"/>
              <a:t>( “Option 1 “);</a:t>
            </a:r>
          </a:p>
          <a:p>
            <a:pPr marL="0" indent="0">
              <a:buNone/>
            </a:pPr>
            <a:r>
              <a:rPr lang="en-US" sz="2400" b="1" dirty="0" smtClean="0"/>
              <a:t>Else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err="1" smtClean="0"/>
              <a:t>System.out.println</a:t>
            </a:r>
            <a:r>
              <a:rPr lang="en-US" sz="2400" b="1" dirty="0" smtClean="0"/>
              <a:t>(“Option 2”);</a:t>
            </a:r>
          </a:p>
        </p:txBody>
      </p:sp>
    </p:spTree>
    <p:extLst>
      <p:ext uri="{BB962C8B-B14F-4D97-AF65-F5344CB8AC3E}">
        <p14:creationId xmlns:p14="http://schemas.microsoft.com/office/powerpoint/2010/main" val="218437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if </a:t>
            </a:r>
            <a:r>
              <a:rPr lang="en-US" dirty="0" smtClean="0"/>
              <a:t>and </a:t>
            </a:r>
            <a:r>
              <a:rPr lang="en-US" i="1" dirty="0" smtClean="0"/>
              <a:t>if-else</a:t>
            </a:r>
            <a:r>
              <a:rPr lang="en-US" dirty="0" smtClean="0"/>
              <a:t> Statements (4.5)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What will the code below print?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err="1" smtClean="0"/>
              <a:t>int</a:t>
            </a:r>
            <a:r>
              <a:rPr lang="en-US" sz="2400" b="1" dirty="0" smtClean="0"/>
              <a:t> x = 5, y = 7;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if ( x != y)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err="1" smtClean="0"/>
              <a:t>System.out.println</a:t>
            </a:r>
            <a:r>
              <a:rPr lang="en-US" sz="2400" b="1" dirty="0" smtClean="0"/>
              <a:t>( “Option 1 “); // Option 1</a:t>
            </a:r>
          </a:p>
          <a:p>
            <a:pPr marL="0" indent="0">
              <a:buNone/>
            </a:pPr>
            <a:r>
              <a:rPr lang="en-US" sz="2400" b="1" dirty="0" smtClean="0"/>
              <a:t>Else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err="1" smtClean="0"/>
              <a:t>System.out.println</a:t>
            </a:r>
            <a:r>
              <a:rPr lang="en-US" sz="2400" b="1" dirty="0" smtClean="0"/>
              <a:t>(“Option 2”);</a:t>
            </a:r>
          </a:p>
        </p:txBody>
      </p:sp>
    </p:spTree>
    <p:extLst>
      <p:ext uri="{BB962C8B-B14F-4D97-AF65-F5344CB8AC3E}">
        <p14:creationId xmlns:p14="http://schemas.microsoft.com/office/powerpoint/2010/main" val="40052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if </a:t>
            </a:r>
            <a:r>
              <a:rPr lang="en-US" dirty="0" smtClean="0"/>
              <a:t>and </a:t>
            </a:r>
            <a:r>
              <a:rPr lang="en-US" i="1" dirty="0" smtClean="0"/>
              <a:t>if-else</a:t>
            </a:r>
            <a:r>
              <a:rPr lang="en-US" dirty="0" smtClean="0"/>
              <a:t> Statements (4.5)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What will the code below print?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err="1" smtClean="0"/>
              <a:t>int</a:t>
            </a:r>
            <a:r>
              <a:rPr lang="en-US" sz="2400" b="1" dirty="0" smtClean="0"/>
              <a:t> x = 5, y = 7;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if( 5 * 3 &lt;= 7 * 2)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err="1" smtClean="0"/>
              <a:t>System.out.println</a:t>
            </a:r>
            <a:r>
              <a:rPr lang="en-US" sz="2400" b="1" dirty="0" smtClean="0"/>
              <a:t>(“Option 1”);</a:t>
            </a:r>
          </a:p>
          <a:p>
            <a:pPr marL="0" indent="0">
              <a:buNone/>
            </a:pPr>
            <a:r>
              <a:rPr lang="en-US" sz="2400" b="1" dirty="0"/>
              <a:t>e</a:t>
            </a:r>
            <a:r>
              <a:rPr lang="en-US" sz="2400" b="1" dirty="0" smtClean="0"/>
              <a:t>lse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err="1" smtClean="0"/>
              <a:t>System.out.println</a:t>
            </a:r>
            <a:r>
              <a:rPr lang="en-US" sz="2400" b="1" dirty="0" smtClean="0"/>
              <a:t>(“Option 2”);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048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if </a:t>
            </a:r>
            <a:r>
              <a:rPr lang="en-US" dirty="0" smtClean="0"/>
              <a:t>and </a:t>
            </a:r>
            <a:r>
              <a:rPr lang="en-US" i="1" dirty="0" smtClean="0"/>
              <a:t>if-else</a:t>
            </a:r>
            <a:r>
              <a:rPr lang="en-US" dirty="0" smtClean="0"/>
              <a:t> Statements (4.5)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What will the code below print?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err="1" smtClean="0"/>
              <a:t>int</a:t>
            </a:r>
            <a:r>
              <a:rPr lang="en-US" sz="2400" b="1" dirty="0" smtClean="0"/>
              <a:t> x = 5, y = 7;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if( 5 * 3 &lt;= 7 * 2)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err="1" smtClean="0"/>
              <a:t>System.out.println</a:t>
            </a:r>
            <a:r>
              <a:rPr lang="en-US" sz="2400" b="1" dirty="0" smtClean="0"/>
              <a:t>(“Option 1”);</a:t>
            </a:r>
          </a:p>
          <a:p>
            <a:pPr marL="0" indent="0">
              <a:buNone/>
            </a:pPr>
            <a:r>
              <a:rPr lang="en-US" sz="2400" b="1" dirty="0"/>
              <a:t>e</a:t>
            </a:r>
            <a:r>
              <a:rPr lang="en-US" sz="2400" b="1" dirty="0" smtClean="0"/>
              <a:t>lse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err="1" smtClean="0"/>
              <a:t>System.out.println</a:t>
            </a:r>
            <a:r>
              <a:rPr lang="en-US" sz="2400" b="1" dirty="0" smtClean="0"/>
              <a:t>(“Option 2”);  // Option 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8900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while Statement (4.6)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i="1" dirty="0" smtClean="0"/>
              <a:t>while</a:t>
            </a:r>
            <a:r>
              <a:rPr lang="en-US" sz="2400" dirty="0" smtClean="0"/>
              <a:t> statement executes statements repeatedly as long as some condition remains true</a:t>
            </a:r>
          </a:p>
          <a:p>
            <a:r>
              <a:rPr lang="en-US" sz="2400" dirty="0" smtClean="0"/>
              <a:t>Follow the general format: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while (condition)</a:t>
            </a:r>
          </a:p>
          <a:p>
            <a:pPr marL="0" indent="0">
              <a:buNone/>
            </a:pPr>
            <a:r>
              <a:rPr lang="en-US" sz="2400" i="1" dirty="0" smtClean="0"/>
              <a:t>{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statement;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statement;</a:t>
            </a:r>
          </a:p>
          <a:p>
            <a:pPr marL="0" indent="0">
              <a:buNone/>
            </a:pPr>
            <a:r>
              <a:rPr lang="en-US" sz="2400" i="1" dirty="0"/>
              <a:t>}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41709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while Statement (4.6)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An </a:t>
            </a:r>
            <a:r>
              <a:rPr lang="en-US" sz="2400" b="1" dirty="0" smtClean="0"/>
              <a:t>iteration</a:t>
            </a:r>
            <a:r>
              <a:rPr lang="en-US" sz="2400" dirty="0" smtClean="0"/>
              <a:t> is one pass through a loop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What does the following loop print?</a:t>
            </a:r>
          </a:p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= 1;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while (</a:t>
            </a:r>
            <a:r>
              <a:rPr lang="en-US" sz="2400" dirty="0" err="1" smtClean="0"/>
              <a:t>i</a:t>
            </a:r>
            <a:r>
              <a:rPr lang="en-US" sz="2400" dirty="0" smtClean="0"/>
              <a:t>&lt;5)</a:t>
            </a:r>
          </a:p>
          <a:p>
            <a:pPr marL="0" indent="0">
              <a:buNone/>
            </a:pPr>
            <a:r>
              <a:rPr lang="en-US" sz="2400" dirty="0"/>
              <a:t>{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++;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**This is referred to as a count-controlled loop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6229" y="3048000"/>
            <a:ext cx="137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prints:</a:t>
            </a:r>
          </a:p>
          <a:p>
            <a:endParaRPr lang="en-US" dirty="0"/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3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for</a:t>
            </a:r>
            <a:r>
              <a:rPr lang="en-US" dirty="0" smtClean="0"/>
              <a:t> Statement (4.7)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This is a special statement used to create count-controlled loops</a:t>
            </a:r>
          </a:p>
          <a:p>
            <a:r>
              <a:rPr lang="en-US" sz="2400" dirty="0" smtClean="0"/>
              <a:t>Follows the general format: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for( </a:t>
            </a:r>
            <a:r>
              <a:rPr lang="en-US" sz="2400" i="1" dirty="0" err="1" smtClean="0"/>
              <a:t>intialize</a:t>
            </a:r>
            <a:r>
              <a:rPr lang="en-US" sz="2400" i="1" dirty="0" smtClean="0"/>
              <a:t> counter; test counter; update counter)</a:t>
            </a:r>
          </a:p>
          <a:p>
            <a:pPr marL="0" indent="0">
              <a:buNone/>
            </a:pPr>
            <a:r>
              <a:rPr lang="en-US" sz="2400" i="1" dirty="0"/>
              <a:t>{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statement;</a:t>
            </a:r>
          </a:p>
          <a:p>
            <a:pPr marL="0" indent="0">
              <a:buNone/>
            </a:pPr>
            <a:r>
              <a:rPr lang="en-US" sz="2400" i="1" dirty="0"/>
              <a:t>}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38492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for</a:t>
            </a:r>
            <a:r>
              <a:rPr lang="en-US" dirty="0" smtClean="0"/>
              <a:t> Statement (4.7)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Example)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for( </a:t>
            </a:r>
            <a:r>
              <a:rPr lang="en-US" sz="2400" i="1" dirty="0" err="1" smtClean="0"/>
              <a:t>int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= 1; 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i="1" dirty="0" smtClean="0"/>
              <a:t>&lt;5 </a:t>
            </a:r>
            <a:r>
              <a:rPr lang="en-US" sz="2400" i="1" dirty="0" smtClean="0"/>
              <a:t>; 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++)</a:t>
            </a:r>
          </a:p>
          <a:p>
            <a:pPr marL="0" indent="0">
              <a:buNone/>
            </a:pPr>
            <a:r>
              <a:rPr lang="en-US" sz="2400" i="1" dirty="0"/>
              <a:t>{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err="1" smtClean="0"/>
              <a:t>System.out.println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+ “ Mr. Jones”);</a:t>
            </a:r>
          </a:p>
          <a:p>
            <a:pPr marL="0" indent="0">
              <a:buNone/>
            </a:pPr>
            <a:r>
              <a:rPr lang="en-US" sz="2400" i="1" dirty="0"/>
              <a:t>}</a:t>
            </a:r>
            <a:endParaRPr lang="en-US" sz="2400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743200" y="4419600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Prints:</a:t>
            </a:r>
          </a:p>
          <a:p>
            <a:endParaRPr lang="en-US" dirty="0"/>
          </a:p>
          <a:p>
            <a:r>
              <a:rPr lang="en-US" dirty="0" smtClean="0"/>
              <a:t>1 Mr. Jones</a:t>
            </a:r>
          </a:p>
          <a:p>
            <a:r>
              <a:rPr lang="en-US" dirty="0" smtClean="0"/>
              <a:t>2 Mr. Jones</a:t>
            </a:r>
          </a:p>
          <a:p>
            <a:r>
              <a:rPr lang="en-US" dirty="0" smtClean="0"/>
              <a:t>3 Mr. Jones</a:t>
            </a:r>
          </a:p>
          <a:p>
            <a:r>
              <a:rPr lang="en-US" dirty="0" smtClean="0"/>
              <a:t>4 Mr. Jones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Operators (4.1)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Increment and Decrement Operators: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Increment:   (++)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Example:    m++;     //m = m + 1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Decrement:  (--)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Example:	m -- ;     // m = m - 1</a:t>
            </a:r>
          </a:p>
        </p:txBody>
      </p:sp>
    </p:spTree>
    <p:extLst>
      <p:ext uri="{BB962C8B-B14F-4D97-AF65-F5344CB8AC3E}">
        <p14:creationId xmlns:p14="http://schemas.microsoft.com/office/powerpoint/2010/main" val="400421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Nested Control Statements and the break Statement (4.8)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Nested Control Statements </a:t>
            </a:r>
            <a:r>
              <a:rPr lang="en-US" sz="2400" dirty="0" smtClean="0"/>
              <a:t>occur when one control statement is placed inside of another. </a:t>
            </a:r>
          </a:p>
          <a:p>
            <a:r>
              <a:rPr lang="en-US" sz="2400" dirty="0" smtClean="0"/>
              <a:t>Control statements can be nested inside each other in any combination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dirty="0" smtClean="0"/>
              <a:t>See page 110</a:t>
            </a:r>
          </a:p>
        </p:txBody>
      </p:sp>
    </p:spTree>
    <p:extLst>
      <p:ext uri="{BB962C8B-B14F-4D97-AF65-F5344CB8AC3E}">
        <p14:creationId xmlns:p14="http://schemas.microsoft.com/office/powerpoint/2010/main" val="9514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Nested Control Statements and the break Statement (4.8)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A Break Statement</a:t>
            </a:r>
            <a:r>
              <a:rPr lang="en-US" sz="2400" dirty="0" smtClean="0"/>
              <a:t> terminates a loop immediately</a:t>
            </a:r>
          </a:p>
          <a:p>
            <a:r>
              <a:rPr lang="en-US" sz="2400" dirty="0" smtClean="0"/>
              <a:t>The break statement is used to get out of a loop prematurely</a:t>
            </a:r>
          </a:p>
          <a:p>
            <a:pPr marL="0" indent="0">
              <a:buNone/>
            </a:pPr>
            <a:r>
              <a:rPr lang="en-US" sz="2400" dirty="0" smtClean="0"/>
              <a:t>For Example)</a:t>
            </a:r>
          </a:p>
          <a:p>
            <a:pPr marL="0" indent="0">
              <a:buNone/>
            </a:pPr>
            <a:r>
              <a:rPr lang="en-US" sz="2400" dirty="0" smtClean="0"/>
              <a:t>//Determine of a number is prime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for (d = 2; d &lt;= limit; d++){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if (</a:t>
            </a:r>
            <a:r>
              <a:rPr lang="en-US" sz="2400" i="1" dirty="0" err="1" smtClean="0"/>
              <a:t>n%d</a:t>
            </a:r>
            <a:r>
              <a:rPr lang="en-US" sz="2400" i="1" dirty="0" smtClean="0"/>
              <a:t> ==0)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	break;</a:t>
            </a:r>
          </a:p>
          <a:p>
            <a:pPr marL="0" indent="0">
              <a:buNone/>
            </a:pPr>
            <a:r>
              <a:rPr lang="en-US" sz="2400" i="1" dirty="0" smtClean="0"/>
              <a:t>}</a:t>
            </a:r>
            <a:endParaRPr lang="en-US" sz="2400" dirty="0" smtClean="0"/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dirty="0" smtClean="0"/>
              <a:t>See page 111</a:t>
            </a:r>
          </a:p>
        </p:txBody>
      </p:sp>
    </p:spTree>
    <p:extLst>
      <p:ext uri="{BB962C8B-B14F-4D97-AF65-F5344CB8AC3E}">
        <p14:creationId xmlns:p14="http://schemas.microsoft.com/office/powerpoint/2010/main" val="42707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Nested Control Statements and the break Statement (4.8)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Sentinel-Controlled input</a:t>
            </a:r>
          </a:p>
          <a:p>
            <a:r>
              <a:rPr lang="en-US" sz="2800" dirty="0" smtClean="0"/>
              <a:t>A </a:t>
            </a:r>
            <a:r>
              <a:rPr lang="en-US" sz="2800" b="1" dirty="0" smtClean="0"/>
              <a:t>Sentinel</a:t>
            </a:r>
            <a:r>
              <a:rPr lang="en-US" sz="2800" dirty="0" smtClean="0"/>
              <a:t> is a specific value that marks the end of a list</a:t>
            </a:r>
          </a:p>
          <a:p>
            <a:pPr marL="0" indent="0">
              <a:buNone/>
            </a:pPr>
            <a:r>
              <a:rPr lang="en-US" sz="2800" dirty="0" smtClean="0"/>
              <a:t>For example)</a:t>
            </a:r>
          </a:p>
          <a:p>
            <a:pPr marL="0" indent="0">
              <a:buNone/>
            </a:pPr>
            <a:r>
              <a:rPr lang="en-US" sz="2800" dirty="0" smtClean="0"/>
              <a:t>//Determine the average of a list of numbers</a:t>
            </a:r>
          </a:p>
          <a:p>
            <a:pPr marL="0" indent="0">
              <a:buNone/>
            </a:pPr>
            <a:r>
              <a:rPr lang="en-US" sz="2000" i="1" dirty="0" smtClean="0"/>
              <a:t>while (true){</a:t>
            </a:r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number = </a:t>
            </a:r>
            <a:r>
              <a:rPr lang="en-US" sz="2000" i="1" dirty="0" err="1" smtClean="0"/>
              <a:t>read.readDouble</a:t>
            </a:r>
            <a:r>
              <a:rPr lang="en-US" sz="2000" i="1" dirty="0" smtClean="0"/>
              <a:t>(“Enter a positive number or -1 to quit: “);</a:t>
            </a:r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if (number == -1) </a:t>
            </a:r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	break;</a:t>
            </a:r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sum += number;</a:t>
            </a:r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count++;</a:t>
            </a:r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964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Errors in Loops (4.9)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Loops generally have four parts: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Initializing Statements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Terminating condition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Body Statements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Update Statements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**Loops are prone to logic errors if not implemented correctly</a:t>
            </a:r>
          </a:p>
        </p:txBody>
      </p:sp>
    </p:spTree>
    <p:extLst>
      <p:ext uri="{BB962C8B-B14F-4D97-AF65-F5344CB8AC3E}">
        <p14:creationId xmlns:p14="http://schemas.microsoft.com/office/powerpoint/2010/main" val="9684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Errors in Loops (4.9)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Infinite Loop Demo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488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Classes and Methods (4.2)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i="1" dirty="0" smtClean="0"/>
              <a:t>Math </a:t>
            </a:r>
            <a:r>
              <a:rPr lang="en-US" sz="2800" dirty="0" smtClean="0"/>
              <a:t> Class</a:t>
            </a:r>
          </a:p>
          <a:p>
            <a:pPr marL="0" indent="0">
              <a:buNone/>
            </a:pPr>
            <a:r>
              <a:rPr lang="en-US" sz="2800" dirty="0" smtClean="0"/>
              <a:t>Methods:</a:t>
            </a:r>
          </a:p>
          <a:p>
            <a:r>
              <a:rPr lang="en-US" sz="2800" dirty="0" err="1" smtClean="0"/>
              <a:t>Math.abs</a:t>
            </a:r>
            <a:r>
              <a:rPr lang="en-US" sz="2800" dirty="0" smtClean="0"/>
              <a:t>(</a:t>
            </a:r>
            <a:r>
              <a:rPr lang="en-US" sz="2800" dirty="0" err="1" smtClean="0"/>
              <a:t>int</a:t>
            </a:r>
            <a:r>
              <a:rPr lang="en-US" sz="2800" dirty="0" smtClean="0"/>
              <a:t> x);    // Returns absolute value of </a:t>
            </a:r>
            <a:r>
              <a:rPr lang="en-US" sz="2800" dirty="0" err="1" smtClean="0"/>
              <a:t>int</a:t>
            </a:r>
            <a:r>
              <a:rPr lang="en-US" sz="2800" dirty="0" smtClean="0"/>
              <a:t> x</a:t>
            </a:r>
          </a:p>
          <a:p>
            <a:r>
              <a:rPr lang="en-US" sz="2800" dirty="0" err="1" smtClean="0"/>
              <a:t>Math.abs</a:t>
            </a:r>
            <a:r>
              <a:rPr lang="en-US" sz="2800" dirty="0" smtClean="0"/>
              <a:t>(double x); // Returns absolute value of x</a:t>
            </a:r>
          </a:p>
          <a:p>
            <a:r>
              <a:rPr lang="en-US" sz="2800" dirty="0" err="1" smtClean="0"/>
              <a:t>Math.round</a:t>
            </a:r>
            <a:r>
              <a:rPr lang="en-US" sz="2800" dirty="0" smtClean="0"/>
              <a:t>(double x); //Returns x rounded to nearest whole number. **Must be cast into integer</a:t>
            </a:r>
          </a:p>
          <a:p>
            <a:r>
              <a:rPr lang="en-US" sz="2800" dirty="0" err="1" smtClean="0"/>
              <a:t>Math.sqrt</a:t>
            </a:r>
            <a:r>
              <a:rPr lang="en-US" sz="2800" dirty="0" smtClean="0"/>
              <a:t>(double x);  //Returns square root of x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Reference page 107 </a:t>
            </a:r>
            <a:r>
              <a:rPr lang="en-US" sz="2800" dirty="0"/>
              <a:t>	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5006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Classes and Methods (4.2)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i="1" dirty="0" smtClean="0"/>
              <a:t>Math </a:t>
            </a:r>
            <a:r>
              <a:rPr lang="en-US" sz="2800" dirty="0" smtClean="0"/>
              <a:t> Class</a:t>
            </a:r>
          </a:p>
          <a:p>
            <a:pPr marL="0" indent="0">
              <a:buNone/>
            </a:pPr>
            <a:r>
              <a:rPr lang="en-US" sz="2800" dirty="0" smtClean="0"/>
              <a:t>Methods:</a:t>
            </a:r>
          </a:p>
          <a:p>
            <a:r>
              <a:rPr lang="en-US" sz="2800" dirty="0" err="1" smtClean="0"/>
              <a:t>Math.abs</a:t>
            </a:r>
            <a:r>
              <a:rPr lang="en-US" sz="2800" dirty="0" smtClean="0"/>
              <a:t>(</a:t>
            </a:r>
            <a:r>
              <a:rPr lang="en-US" sz="2800" dirty="0" err="1" smtClean="0"/>
              <a:t>int</a:t>
            </a:r>
            <a:r>
              <a:rPr lang="en-US" sz="2800" dirty="0" smtClean="0"/>
              <a:t> x);    // Returns absolute value of </a:t>
            </a:r>
            <a:r>
              <a:rPr lang="en-US" sz="2800" dirty="0" err="1" smtClean="0"/>
              <a:t>int</a:t>
            </a:r>
            <a:r>
              <a:rPr lang="en-US" sz="2800" dirty="0" smtClean="0"/>
              <a:t> x</a:t>
            </a:r>
          </a:p>
          <a:p>
            <a:r>
              <a:rPr lang="en-US" sz="2800" dirty="0" err="1" smtClean="0"/>
              <a:t>Math.abs</a:t>
            </a:r>
            <a:r>
              <a:rPr lang="en-US" sz="2800" dirty="0" smtClean="0"/>
              <a:t>(double x); // Returns absolute value of x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*Notice that these two methods have the same name, </a:t>
            </a:r>
            <a:r>
              <a:rPr lang="en-US" sz="2800" i="1" dirty="0" smtClean="0"/>
              <a:t>abs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Overloading</a:t>
            </a:r>
            <a:r>
              <a:rPr lang="en-US" sz="2800" dirty="0" smtClean="0"/>
              <a:t> – using the same name for two different 			     methods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1871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Classes and Methods (4.2)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The </a:t>
            </a:r>
            <a:r>
              <a:rPr lang="en-US" sz="2800" b="1" i="1" dirty="0" smtClean="0"/>
              <a:t>Random </a:t>
            </a:r>
            <a:r>
              <a:rPr lang="en-US" sz="2800" b="1" dirty="0" smtClean="0"/>
              <a:t> Class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** Package must be imported using:</a:t>
            </a:r>
          </a:p>
          <a:p>
            <a:pPr marL="0" indent="0" algn="ctr">
              <a:buNone/>
            </a:pPr>
            <a:r>
              <a:rPr lang="en-US" sz="2800" dirty="0" smtClean="0"/>
              <a:t>import </a:t>
            </a:r>
            <a:r>
              <a:rPr lang="en-US" sz="2800" dirty="0" err="1"/>
              <a:t>j</a:t>
            </a:r>
            <a:r>
              <a:rPr lang="en-US" sz="2800" dirty="0" err="1" smtClean="0"/>
              <a:t>ava.util.Random</a:t>
            </a:r>
            <a:r>
              <a:rPr lang="en-US" sz="2800" dirty="0" smtClean="0"/>
              <a:t>;</a:t>
            </a:r>
          </a:p>
          <a:p>
            <a:pPr marL="0" indent="0" algn="ctr">
              <a:buNone/>
            </a:pPr>
            <a:endParaRPr lang="en-US" sz="2800" dirty="0" smtClean="0"/>
          </a:p>
          <a:p>
            <a:r>
              <a:rPr lang="en-US" sz="2800" dirty="0" smtClean="0"/>
              <a:t>Random object must be instantiated using:</a:t>
            </a:r>
          </a:p>
          <a:p>
            <a:pPr marL="0" indent="0" algn="ctr">
              <a:buNone/>
            </a:pPr>
            <a:r>
              <a:rPr lang="en-US" sz="2800" dirty="0" smtClean="0"/>
              <a:t>Random &lt;</a:t>
            </a:r>
            <a:r>
              <a:rPr lang="en-US" sz="2800" dirty="0" err="1" smtClean="0"/>
              <a:t>someobject</a:t>
            </a:r>
            <a:r>
              <a:rPr lang="en-US" sz="2800" dirty="0" smtClean="0"/>
              <a:t>&gt; = new Random();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8454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Classes and Methods (4.2)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The </a:t>
            </a:r>
            <a:r>
              <a:rPr lang="en-US" sz="2800" b="1" i="1" dirty="0" smtClean="0"/>
              <a:t>Random </a:t>
            </a:r>
            <a:r>
              <a:rPr lang="en-US" sz="2800" b="1" dirty="0" smtClean="0"/>
              <a:t> Class</a:t>
            </a:r>
          </a:p>
          <a:p>
            <a:pPr marL="0" indent="0">
              <a:buNone/>
            </a:pPr>
            <a:r>
              <a:rPr lang="en-US" sz="2800" dirty="0" smtClean="0"/>
              <a:t>Methods: </a:t>
            </a:r>
          </a:p>
          <a:p>
            <a:r>
              <a:rPr lang="en-US" sz="2800" dirty="0" err="1"/>
              <a:t>i</a:t>
            </a:r>
            <a:r>
              <a:rPr lang="en-US" sz="2800" dirty="0" err="1" smtClean="0"/>
              <a:t>nt</a:t>
            </a:r>
            <a:r>
              <a:rPr lang="en-US" sz="2800" dirty="0" smtClean="0"/>
              <a:t> </a:t>
            </a:r>
            <a:r>
              <a:rPr lang="en-US" sz="2800" dirty="0" err="1" smtClean="0"/>
              <a:t>nextInt</a:t>
            </a:r>
            <a:r>
              <a:rPr lang="en-US" sz="2800" dirty="0" smtClean="0"/>
              <a:t>(</a:t>
            </a:r>
            <a:r>
              <a:rPr lang="en-US" sz="2800" dirty="0" err="1" smtClean="0"/>
              <a:t>int</a:t>
            </a:r>
            <a:r>
              <a:rPr lang="en-US" sz="2800" dirty="0" smtClean="0"/>
              <a:t> n)</a:t>
            </a:r>
            <a:r>
              <a:rPr lang="en-US" sz="2800" dirty="0"/>
              <a:t>	</a:t>
            </a:r>
            <a:r>
              <a:rPr lang="en-US" sz="2800" dirty="0" smtClean="0"/>
              <a:t>//Returns random integer from  				//0,1,2,…., n-1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ouble </a:t>
            </a:r>
            <a:r>
              <a:rPr lang="en-US" sz="2800" dirty="0" err="1" smtClean="0"/>
              <a:t>nextDouble</a:t>
            </a:r>
            <a:r>
              <a:rPr lang="en-US" sz="2800" dirty="0" smtClean="0"/>
              <a:t>()	//Returns a random between  				//0.0 and 1.0, inclusive</a:t>
            </a:r>
          </a:p>
        </p:txBody>
      </p:sp>
    </p:spTree>
    <p:extLst>
      <p:ext uri="{BB962C8B-B14F-4D97-AF65-F5344CB8AC3E}">
        <p14:creationId xmlns:p14="http://schemas.microsoft.com/office/powerpoint/2010/main" val="408454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Classes and Methods (4.2)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Creating Random Numbers: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The Math Class has a method that returns a double between the values  [0, 1)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Double rand = </a:t>
            </a:r>
            <a:r>
              <a:rPr lang="en-US" sz="2800" dirty="0" err="1" smtClean="0"/>
              <a:t>Math.random</a:t>
            </a:r>
            <a:r>
              <a:rPr lang="en-US" sz="2800" dirty="0" smtClean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86880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Classes and Methods (4.2)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Creating Random Numbers: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Double rand = </a:t>
            </a:r>
            <a:r>
              <a:rPr lang="en-US" sz="2800" dirty="0" err="1" smtClean="0"/>
              <a:t>Math.random</a:t>
            </a:r>
            <a:r>
              <a:rPr lang="en-US" sz="2800" dirty="0" smtClean="0"/>
              <a:t>();  // Value from [0, 1)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newRand</a:t>
            </a:r>
            <a:r>
              <a:rPr lang="en-US" sz="2800" dirty="0" smtClean="0"/>
              <a:t> = (</a:t>
            </a:r>
            <a:r>
              <a:rPr lang="en-US" sz="2800" dirty="0" err="1" smtClean="0"/>
              <a:t>int</a:t>
            </a:r>
            <a:r>
              <a:rPr lang="en-US" sz="2800" dirty="0" smtClean="0"/>
              <a:t>)(</a:t>
            </a:r>
            <a:r>
              <a:rPr lang="en-US" sz="2800" dirty="0" err="1" smtClean="0"/>
              <a:t>Math.random</a:t>
            </a:r>
            <a:r>
              <a:rPr lang="en-US" sz="2800" dirty="0" smtClean="0"/>
              <a:t>() * 5)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00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219</TotalTime>
  <Words>1050</Words>
  <Application>Microsoft Office PowerPoint</Application>
  <PresentationFormat>On-screen Show (4:3)</PresentationFormat>
  <Paragraphs>297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Franklin Gothic Book</vt:lpstr>
      <vt:lpstr>Perpetua</vt:lpstr>
      <vt:lpstr>Wingdings 2</vt:lpstr>
      <vt:lpstr>Equity</vt:lpstr>
      <vt:lpstr>Chapter 4</vt:lpstr>
      <vt:lpstr>Additional Operators (4.1)</vt:lpstr>
      <vt:lpstr>Additional Operators (4.1)</vt:lpstr>
      <vt:lpstr>Standard Classes and Methods (4.2)</vt:lpstr>
      <vt:lpstr>Standard Classes and Methods (4.2)</vt:lpstr>
      <vt:lpstr>Standard Classes and Methods (4.2)</vt:lpstr>
      <vt:lpstr>Standard Classes and Methods (4.2)</vt:lpstr>
      <vt:lpstr>Standard Classes and Methods (4.2)</vt:lpstr>
      <vt:lpstr>Standard Classes and Methods (4.2)</vt:lpstr>
      <vt:lpstr>Standard Classes and Methods (4.2)</vt:lpstr>
      <vt:lpstr>Standard Classes and Methods (4.2)</vt:lpstr>
      <vt:lpstr>Standard Classes and Methods (4.2)</vt:lpstr>
      <vt:lpstr>Standard Classes and Methods (4.2)</vt:lpstr>
      <vt:lpstr>Standard Classes and Methods (4.2)</vt:lpstr>
      <vt:lpstr>A Shortcut for Inputting Data (4.3)</vt:lpstr>
      <vt:lpstr>The if and if-else Statements (4.5)</vt:lpstr>
      <vt:lpstr>The if and if-else Statements (4.5)</vt:lpstr>
      <vt:lpstr>The if and if-else Statements (4.5)</vt:lpstr>
      <vt:lpstr>The if and if-else Statements (4.5)</vt:lpstr>
      <vt:lpstr>The if and if-else Statements (4.5)</vt:lpstr>
      <vt:lpstr>The if and if-else Statements (4.5)</vt:lpstr>
      <vt:lpstr>The if and if-else Statements (4.5)</vt:lpstr>
      <vt:lpstr>The if and if-else Statements (4.5)</vt:lpstr>
      <vt:lpstr>The if and if-else Statements (4.5)</vt:lpstr>
      <vt:lpstr>The if and if-else Statements (4.5)</vt:lpstr>
      <vt:lpstr>The while Statement (4.6)</vt:lpstr>
      <vt:lpstr>The while Statement (4.6)</vt:lpstr>
      <vt:lpstr>The for Statement (4.7)</vt:lpstr>
      <vt:lpstr>The for Statement (4.7)</vt:lpstr>
      <vt:lpstr>Nested Control Statements and the break Statement (4.8)</vt:lpstr>
      <vt:lpstr>Nested Control Statements and the break Statement (4.8)</vt:lpstr>
      <vt:lpstr>Nested Control Statements and the break Statement (4.8)</vt:lpstr>
      <vt:lpstr>Errors in Loops (4.9)</vt:lpstr>
      <vt:lpstr>Errors in Loops (4.9)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Tyler</dc:creator>
  <cp:lastModifiedBy>Tyler Crone</cp:lastModifiedBy>
  <cp:revision>88</cp:revision>
  <dcterms:created xsi:type="dcterms:W3CDTF">2012-12-23T14:16:34Z</dcterms:created>
  <dcterms:modified xsi:type="dcterms:W3CDTF">2015-03-03T11:46:36Z</dcterms:modified>
</cp:coreProperties>
</file>