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4" r:id="rId12"/>
    <p:sldId id="275" r:id="rId13"/>
    <p:sldId id="276" r:id="rId14"/>
    <p:sldId id="266" r:id="rId15"/>
    <p:sldId id="267" r:id="rId16"/>
    <p:sldId id="268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5BEB319-4F25-45C0-8E7D-DA5D02E1712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4DC8261-175F-4436-83CB-AFD297ECBC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Science II -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65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endParaRPr lang="en-US" sz="2400" dirty="0" smtClean="0"/>
          </a:p>
          <a:p>
            <a:pPr marL="990600" lvl="1" indent="-533400"/>
            <a:r>
              <a:rPr lang="en-US" sz="2400" dirty="0" smtClean="0"/>
              <a:t>Instance </a:t>
            </a:r>
            <a:r>
              <a:rPr lang="en-US" sz="2400" dirty="0"/>
              <a:t>variables are nearly always declared to be </a:t>
            </a:r>
            <a:r>
              <a:rPr lang="en-US" sz="2400" b="1" dirty="0">
                <a:latin typeface="Century Gothic" pitchFamily="34" charset="0"/>
              </a:rPr>
              <a:t>private</a:t>
            </a:r>
            <a:r>
              <a:rPr lang="en-US" sz="2400" dirty="0"/>
              <a:t>. </a:t>
            </a:r>
          </a:p>
          <a:p>
            <a:pPr marL="990600" lvl="1" indent="-533400"/>
            <a:endParaRPr lang="en-US" sz="1050" dirty="0"/>
          </a:p>
          <a:p>
            <a:pPr marL="990600" lvl="1" indent="-533400"/>
            <a:r>
              <a:rPr lang="en-US" sz="2400" dirty="0"/>
              <a:t>This prevents clients from referencing to the instance variables directly.</a:t>
            </a:r>
          </a:p>
          <a:p>
            <a:pPr marL="990600" lvl="1" indent="-533400"/>
            <a:endParaRPr lang="en-US" sz="1050" dirty="0"/>
          </a:p>
          <a:p>
            <a:pPr marL="990600" lvl="1" indent="-533400"/>
            <a:r>
              <a:rPr lang="en-US" sz="2400" dirty="0"/>
              <a:t>Making instance variables </a:t>
            </a:r>
            <a:r>
              <a:rPr lang="en-US" sz="2400" dirty="0">
                <a:latin typeface="Century Gothic" pitchFamily="34" charset="0"/>
              </a:rPr>
              <a:t>private</a:t>
            </a:r>
            <a:r>
              <a:rPr lang="en-US" sz="2400" dirty="0"/>
              <a:t> is an important aspect of </a:t>
            </a:r>
            <a:r>
              <a:rPr lang="en-US" sz="2400" b="1" dirty="0"/>
              <a:t>information hiding</a:t>
            </a:r>
            <a:r>
              <a:rPr lang="en-US" sz="2400" dirty="0"/>
              <a:t>.</a:t>
            </a:r>
          </a:p>
          <a:p>
            <a:pPr marL="1371600" lvl="2" indent="-457200">
              <a:buNone/>
            </a:pPr>
            <a:r>
              <a:rPr lang="en-US" sz="2000" dirty="0"/>
              <a:t>	private &lt;type&gt; &lt;name&gt;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965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the example below, </a:t>
            </a:r>
            <a:r>
              <a:rPr lang="en-US" i="1" dirty="0" smtClean="0"/>
              <a:t>name </a:t>
            </a:r>
            <a:r>
              <a:rPr lang="en-US" dirty="0" smtClean="0"/>
              <a:t>and </a:t>
            </a:r>
            <a:r>
              <a:rPr lang="en-US" i="1" dirty="0" smtClean="0"/>
              <a:t>test1</a:t>
            </a:r>
            <a:r>
              <a:rPr lang="en-US" dirty="0" smtClean="0"/>
              <a:t> represent instance variables of the Student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public class Student{</a:t>
            </a:r>
          </a:p>
          <a:p>
            <a:pPr marL="0" indent="0">
              <a:buNone/>
            </a:pPr>
            <a:r>
              <a:rPr lang="en-US" dirty="0" smtClean="0"/>
              <a:t>      private String name;</a:t>
            </a:r>
          </a:p>
          <a:p>
            <a:pPr marL="0" indent="0">
              <a:buNone/>
            </a:pPr>
            <a:r>
              <a:rPr lang="en-US" dirty="0" smtClean="0"/>
              <a:t>      private </a:t>
            </a:r>
            <a:r>
              <a:rPr lang="en-US" dirty="0" err="1" smtClean="0"/>
              <a:t>int</a:t>
            </a:r>
            <a:r>
              <a:rPr lang="en-US" dirty="0" smtClean="0"/>
              <a:t> test1;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2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Constructors</a:t>
            </a:r>
            <a:endParaRPr lang="en-US" sz="3600" b="1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543800" cy="4876800"/>
          </a:xfrm>
        </p:spPr>
        <p:txBody>
          <a:bodyPr>
            <a:normAutofit/>
          </a:bodyPr>
          <a:lstStyle/>
          <a:p>
            <a:pPr marL="990600" lvl="1" indent="-533400" eaLnBrk="1" hangingPunct="1"/>
            <a:r>
              <a:rPr lang="en-US" sz="2400" dirty="0" smtClean="0"/>
              <a:t>The </a:t>
            </a:r>
            <a:r>
              <a:rPr lang="en-US" sz="2400" dirty="0" smtClean="0"/>
              <a:t>principal purpose of a constructor is to initialize the instance variables of a newly instantiated object.</a:t>
            </a:r>
          </a:p>
          <a:p>
            <a:pPr marL="990600" lvl="1" indent="-533400" eaLnBrk="1" hangingPunct="1"/>
            <a:r>
              <a:rPr lang="en-US" sz="2400" dirty="0" smtClean="0"/>
              <a:t>Constructors are activated when the keyword </a:t>
            </a:r>
            <a:r>
              <a:rPr lang="en-US" sz="2400" dirty="0" smtClean="0">
                <a:latin typeface="Century Gothic" pitchFamily="34" charset="0"/>
              </a:rPr>
              <a:t>new </a:t>
            </a:r>
            <a:r>
              <a:rPr lang="en-US" sz="2400" dirty="0" smtClean="0"/>
              <a:t>is used and at no other time.</a:t>
            </a:r>
          </a:p>
          <a:p>
            <a:pPr marL="990600" lvl="1" indent="-533400" eaLnBrk="1" hangingPunct="1"/>
            <a:r>
              <a:rPr lang="en-US" sz="2400" dirty="0" smtClean="0"/>
              <a:t>A constructor is never used to reset instance variables of an existing object.	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D2C90-1D90-443F-BFCD-2F2E33214D98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In the example below, </a:t>
            </a:r>
            <a:r>
              <a:rPr lang="en-US" i="1" dirty="0" smtClean="0"/>
              <a:t>name </a:t>
            </a:r>
            <a:r>
              <a:rPr lang="en-US" dirty="0" smtClean="0"/>
              <a:t>and </a:t>
            </a:r>
            <a:r>
              <a:rPr lang="en-US" i="1" dirty="0" smtClean="0"/>
              <a:t>test1</a:t>
            </a:r>
            <a:r>
              <a:rPr lang="en-US" dirty="0" smtClean="0"/>
              <a:t> represent instance variables of the Student class.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public class Student{</a:t>
            </a:r>
          </a:p>
          <a:p>
            <a:pPr marL="0" indent="0">
              <a:buNone/>
            </a:pPr>
            <a:r>
              <a:rPr lang="en-US" i="1" dirty="0" smtClean="0"/>
              <a:t>      private String name;     // Instance Variables</a:t>
            </a:r>
          </a:p>
          <a:p>
            <a:pPr marL="0" indent="0">
              <a:buNone/>
            </a:pPr>
            <a:r>
              <a:rPr lang="en-US" i="1" dirty="0" smtClean="0"/>
              <a:t>      private </a:t>
            </a:r>
            <a:r>
              <a:rPr lang="en-US" i="1" dirty="0" err="1" smtClean="0"/>
              <a:t>int</a:t>
            </a:r>
            <a:r>
              <a:rPr lang="en-US" i="1" dirty="0" smtClean="0"/>
              <a:t> test1;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</a:t>
            </a:r>
          </a:p>
          <a:p>
            <a:pPr marL="0" indent="0">
              <a:buNone/>
            </a:pPr>
            <a:r>
              <a:rPr lang="en-US" i="1" dirty="0" smtClean="0"/>
              <a:t>      public Student(){     // Constructor</a:t>
            </a:r>
          </a:p>
          <a:p>
            <a:pPr marL="0" indent="0">
              <a:buNone/>
            </a:pPr>
            <a:r>
              <a:rPr lang="en-US" i="1" dirty="0" smtClean="0"/>
              <a:t>	name = “”;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test1 = 0;</a:t>
            </a: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       }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}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5767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sz="2400" dirty="0" smtClean="0"/>
              <a:t>Methods are primarily grouped into two categories:</a:t>
            </a:r>
          </a:p>
          <a:p>
            <a:pPr marL="990600" lvl="1" indent="-533400"/>
            <a:endParaRPr lang="en-US" sz="2400" dirty="0" smtClean="0"/>
          </a:p>
          <a:p>
            <a:pPr marL="990600" lvl="1" indent="-533400"/>
            <a:r>
              <a:rPr lang="en-US" sz="2400" dirty="0" smtClean="0"/>
              <a:t>Messages </a:t>
            </a:r>
            <a:r>
              <a:rPr lang="en-US" sz="2400" dirty="0"/>
              <a:t>that change an object’s state are called </a:t>
            </a:r>
            <a:r>
              <a:rPr lang="en-US" sz="2400" b="1" i="1" dirty="0" err="1"/>
              <a:t>mutators</a:t>
            </a:r>
            <a:r>
              <a:rPr lang="en-US" sz="2400" dirty="0"/>
              <a:t>. </a:t>
            </a:r>
          </a:p>
          <a:p>
            <a:pPr marL="990600" lvl="1" indent="-533400"/>
            <a:r>
              <a:rPr lang="en-US" sz="2400" dirty="0"/>
              <a:t>To see if the </a:t>
            </a:r>
            <a:r>
              <a:rPr lang="en-US" sz="2400" dirty="0" err="1"/>
              <a:t>mutators</a:t>
            </a:r>
            <a:r>
              <a:rPr lang="en-US" sz="2400" dirty="0"/>
              <a:t> worked correctly, we use other messages to access the object’s state </a:t>
            </a:r>
            <a:r>
              <a:rPr lang="en-US" sz="2400" dirty="0" smtClean="0"/>
              <a:t>called </a:t>
            </a:r>
            <a:r>
              <a:rPr lang="en-US" sz="2400" b="1" i="1" dirty="0" err="1" smtClean="0"/>
              <a:t>accessors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4102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– </a:t>
            </a:r>
            <a:r>
              <a:rPr lang="en-US" dirty="0" err="1" smtClean="0"/>
              <a:t>toString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 object’s string representation is obtained by sending the </a:t>
            </a:r>
            <a:r>
              <a:rPr lang="en-US" dirty="0" err="1" smtClean="0"/>
              <a:t>toString</a:t>
            </a:r>
            <a:r>
              <a:rPr lang="en-US" dirty="0" smtClean="0"/>
              <a:t>() message to the object</a:t>
            </a:r>
          </a:p>
          <a:p>
            <a:r>
              <a:rPr lang="en-US" dirty="0" smtClean="0"/>
              <a:t>Printing any reference variable will automatically result in calling that object’s </a:t>
            </a:r>
            <a:r>
              <a:rPr lang="en-US" dirty="0" err="1" smtClean="0"/>
              <a:t>toString</a:t>
            </a:r>
            <a:r>
              <a:rPr lang="en-US" dirty="0" smtClean="0"/>
              <a:t>() method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70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>
              <a:lnSpc>
                <a:spcPct val="90000"/>
              </a:lnSpc>
            </a:pPr>
            <a:endParaRPr lang="en-US" dirty="0" smtClean="0"/>
          </a:p>
          <a:p>
            <a:pPr marL="990600" lvl="1" indent="-533400">
              <a:lnSpc>
                <a:spcPct val="90000"/>
              </a:lnSpc>
            </a:pPr>
            <a:endParaRPr lang="en-US" dirty="0"/>
          </a:p>
          <a:p>
            <a:pPr marL="990600" lvl="1" indent="-533400">
              <a:lnSpc>
                <a:spcPct val="90000"/>
              </a:lnSpc>
            </a:pPr>
            <a:r>
              <a:rPr lang="en-US" sz="2400" dirty="0" smtClean="0"/>
              <a:t>Java </a:t>
            </a:r>
            <a:r>
              <a:rPr lang="en-US" sz="2400" dirty="0"/>
              <a:t>organizes its classes in a hierarchy. At the base of this hierarchy is a class called </a:t>
            </a:r>
            <a:r>
              <a:rPr lang="en-US" sz="2400" dirty="0">
                <a:latin typeface="Century Gothic" pitchFamily="34" charset="0"/>
              </a:rPr>
              <a:t>Object</a:t>
            </a:r>
            <a:r>
              <a:rPr lang="en-US" sz="2400" dirty="0"/>
              <a:t>. 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In the hierarchy, if class A is immediately above another class B, we say that A is the </a:t>
            </a:r>
            <a:r>
              <a:rPr lang="en-US" sz="2400" b="1" i="1" dirty="0"/>
              <a:t>superclass</a:t>
            </a:r>
            <a:r>
              <a:rPr lang="en-US" sz="2400" dirty="0"/>
              <a:t> or </a:t>
            </a:r>
            <a:r>
              <a:rPr lang="en-US" sz="2400" b="1" i="1" dirty="0"/>
              <a:t>parent</a:t>
            </a:r>
            <a:r>
              <a:rPr lang="en-US" sz="2400" dirty="0"/>
              <a:t> of B and B is a </a:t>
            </a:r>
            <a:r>
              <a:rPr lang="en-US" sz="2400" b="1" i="1" dirty="0"/>
              <a:t>subclass</a:t>
            </a:r>
            <a:r>
              <a:rPr lang="en-US" sz="2400" dirty="0"/>
              <a:t> or </a:t>
            </a:r>
            <a:r>
              <a:rPr lang="en-US" sz="2400" b="1" i="1" dirty="0"/>
              <a:t>child</a:t>
            </a:r>
            <a:r>
              <a:rPr lang="en-US" sz="2400" dirty="0"/>
              <a:t> of A.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/>
              <a:t>Each class, except </a:t>
            </a:r>
            <a:r>
              <a:rPr lang="en-US" sz="2400" dirty="0">
                <a:latin typeface="Century Gothic" pitchFamily="34" charset="0"/>
              </a:rPr>
              <a:t>Object</a:t>
            </a:r>
            <a:r>
              <a:rPr lang="en-US" sz="2400" dirty="0"/>
              <a:t>, has exactly one parent and can have any number of children.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33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Java Hierarchy</a:t>
            </a:r>
            <a:endParaRPr lang="en-US" sz="3600" b="1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543800" cy="510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600" smtClean="0"/>
              <a:t>Relationship between superclass and subclass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5F5CBF-F9EF-402C-8528-732DE3B9CA6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073275"/>
            <a:ext cx="4419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610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sz="2400" dirty="0"/>
              <a:t>When a new class is created, it is incorporated into the hierarchy by extending an existing class</a:t>
            </a:r>
          </a:p>
          <a:p>
            <a:pPr marL="990600" lvl="1" indent="-533400"/>
            <a:r>
              <a:rPr lang="en-US" sz="2400" dirty="0"/>
              <a:t>The new class’s exact placement in the hierarchy is important because a new class inherits the characteristics of its superclass through a process called </a:t>
            </a:r>
            <a:r>
              <a:rPr lang="en-US" sz="2400" b="1" i="1" dirty="0"/>
              <a:t>inheritance</a:t>
            </a:r>
            <a:r>
              <a:rPr lang="en-US" sz="2400" dirty="0"/>
              <a:t>.</a:t>
            </a:r>
          </a:p>
          <a:p>
            <a:pPr marL="990600" lvl="1" indent="-533400"/>
            <a:r>
              <a:rPr lang="en-US" sz="2400" dirty="0"/>
              <a:t>If the clause </a:t>
            </a:r>
            <a:r>
              <a:rPr lang="en-US" sz="2400" dirty="0">
                <a:latin typeface="Century Gothic" pitchFamily="34" charset="0"/>
              </a:rPr>
              <a:t>extends &lt;some other class&gt;</a:t>
            </a:r>
            <a:r>
              <a:rPr lang="en-US" sz="2400" dirty="0"/>
              <a:t> is omitted from the new class’s definition, then by default, the new class is assumed to be a subclass of </a:t>
            </a:r>
            <a:r>
              <a:rPr lang="en-US" sz="2400" dirty="0">
                <a:latin typeface="Century Gothic" pitchFamily="34" charset="0"/>
              </a:rPr>
              <a:t>Objects</a:t>
            </a:r>
            <a:r>
              <a:rPr lang="en-US" sz="2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374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Visibility Modifiers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endParaRPr lang="en-US" sz="2400" dirty="0" smtClean="0"/>
          </a:p>
          <a:p>
            <a:pPr lvl="1" indent="0">
              <a:buNone/>
            </a:pPr>
            <a:r>
              <a:rPr lang="en-US" sz="2400" dirty="0" smtClean="0"/>
              <a:t>Methods </a:t>
            </a:r>
            <a:r>
              <a:rPr lang="en-US" sz="2400" dirty="0"/>
              <a:t>are usually declared to be </a:t>
            </a:r>
            <a:r>
              <a:rPr lang="en-US" sz="2400" dirty="0">
                <a:latin typeface="Century Gothic" pitchFamily="34" charset="0"/>
              </a:rPr>
              <a:t>public</a:t>
            </a:r>
            <a:r>
              <a:rPr lang="en-US" sz="2400" dirty="0"/>
              <a:t>, which allows clients to refer to them.</a:t>
            </a:r>
          </a:p>
          <a:p>
            <a:pPr marL="1752600" lvl="3" indent="-381000">
              <a:buNone/>
            </a:pPr>
            <a:r>
              <a:rPr lang="en-US" sz="2800" dirty="0"/>
              <a:t>public &lt;return type&gt; &lt;name of method&gt;</a:t>
            </a:r>
          </a:p>
          <a:p>
            <a:pPr marL="1752600" lvl="3" indent="-381000">
              <a:buNone/>
            </a:pPr>
            <a:endParaRPr lang="en-US" sz="2800" dirty="0"/>
          </a:p>
          <a:p>
            <a:pPr marL="990600" lvl="1" indent="-533400"/>
            <a:r>
              <a:rPr lang="en-US" sz="2400" dirty="0"/>
              <a:t>The clauses </a:t>
            </a:r>
            <a:r>
              <a:rPr lang="en-US" sz="2400" u="sng" dirty="0">
                <a:latin typeface="Century Gothic" pitchFamily="34" charset="0"/>
              </a:rPr>
              <a:t>private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en-US" sz="2400" dirty="0"/>
              <a:t>and </a:t>
            </a:r>
            <a:r>
              <a:rPr lang="en-US" sz="2400" u="sng" dirty="0">
                <a:latin typeface="Century Gothic" pitchFamily="34" charset="0"/>
              </a:rPr>
              <a:t>public</a:t>
            </a:r>
            <a:r>
              <a:rPr lang="en-US" sz="2400" dirty="0"/>
              <a:t> are called </a:t>
            </a:r>
            <a:r>
              <a:rPr lang="en-US" sz="2400" b="1" i="1" dirty="0"/>
              <a:t>visibility modifiers</a:t>
            </a:r>
            <a:r>
              <a:rPr lang="en-US" sz="2400" dirty="0"/>
              <a:t>.</a:t>
            </a:r>
          </a:p>
          <a:p>
            <a:pPr marL="990600" lvl="1" indent="-533400"/>
            <a:endParaRPr lang="en-US" sz="1050" dirty="0"/>
          </a:p>
          <a:p>
            <a:pPr marL="990600" lvl="1" indent="-533400"/>
            <a:r>
              <a:rPr lang="en-US" sz="2400" dirty="0"/>
              <a:t>Omitting the visibility modifier is equivalent to using </a:t>
            </a:r>
            <a:r>
              <a:rPr lang="en-US" sz="2400" dirty="0">
                <a:latin typeface="Century Gothic" pitchFamily="34" charset="0"/>
              </a:rPr>
              <a:t>public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0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None/>
            </a:pPr>
            <a:r>
              <a:rPr lang="en-US" dirty="0" smtClean="0"/>
              <a:t>Primitive </a:t>
            </a:r>
            <a:r>
              <a:rPr lang="en-US" dirty="0"/>
              <a:t>Types, Reference Types, and the null Value</a:t>
            </a:r>
          </a:p>
          <a:p>
            <a:pPr marL="990600" lvl="1" indent="-533400"/>
            <a:r>
              <a:rPr lang="en-US" dirty="0"/>
              <a:t>Two or more variables can refer to the same object. </a:t>
            </a:r>
          </a:p>
          <a:p>
            <a:pPr marL="990600" lvl="1" indent="-533400"/>
            <a:r>
              <a:rPr lang="en-US" dirty="0"/>
              <a:t>In Java, all types fall into two fundamental categories</a:t>
            </a:r>
          </a:p>
          <a:p>
            <a:pPr marL="1371600" lvl="2" indent="-457200"/>
            <a:r>
              <a:rPr lang="en-US" b="1" u="sng" dirty="0"/>
              <a:t>Primitive types</a:t>
            </a:r>
            <a:r>
              <a:rPr lang="en-US" dirty="0"/>
              <a:t>: </a:t>
            </a:r>
            <a:r>
              <a:rPr lang="en-US" b="1" dirty="0" err="1">
                <a:latin typeface="Century Gothic" pitchFamily="34" charset="0"/>
              </a:rPr>
              <a:t>int</a:t>
            </a:r>
            <a:r>
              <a:rPr lang="en-US" b="1" dirty="0">
                <a:latin typeface="Century Gothic" pitchFamily="34" charset="0"/>
              </a:rPr>
              <a:t>, double, </a:t>
            </a:r>
            <a:r>
              <a:rPr lang="en-US" b="1" dirty="0" err="1">
                <a:latin typeface="Century Gothic" pitchFamily="34" charset="0"/>
              </a:rPr>
              <a:t>boolean</a:t>
            </a:r>
            <a:r>
              <a:rPr lang="en-US" b="1" dirty="0">
                <a:latin typeface="Century Gothic" pitchFamily="34" charset="0"/>
              </a:rPr>
              <a:t>, char</a:t>
            </a:r>
            <a:r>
              <a:rPr lang="en-US" dirty="0">
                <a:latin typeface="Century Gothic" pitchFamily="34" charset="0"/>
              </a:rPr>
              <a:t>,</a:t>
            </a:r>
            <a:r>
              <a:rPr lang="en-US" dirty="0"/>
              <a:t> and the shorter and longer versions of these</a:t>
            </a:r>
          </a:p>
          <a:p>
            <a:pPr marL="1371600" lvl="2" indent="-457200"/>
            <a:r>
              <a:rPr lang="en-US" b="1" u="sng" dirty="0"/>
              <a:t>Reference types</a:t>
            </a:r>
            <a:r>
              <a:rPr lang="en-US" dirty="0"/>
              <a:t>: all </a:t>
            </a:r>
            <a:r>
              <a:rPr lang="en-US" b="1" dirty="0"/>
              <a:t>classes</a:t>
            </a:r>
            <a:r>
              <a:rPr lang="en-US" dirty="0"/>
              <a:t>, for instance, </a:t>
            </a:r>
            <a:r>
              <a:rPr lang="en-US" dirty="0">
                <a:latin typeface="Century Gothic" pitchFamily="34" charset="0"/>
              </a:rPr>
              <a:t>String, </a:t>
            </a:r>
            <a:r>
              <a:rPr lang="en-US" dirty="0" err="1" smtClean="0">
                <a:latin typeface="Century Gothic" pitchFamily="34" charset="0"/>
              </a:rPr>
              <a:t>StandardPen</a:t>
            </a:r>
            <a:r>
              <a:rPr lang="en-US" dirty="0">
                <a:latin typeface="Century Gothic" pitchFamily="34" charset="0"/>
              </a:rPr>
              <a:t>, </a:t>
            </a:r>
            <a:r>
              <a:rPr lang="en-US" dirty="0" err="1">
                <a:latin typeface="Century Gothic" pitchFamily="34" charset="0"/>
              </a:rPr>
              <a:t>KeyboardReader</a:t>
            </a:r>
            <a:r>
              <a:rPr lang="en-US" dirty="0">
                <a:latin typeface="Century Gothic" pitchFamily="34" charset="0"/>
              </a:rPr>
              <a:t>,</a:t>
            </a:r>
            <a:r>
              <a:rPr lang="en-US" dirty="0"/>
              <a:t> and so 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45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55638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Variables</a:t>
            </a:r>
            <a:endParaRPr lang="en-US" sz="3600" b="1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01000" cy="4876800"/>
          </a:xfrm>
        </p:spPr>
        <p:txBody>
          <a:bodyPr/>
          <a:lstStyle/>
          <a:p>
            <a:pPr marL="990600" lvl="1" indent="-533400" eaLnBrk="1" hangingPunct="1"/>
            <a:r>
              <a:rPr lang="en-US" sz="2600" smtClean="0"/>
              <a:t>A variable of a primitive type is best viewed as a box that contains a value of that primitive type.</a:t>
            </a:r>
          </a:p>
          <a:p>
            <a:pPr marL="990600" lvl="1" indent="-533400" eaLnBrk="1" hangingPunct="1"/>
            <a:r>
              <a:rPr lang="en-US" sz="2600" smtClean="0"/>
              <a:t>A variable of a reference type is thought of as a box that contains a pointer to an object.</a:t>
            </a:r>
          </a:p>
          <a:p>
            <a:pPr marL="990600" lvl="1" indent="-533400" eaLnBrk="1" hangingPunct="1"/>
            <a:r>
              <a:rPr lang="en-US" sz="2600" smtClean="0"/>
              <a:t>The state of memory after the following code is executed is shown in figure 5-2</a:t>
            </a:r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	int number = 45;</a:t>
            </a:r>
          </a:p>
          <a:p>
            <a:pPr marL="1371600" lvl="2" indent="-457200" eaLnBrk="1" hangingPunct="1">
              <a:buFontTx/>
              <a:buNone/>
            </a:pPr>
            <a:r>
              <a:rPr lang="en-US" smtClean="0"/>
              <a:t>	String word = “Hi”;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768A1-22D1-4B3D-B294-8AFABEA8D4D7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876800"/>
            <a:ext cx="2789238" cy="176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530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533400"/>
            <a:r>
              <a:rPr lang="en-US" dirty="0"/>
              <a:t>Reference variables can be assigned the value null</a:t>
            </a:r>
            <a:r>
              <a:rPr lang="en-US" dirty="0" smtClean="0"/>
              <a:t>.</a:t>
            </a:r>
          </a:p>
          <a:p>
            <a:pPr marL="990600" lvl="1" indent="-533400"/>
            <a:r>
              <a:rPr lang="en-US" b="1" i="1" dirty="0" smtClean="0"/>
              <a:t>Null Value </a:t>
            </a:r>
            <a:r>
              <a:rPr lang="en-US" dirty="0" smtClean="0"/>
              <a:t>– a special value that indicates no object can be accessed</a:t>
            </a:r>
            <a:endParaRPr lang="en-US" dirty="0"/>
          </a:p>
          <a:p>
            <a:pPr marL="990600" lvl="1" indent="-533400"/>
            <a:r>
              <a:rPr lang="en-US" dirty="0"/>
              <a:t>If a reference variable previously pointed to an object, and no other variable currently points to that object, the computer reclaims the object’s memory during garbage collection.</a:t>
            </a:r>
          </a:p>
          <a:p>
            <a:pPr marL="1371600" lvl="2" indent="-457200">
              <a:buNone/>
            </a:pPr>
            <a:r>
              <a:rPr lang="en-US" sz="2800" dirty="0"/>
              <a:t>	</a:t>
            </a:r>
            <a:r>
              <a:rPr lang="en-US" dirty="0" err="1" smtClean="0"/>
              <a:t>StandardPen</a:t>
            </a:r>
            <a:r>
              <a:rPr lang="en-US" dirty="0" smtClean="0"/>
              <a:t> p = new </a:t>
            </a:r>
            <a:r>
              <a:rPr lang="en-US" dirty="0" err="1" smtClean="0"/>
              <a:t>StandardPen</a:t>
            </a:r>
            <a:r>
              <a:rPr lang="en-US" dirty="0" smtClean="0"/>
              <a:t>();</a:t>
            </a:r>
            <a:endParaRPr lang="en-US" dirty="0"/>
          </a:p>
          <a:p>
            <a:pPr marL="1371600" lvl="2" indent="-457200">
              <a:buNone/>
            </a:pPr>
            <a:r>
              <a:rPr lang="en-US" dirty="0"/>
              <a:t>	</a:t>
            </a:r>
            <a:r>
              <a:rPr lang="en-US" dirty="0" smtClean="0"/>
              <a:t>p = </a:t>
            </a:r>
            <a:r>
              <a:rPr lang="en-US" dirty="0"/>
              <a:t>null;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6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reference variable can be compared to the Null Value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62000" y="2590800"/>
            <a:ext cx="7620000" cy="2308324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KeyboardReader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reader;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if (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reader == 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null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//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Do not try to read input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else</a:t>
            </a: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	//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Allow input to be read</a:t>
            </a:r>
            <a:endParaRPr lang="en-US" sz="2400" dirty="0">
              <a:solidFill>
                <a:srgbClr val="0000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5573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sz="2400" dirty="0"/>
              <a:t>All classes have a similar structure consisting of four parts: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The class’s name </a:t>
            </a:r>
            <a:r>
              <a:rPr lang="en-US" sz="2200" dirty="0" smtClean="0"/>
              <a:t>(and modifying phrases)</a:t>
            </a:r>
            <a:endParaRPr lang="en-US" sz="22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 smtClean="0"/>
              <a:t>Instance </a:t>
            </a:r>
            <a:r>
              <a:rPr lang="en-US" sz="2200" dirty="0"/>
              <a:t>variables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One or more methods that indicate how to </a:t>
            </a:r>
            <a:r>
              <a:rPr lang="en-US" sz="2200" dirty="0" smtClean="0"/>
              <a:t>instantiate a </a:t>
            </a:r>
            <a:r>
              <a:rPr lang="en-US" sz="2200" dirty="0"/>
              <a:t>new object </a:t>
            </a:r>
            <a:r>
              <a:rPr lang="en-US" sz="2200" dirty="0" smtClean="0"/>
              <a:t> - called </a:t>
            </a:r>
            <a:r>
              <a:rPr lang="en-US" sz="2200" b="1" i="1" dirty="0"/>
              <a:t>constructor</a:t>
            </a:r>
            <a:r>
              <a:rPr lang="en-US" sz="2200" dirty="0"/>
              <a:t> </a:t>
            </a:r>
            <a:r>
              <a:rPr lang="en-US" sz="2200" b="1" i="1" dirty="0" smtClean="0"/>
              <a:t>methods</a:t>
            </a:r>
            <a:endParaRPr lang="en-US" sz="2200" dirty="0"/>
          </a:p>
          <a:p>
            <a:pPr marL="1371600" lvl="2" indent="-457200">
              <a:buFont typeface="+mj-lt"/>
              <a:buAutoNum type="arabicPeriod"/>
            </a:pPr>
            <a:r>
              <a:rPr lang="en-US" sz="2200" dirty="0"/>
              <a:t>One or more methods that specify how an object responds to messages</a:t>
            </a:r>
          </a:p>
          <a:p>
            <a:pPr lvl="1" indent="0">
              <a:buNone/>
            </a:pPr>
            <a:r>
              <a:rPr lang="en-US" sz="2400" dirty="0"/>
              <a:t>The order of these parts can be varied arbitrarily provided </a:t>
            </a:r>
            <a:r>
              <a:rPr lang="en-US" sz="2400" dirty="0" smtClean="0"/>
              <a:t>that the </a:t>
            </a:r>
            <a:r>
              <a:rPr lang="en-US" sz="2400" dirty="0"/>
              <a:t>class’s </a:t>
            </a:r>
            <a:r>
              <a:rPr lang="en-US" sz="2400" dirty="0" smtClean="0"/>
              <a:t>name </a:t>
            </a:r>
            <a:r>
              <a:rPr lang="en-US" sz="2400" dirty="0"/>
              <a:t>comes first.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91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00891" y="2438400"/>
            <a:ext cx="8686800" cy="255454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cs typeface="Times New Roman" pitchFamily="18" charset="0"/>
              </a:rPr>
              <a:t>public class &lt;name of class&gt; {</a:t>
            </a: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 </a:t>
            </a:r>
          </a:p>
          <a:p>
            <a:pPr eaLnBrk="0" hangingPunct="0"/>
            <a:r>
              <a:rPr lang="en-US" sz="2000" dirty="0" smtClean="0">
                <a:cs typeface="Times New Roman" pitchFamily="18" charset="0"/>
              </a:rPr>
              <a:t>      </a:t>
            </a:r>
            <a:r>
              <a:rPr lang="en-US" sz="2000" u="sng" dirty="0" smtClean="0">
                <a:cs typeface="Times New Roman" pitchFamily="18" charset="0"/>
              </a:rPr>
              <a:t>Declaration </a:t>
            </a:r>
            <a:r>
              <a:rPr lang="en-US" sz="2000" u="sng" dirty="0">
                <a:cs typeface="Times New Roman" pitchFamily="18" charset="0"/>
              </a:rPr>
              <a:t>of instance variables</a:t>
            </a:r>
            <a:r>
              <a:rPr lang="en-US" sz="2000" dirty="0">
                <a:cs typeface="Times New Roman" pitchFamily="18" charset="0"/>
              </a:rPr>
              <a:t>  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cs typeface="Times New Roman" pitchFamily="18" charset="0"/>
              </a:rPr>
              <a:t>      </a:t>
            </a:r>
            <a:r>
              <a:rPr lang="en-US" sz="2000" u="sng" dirty="0" smtClean="0">
                <a:cs typeface="Times New Roman" pitchFamily="18" charset="0"/>
              </a:rPr>
              <a:t>Code </a:t>
            </a:r>
            <a:r>
              <a:rPr lang="en-US" sz="2000" u="sng" dirty="0">
                <a:cs typeface="Times New Roman" pitchFamily="18" charset="0"/>
              </a:rPr>
              <a:t>for the constructor methods</a:t>
            </a:r>
            <a:r>
              <a:rPr lang="en-US" sz="2000" dirty="0">
                <a:cs typeface="Times New Roman" pitchFamily="18" charset="0"/>
              </a:rPr>
              <a:t> </a:t>
            </a:r>
            <a:endParaRPr lang="en-US" sz="2000" dirty="0" smtClean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				</a:t>
            </a: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 </a:t>
            </a:r>
            <a:r>
              <a:rPr lang="en-US" sz="2000" dirty="0" smtClean="0">
                <a:cs typeface="Times New Roman" pitchFamily="18" charset="0"/>
              </a:rPr>
              <a:t>     </a:t>
            </a:r>
            <a:r>
              <a:rPr lang="en-US" sz="2000" u="sng" dirty="0" smtClean="0">
                <a:cs typeface="Times New Roman" pitchFamily="18" charset="0"/>
              </a:rPr>
              <a:t>Code </a:t>
            </a:r>
            <a:r>
              <a:rPr lang="en-US" sz="2000" u="sng" dirty="0">
                <a:cs typeface="Times New Roman" pitchFamily="18" charset="0"/>
              </a:rPr>
              <a:t>for the other methods</a:t>
            </a:r>
            <a:r>
              <a:rPr lang="en-US" sz="2000" dirty="0">
                <a:cs typeface="Times New Roman" pitchFamily="18" charset="0"/>
              </a:rPr>
              <a:t> 	</a:t>
            </a: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}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994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dirty="0"/>
              <a:t>Class definitions usually begin with the keyword </a:t>
            </a:r>
            <a:r>
              <a:rPr lang="en-US" dirty="0">
                <a:latin typeface="Century Gothic" pitchFamily="34" charset="0"/>
              </a:rPr>
              <a:t>public</a:t>
            </a:r>
            <a:r>
              <a:rPr lang="en-US" dirty="0"/>
              <a:t>, indicating that the class is accessible to all potential clients.</a:t>
            </a:r>
          </a:p>
          <a:p>
            <a:pPr marL="1371600" lvl="2" indent="-457200"/>
            <a:r>
              <a:rPr lang="en-US" dirty="0"/>
              <a:t>public </a:t>
            </a:r>
            <a:r>
              <a:rPr lang="en-US" dirty="0" smtClean="0"/>
              <a:t>class …</a:t>
            </a:r>
            <a:endParaRPr lang="en-US" dirty="0"/>
          </a:p>
          <a:p>
            <a:pPr lvl="1" indent="0">
              <a:buNone/>
            </a:pPr>
            <a:r>
              <a:rPr lang="en-US" dirty="0"/>
              <a:t>Class names are user-defined symbols, and must adhere to the rules for naming variables and methods.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r>
              <a:rPr lang="en-US" dirty="0" smtClean="0"/>
              <a:t>It </a:t>
            </a:r>
            <a:r>
              <a:rPr lang="en-US" dirty="0"/>
              <a:t>is common to start class names with a </a:t>
            </a:r>
            <a:r>
              <a:rPr lang="en-US" sz="2400" b="1" dirty="0" smtClean="0"/>
              <a:t>CAPITAL LETTER </a:t>
            </a:r>
            <a:r>
              <a:rPr lang="en-US" dirty="0" smtClean="0"/>
              <a:t>and </a:t>
            </a:r>
            <a:r>
              <a:rPr lang="en-US" dirty="0"/>
              <a:t>variable and method names with a lowercase letter.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0">
              <a:buNone/>
            </a:pPr>
            <a:r>
              <a:rPr lang="en-US" dirty="0"/>
              <a:t>Class definitions usually begin with the keyword </a:t>
            </a:r>
            <a:r>
              <a:rPr lang="en-US" dirty="0">
                <a:latin typeface="Century Gothic" pitchFamily="34" charset="0"/>
              </a:rPr>
              <a:t>public</a:t>
            </a:r>
            <a:r>
              <a:rPr lang="en-US" dirty="0"/>
              <a:t>, indicating that the class is accessible to all potential clients.</a:t>
            </a:r>
          </a:p>
          <a:p>
            <a:pPr marL="1371600" lvl="2" indent="-457200"/>
            <a:r>
              <a:rPr lang="en-US" dirty="0"/>
              <a:t>public </a:t>
            </a:r>
            <a:r>
              <a:rPr lang="en-US" dirty="0" smtClean="0"/>
              <a:t>class …</a:t>
            </a:r>
            <a:endParaRPr lang="en-US" dirty="0"/>
          </a:p>
          <a:p>
            <a:pPr lvl="1" indent="0">
              <a:buNone/>
            </a:pPr>
            <a:r>
              <a:rPr lang="en-US" dirty="0"/>
              <a:t>Class names are user-defined symbols, and must adhere to the rules for naming variables and methods.</a:t>
            </a:r>
          </a:p>
          <a:p>
            <a:pPr lvl="1" indent="0">
              <a:buNone/>
            </a:pPr>
            <a:endParaRPr lang="en-US" dirty="0" smtClean="0"/>
          </a:p>
          <a:p>
            <a:pPr lvl="1" indent="0">
              <a:buNone/>
            </a:pPr>
            <a:r>
              <a:rPr lang="en-US" dirty="0" smtClean="0"/>
              <a:t>It </a:t>
            </a:r>
            <a:r>
              <a:rPr lang="en-US" dirty="0"/>
              <a:t>is common to start class names with a </a:t>
            </a:r>
            <a:r>
              <a:rPr lang="en-US" sz="2400" b="1" dirty="0" smtClean="0"/>
              <a:t>CAPITAL LETTER </a:t>
            </a:r>
            <a:r>
              <a:rPr lang="en-US" dirty="0" smtClean="0"/>
              <a:t>and </a:t>
            </a:r>
            <a:r>
              <a:rPr lang="en-US" dirty="0"/>
              <a:t>variable and method names with a lowercase letter</a:t>
            </a:r>
            <a:r>
              <a:rPr lang="en-US" dirty="0" smtClean="0"/>
              <a:t>.</a:t>
            </a:r>
          </a:p>
          <a:p>
            <a:pPr lvl="1" indent="0">
              <a:buNone/>
            </a:pPr>
            <a:endParaRPr lang="en-US" dirty="0"/>
          </a:p>
          <a:p>
            <a:pPr lvl="1" indent="0">
              <a:buNone/>
            </a:pPr>
            <a:r>
              <a:rPr lang="en-US" sz="3200" b="1" dirty="0" smtClean="0"/>
              <a:t>START CLASS NAMES WITH CAPITAL LETTERS!</a:t>
            </a:r>
            <a:endParaRPr lang="en-US" sz="3200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9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44</TotalTime>
  <Words>865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Creating Classes</vt:lpstr>
      <vt:lpstr>Variables</vt:lpstr>
      <vt:lpstr>Variables</vt:lpstr>
      <vt:lpstr>Null Values</vt:lpstr>
      <vt:lpstr>Null Values</vt:lpstr>
      <vt:lpstr>Class Structure</vt:lpstr>
      <vt:lpstr>Class Structure</vt:lpstr>
      <vt:lpstr>Class Structure</vt:lpstr>
      <vt:lpstr>Class Structure</vt:lpstr>
      <vt:lpstr>Instance Variables</vt:lpstr>
      <vt:lpstr>Class Example</vt:lpstr>
      <vt:lpstr>Constructors</vt:lpstr>
      <vt:lpstr>Class Example</vt:lpstr>
      <vt:lpstr>Methods</vt:lpstr>
      <vt:lpstr>Methods – toString()</vt:lpstr>
      <vt:lpstr>Java Hierarchy</vt:lpstr>
      <vt:lpstr>Java Hierarchy</vt:lpstr>
      <vt:lpstr>Java Hierarchy</vt:lpstr>
      <vt:lpstr>Visibility Modifiers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Crone</dc:creator>
  <cp:lastModifiedBy>Tyler Crone</cp:lastModifiedBy>
  <cp:revision>62</cp:revision>
  <dcterms:created xsi:type="dcterms:W3CDTF">2015-04-05T19:12:31Z</dcterms:created>
  <dcterms:modified xsi:type="dcterms:W3CDTF">2015-04-05T19:57:01Z</dcterms:modified>
</cp:coreProperties>
</file>