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6" r:id="rId24"/>
    <p:sldId id="284" r:id="rId25"/>
    <p:sldId id="285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261778-7DAA-4170-8562-FCD8A5855C9A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B64A8C-BBA0-4902-AC4B-3C43CC7899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and Scope of variables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43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Local Variables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Occasionally, it is convenient to have temporary working storage for data in a method.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The programmer can declare </a:t>
            </a:r>
            <a:r>
              <a:rPr lang="en-US" b="1" i="1" dirty="0"/>
              <a:t>local </a:t>
            </a:r>
            <a:r>
              <a:rPr lang="en-US" b="1" i="1" dirty="0" smtClean="0"/>
              <a:t>variables </a:t>
            </a:r>
            <a:r>
              <a:rPr lang="en-US" dirty="0" smtClean="0"/>
              <a:t>inside of a method </a:t>
            </a:r>
            <a:r>
              <a:rPr lang="en-US" dirty="0"/>
              <a:t>for this purpose.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The following example declares a variable </a:t>
            </a:r>
            <a:r>
              <a:rPr lang="en-US" dirty="0">
                <a:latin typeface="Century Gothic" pitchFamily="34" charset="0"/>
              </a:rPr>
              <a:t>average</a:t>
            </a:r>
            <a:r>
              <a:rPr lang="en-US" dirty="0"/>
              <a:t>, assigns it the result of computing the average of the integer instance variables, and returns its value.	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47800" y="4372400"/>
            <a:ext cx="6477000" cy="1938992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public </a:t>
            </a:r>
            <a:r>
              <a:rPr lang="en-US" sz="24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getAverage</a:t>
            </a:r>
            <a:r>
              <a:rPr lang="en-US" sz="24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(double a, double b){</a:t>
            </a:r>
            <a:endParaRPr lang="en-US" sz="2400" dirty="0">
              <a:solidFill>
                <a:srgbClr val="000000"/>
              </a:solidFill>
              <a:latin typeface="Courier" charset="0"/>
              <a:cs typeface="Times New Roman" pitchFamily="18" charset="0"/>
            </a:endParaRP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double average;   // Local Variable</a:t>
            </a:r>
            <a:endParaRPr lang="en-US" sz="2400" dirty="0">
              <a:solidFill>
                <a:srgbClr val="000000"/>
              </a:solidFill>
              <a:latin typeface="Courier" charset="0"/>
              <a:cs typeface="Times New Roman" pitchFamily="18" charset="0"/>
            </a:endParaRP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average = </a:t>
            </a:r>
            <a:r>
              <a:rPr lang="en-US" sz="24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(a + b) / 2;</a:t>
            </a:r>
            <a:endParaRPr lang="en-US" sz="2400" dirty="0">
              <a:solidFill>
                <a:srgbClr val="000000"/>
              </a:solidFill>
              <a:latin typeface="Courier" charset="0"/>
              <a:cs typeface="Times New Roman" pitchFamily="18" charset="0"/>
            </a:endParaRP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return average;</a:t>
            </a:r>
          </a:p>
          <a:p>
            <a:pPr eaLnBrk="0" hangingPunct="0"/>
            <a:r>
              <a:rPr lang="en-US" sz="2400" dirty="0">
                <a:cs typeface="Times New Roman" pitchFamily="18" charset="0"/>
              </a:rPr>
              <a:t>} 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45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Helper Methods</a:t>
            </a:r>
          </a:p>
          <a:p>
            <a:pPr marL="990600" lvl="1" indent="-533400"/>
            <a:r>
              <a:rPr lang="en-US"/>
              <a:t>Occasionally, a task performed by a method becomes so complex that it helps to break it into subtasks to be solved by several other methods.</a:t>
            </a:r>
          </a:p>
          <a:p>
            <a:pPr marL="990600" lvl="1" indent="-533400"/>
            <a:r>
              <a:rPr lang="en-US"/>
              <a:t>A class can define one or more methods to serve as </a:t>
            </a:r>
            <a:r>
              <a:rPr lang="en-US" b="1" i="1"/>
              <a:t>helper methods</a:t>
            </a:r>
            <a:r>
              <a:rPr lang="en-US"/>
              <a:t>.</a:t>
            </a:r>
          </a:p>
          <a:p>
            <a:pPr marL="990600" lvl="1" indent="-533400"/>
            <a:r>
              <a:rPr lang="en-US"/>
              <a:t>Helper methods are usually private, because only methods already defined within the class need to use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48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5029200"/>
          </a:xfrm>
        </p:spPr>
        <p:txBody>
          <a:bodyPr>
            <a:normAutofit/>
          </a:bodyPr>
          <a:lstStyle/>
          <a:p>
            <a:pPr marL="990600" lvl="1" indent="-533400"/>
            <a:r>
              <a:rPr lang="en-US" sz="2400"/>
              <a:t>A class definition consists of two principal parts: </a:t>
            </a:r>
          </a:p>
          <a:p>
            <a:pPr marL="1371600" lvl="2" indent="-457200"/>
            <a:r>
              <a:rPr lang="en-US" sz="2000"/>
              <a:t>a list of instance variables and </a:t>
            </a:r>
          </a:p>
          <a:p>
            <a:pPr marL="1371600" lvl="2" indent="-457200"/>
            <a:r>
              <a:rPr lang="en-US" sz="2000"/>
              <a:t>a list of methods.  </a:t>
            </a:r>
          </a:p>
          <a:p>
            <a:pPr marL="990600" lvl="1" indent="-533400"/>
            <a:endParaRPr lang="en-US" sz="500"/>
          </a:p>
          <a:p>
            <a:pPr marL="990600" lvl="1" indent="-533400"/>
            <a:r>
              <a:rPr lang="en-US" sz="2400"/>
              <a:t>When an object is instantiated, it receives its own complete copy of the instance variables, and when it is sent a message, it activates the corresponding method in its class. </a:t>
            </a:r>
          </a:p>
          <a:p>
            <a:pPr marL="990600" lvl="1" indent="-533400"/>
            <a:endParaRPr lang="en-US" sz="500"/>
          </a:p>
          <a:p>
            <a:pPr marL="990600" lvl="1" indent="-533400"/>
            <a:r>
              <a:rPr lang="en-US" sz="2400"/>
              <a:t>It is the role of objects to contain data and to respond to messages</a:t>
            </a:r>
          </a:p>
          <a:p>
            <a:pPr marL="990600" lvl="1" indent="-533400"/>
            <a:endParaRPr lang="en-US" sz="500"/>
          </a:p>
          <a:p>
            <a:pPr marL="990600" lvl="1" indent="-533400"/>
            <a:r>
              <a:rPr lang="en-US" sz="2400"/>
              <a:t>It is the role of classes to provide a template for creating objects and to store the code for methods.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When a method is executing, it does so on behalf of a particular object, and the method has complete access to the object's instance variables.  </a:t>
            </a:r>
          </a:p>
          <a:p>
            <a:pPr marL="990600" lvl="1" indent="-533400">
              <a:lnSpc>
                <a:spcPct val="90000"/>
              </a:lnSpc>
            </a:pPr>
            <a:endParaRPr lang="en-US" sz="1050" dirty="0"/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The instance variables form a common pool of variables accessible to all the class's methods,  called </a:t>
            </a:r>
            <a:r>
              <a:rPr lang="en-US" sz="2400" b="1" i="1" dirty="0"/>
              <a:t>global variables</a:t>
            </a:r>
            <a:r>
              <a:rPr lang="en-US" sz="2400" dirty="0"/>
              <a:t>.</a:t>
            </a:r>
          </a:p>
          <a:p>
            <a:pPr marL="990600" lvl="1" indent="-533400">
              <a:lnSpc>
                <a:spcPct val="90000"/>
              </a:lnSpc>
            </a:pPr>
            <a:endParaRPr lang="en-US" sz="1050" dirty="0"/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Variables declared within a method are called </a:t>
            </a:r>
            <a:r>
              <a:rPr lang="en-US" sz="2400" b="1" i="1" dirty="0"/>
              <a:t>local variables</a:t>
            </a:r>
            <a:r>
              <a:rPr lang="en-US" sz="2400" dirty="0"/>
              <a:t>.</a:t>
            </a:r>
            <a:endParaRPr lang="en-US" sz="5400" dirty="0">
              <a:solidFill>
                <a:srgbClr val="E44C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49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543800" cy="48768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Scope of Variables</a:t>
            </a:r>
          </a:p>
          <a:p>
            <a:pPr marL="609600" indent="-609600">
              <a:buFont typeface="Wingdings" pitchFamily="2" charset="2"/>
              <a:buNone/>
            </a:pPr>
            <a:endParaRPr lang="en-US" sz="1000" dirty="0"/>
          </a:p>
          <a:p>
            <a:pPr marL="990600" lvl="1" indent="-533400"/>
            <a:r>
              <a:rPr lang="en-US" sz="2400" dirty="0"/>
              <a:t>The scope of a variable is that region of the program within which it can validly appear in lines of code.  </a:t>
            </a:r>
          </a:p>
          <a:p>
            <a:pPr marL="990600" lvl="1" indent="-533400"/>
            <a:r>
              <a:rPr lang="en-US" sz="2400" dirty="0"/>
              <a:t>The scope of a parameter or a local variable is restricted to the body of the method that declares it</a:t>
            </a:r>
          </a:p>
          <a:p>
            <a:pPr marL="990600" lvl="1" indent="-533400"/>
            <a:r>
              <a:rPr lang="en-US" sz="2400" dirty="0"/>
              <a:t>The scope of a global or instance variable is all the methods in the defining class.</a:t>
            </a:r>
          </a:p>
          <a:p>
            <a:pPr marL="990600" lvl="1" indent="-533400"/>
            <a:r>
              <a:rPr lang="en-US" sz="2400" dirty="0"/>
              <a:t>The compiler flags as an error any attempt to use variables outside of their scope.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0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96200" cy="5029200"/>
          </a:xfrm>
        </p:spPr>
        <p:txBody>
          <a:bodyPr/>
          <a:lstStyle/>
          <a:p>
            <a:pPr marL="990600" lvl="1" indent="-533400"/>
            <a:r>
              <a:rPr lang="en-US" sz="2600"/>
              <a:t>Following is an example that illustrates the difference between local and global scope:</a:t>
            </a:r>
          </a:p>
        </p:txBody>
      </p:sp>
      <p:sp>
        <p:nvSpPr>
          <p:cNvPr id="950276" name="Rectangle 4"/>
          <p:cNvSpPr>
            <a:spLocks noChangeArrowheads="1"/>
          </p:cNvSpPr>
          <p:nvPr/>
        </p:nvSpPr>
        <p:spPr bwMode="auto">
          <a:xfrm>
            <a:off x="1371600" y="2514600"/>
            <a:ext cx="6553200" cy="421163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public class </a:t>
            </a:r>
            <a:r>
              <a:rPr lang="en-US" sz="1800" b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ScopeDemo</a:t>
            </a:r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{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int iAmGlobal;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public void clientMethod (int parm){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int iAmLocal;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...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int helperMethod (int parm1, int parm2){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int iAmLocalToo;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...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}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...</a:t>
            </a:r>
            <a:endParaRPr lang="en-US" sz="18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2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696200" cy="4876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3000"/>
              <a:t>Block Scope</a:t>
            </a:r>
          </a:p>
          <a:p>
            <a:pPr marL="609600" indent="-609600">
              <a:buFont typeface="Wingdings" pitchFamily="2" charset="2"/>
              <a:buNone/>
            </a:pPr>
            <a:endParaRPr lang="en-US" sz="1000"/>
          </a:p>
          <a:p>
            <a:pPr marL="990600" lvl="1" indent="-533400"/>
            <a:r>
              <a:rPr lang="en-US" sz="2600"/>
              <a:t>Within the code of a method, there can also be nested scopes.  </a:t>
            </a:r>
          </a:p>
          <a:p>
            <a:pPr marL="990600" lvl="1" indent="-533400"/>
            <a:endParaRPr lang="en-US" sz="1000"/>
          </a:p>
          <a:p>
            <a:pPr marL="990600" lvl="1" indent="-533400"/>
            <a:r>
              <a:rPr lang="en-US" sz="2600"/>
              <a:t>Variables declared within any compound statement enclosed in {} are said to have </a:t>
            </a:r>
            <a:r>
              <a:rPr lang="en-US" sz="2600" b="1" i="1"/>
              <a:t>block scope</a:t>
            </a:r>
            <a:r>
              <a:rPr lang="en-US" sz="2600"/>
              <a:t>.  </a:t>
            </a:r>
          </a:p>
          <a:p>
            <a:pPr marL="990600" lvl="1" indent="-533400"/>
            <a:endParaRPr lang="en-US" sz="1000"/>
          </a:p>
          <a:p>
            <a:pPr marL="990600" lvl="1" indent="-533400"/>
            <a:r>
              <a:rPr lang="en-US" sz="2600"/>
              <a:t>They are visible only within the code enclosed by {}.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64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696200" cy="4724400"/>
          </a:xfrm>
        </p:spPr>
        <p:txBody>
          <a:bodyPr/>
          <a:lstStyle/>
          <a:p>
            <a:pPr marL="990600" lvl="1" indent="-533400"/>
            <a:r>
              <a:rPr lang="en-US" sz="2600"/>
              <a:t>For example, consider the following for loop to sum 10 input numbers:</a:t>
            </a:r>
          </a:p>
          <a:p>
            <a:pPr marL="990600" lvl="1" indent="-533400"/>
            <a:endParaRPr lang="en-US" sz="2600"/>
          </a:p>
        </p:txBody>
      </p:sp>
      <p:sp>
        <p:nvSpPr>
          <p:cNvPr id="964612" name="Rectangle 4"/>
          <p:cNvSpPr>
            <a:spLocks noChangeArrowheads="1"/>
          </p:cNvSpPr>
          <p:nvPr/>
        </p:nvSpPr>
        <p:spPr bwMode="auto">
          <a:xfrm>
            <a:off x="914400" y="3124200"/>
            <a:ext cx="7620000" cy="2870200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 sum = 0; </a:t>
            </a:r>
          </a:p>
          <a:p>
            <a:pPr eaLnBrk="0" hangingPunct="0"/>
            <a:r>
              <a:rPr lang="en-US" sz="26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KeyboardReader reader = new KeyboardReader();</a:t>
            </a:r>
          </a:p>
          <a:p>
            <a:pPr eaLnBrk="0" hangingPunct="0"/>
            <a:r>
              <a:rPr lang="en-US" sz="26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for (int i = 1; i &lt;= 10; i++){</a:t>
            </a:r>
          </a:p>
          <a:p>
            <a:pPr eaLnBrk="0" hangingPunct="0"/>
            <a:r>
              <a:rPr lang="en-US" sz="26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int number = reader.readInt("Enter a number: ");</a:t>
            </a:r>
          </a:p>
          <a:p>
            <a:pPr eaLnBrk="0" hangingPunct="0"/>
            <a:r>
              <a:rPr lang="en-US" sz="26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sum += number;</a:t>
            </a:r>
          </a:p>
          <a:p>
            <a:pPr eaLnBrk="0" hangingPunct="0"/>
            <a:r>
              <a:rPr lang="en-US" sz="260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}</a:t>
            </a:r>
          </a:p>
          <a:p>
            <a:pPr eaLnBrk="0" hangingPunct="0"/>
            <a:r>
              <a:rPr lang="en-US" sz="2600">
                <a:cs typeface="Times New Roman" pitchFamily="18" charset="0"/>
              </a:rPr>
              <a:t>System.out.println("The sum is " + sum);</a:t>
            </a:r>
            <a:r>
              <a:rPr lang="en-US" sz="110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3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96200" cy="50292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3000"/>
              <a:t>Lifetime of Variables</a:t>
            </a:r>
          </a:p>
          <a:p>
            <a:pPr marL="609600" indent="-609600">
              <a:buFont typeface="Wingdings" pitchFamily="2" charset="2"/>
              <a:buNone/>
            </a:pPr>
            <a:endParaRPr lang="en-US" sz="1000"/>
          </a:p>
          <a:p>
            <a:pPr marL="990600" lvl="1" indent="-533400"/>
            <a:r>
              <a:rPr lang="en-US" sz="2600"/>
              <a:t>The lifetime of a variable is the period during which it can be used.  </a:t>
            </a:r>
          </a:p>
          <a:p>
            <a:pPr marL="990600" lvl="1" indent="-533400"/>
            <a:endParaRPr lang="en-US" sz="1000"/>
          </a:p>
          <a:p>
            <a:pPr marL="990600" lvl="1" indent="-533400"/>
            <a:r>
              <a:rPr lang="en-US" sz="2600"/>
              <a:t>Local variables and formal parameters exist during a single execution of a method.  </a:t>
            </a:r>
          </a:p>
          <a:p>
            <a:pPr marL="1371600" lvl="2" indent="-457200"/>
            <a:endParaRPr lang="en-US" sz="1000"/>
          </a:p>
          <a:p>
            <a:pPr marL="1371600" lvl="2" indent="-457200"/>
            <a:r>
              <a:rPr lang="en-US" sz="2200"/>
              <a:t>Each time a method is called, it gets a fresh set of formal parameters and local variables</a:t>
            </a:r>
          </a:p>
          <a:p>
            <a:pPr marL="1371600" lvl="2" indent="-457200"/>
            <a:endParaRPr lang="en-US" sz="1000"/>
          </a:p>
          <a:p>
            <a:pPr marL="1371600" lvl="2" indent="-457200"/>
            <a:r>
              <a:rPr lang="en-US" sz="2200"/>
              <a:t>Once the method stops executing, the formal parameters and local variables are no longer accessible.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65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696200" cy="4876800"/>
          </a:xfrm>
        </p:spPr>
        <p:txBody>
          <a:bodyPr/>
          <a:lstStyle/>
          <a:p>
            <a:pPr marL="990600" lvl="1" indent="-533400"/>
            <a:r>
              <a:rPr lang="en-US" sz="2600"/>
              <a:t>Instance variables last for the lifetime of an object.</a:t>
            </a:r>
          </a:p>
          <a:p>
            <a:pPr marL="990600" lvl="1" indent="-533400"/>
            <a:endParaRPr lang="en-US" sz="1000"/>
          </a:p>
          <a:p>
            <a:pPr marL="1371600" lvl="2" indent="-457200"/>
            <a:r>
              <a:rPr lang="en-US" sz="2200"/>
              <a:t>When an object is instantiated, it gets a complete set of fresh instance variables.  </a:t>
            </a:r>
          </a:p>
          <a:p>
            <a:pPr marL="1371600" lvl="2" indent="-457200"/>
            <a:endParaRPr lang="en-US" sz="1000"/>
          </a:p>
          <a:p>
            <a:pPr marL="1371600" lvl="2" indent="-457200"/>
            <a:r>
              <a:rPr lang="en-US" sz="2200"/>
              <a:t>These variables are available every time a message is sent to the object, and they, in some sense, serve as the object's memory.  </a:t>
            </a:r>
          </a:p>
          <a:p>
            <a:pPr marL="1371600" lvl="2" indent="-457200"/>
            <a:endParaRPr lang="en-US" sz="1000"/>
          </a:p>
          <a:p>
            <a:pPr marL="1371600" lvl="2" indent="-457200"/>
            <a:r>
              <a:rPr lang="en-US" sz="2200"/>
              <a:t>When the object stops existing, the instance variables disappear too.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5.4  The Structure and </a:t>
            </a:r>
            <a:br>
              <a:rPr lang="en-US" sz="3600" b="1" dirty="0"/>
            </a:br>
            <a:r>
              <a:rPr lang="en-US" sz="3600" b="1" dirty="0"/>
              <a:t>Behavior of Methods</a:t>
            </a:r>
          </a:p>
        </p:txBody>
      </p:sp>
      <p:sp>
        <p:nvSpPr>
          <p:cNvPr id="934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4876800"/>
          </a:xfrm>
        </p:spPr>
        <p:txBody>
          <a:bodyPr/>
          <a:lstStyle/>
          <a:p>
            <a:pPr marL="1371600" lvl="2" indent="-457200"/>
            <a:r>
              <a:rPr lang="en-US" sz="2800" dirty="0" smtClean="0"/>
              <a:t>Methods Generally have the form:</a:t>
            </a:r>
          </a:p>
        </p:txBody>
      </p:sp>
      <p:sp>
        <p:nvSpPr>
          <p:cNvPr id="934916" name="Rectangle 4"/>
          <p:cNvSpPr>
            <a:spLocks noChangeArrowheads="1"/>
          </p:cNvSpPr>
          <p:nvPr/>
        </p:nvSpPr>
        <p:spPr bwMode="auto">
          <a:xfrm>
            <a:off x="304800" y="2819400"/>
            <a:ext cx="8305800" cy="1323439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&lt;visibility modifier&gt; &lt;return type&gt; &lt;method name&gt; (&lt;parameter list&gt;){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&lt;implementing code&gt;</a:t>
            </a:r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}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4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96200" cy="5029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3000"/>
              <a:t>Duplicating Variable Names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600"/>
              <a:t>Because the scope of a formal parameter or local variable is restricted to a single method, the same name can be used within several different methods without causing a conflict.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600"/>
              <a:t>When the programmer reuses the same local name in different methods, the name refers to a different area of storage in each method. 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600"/>
              <a:t>In the next example, the names </a:t>
            </a:r>
            <a:r>
              <a:rPr lang="en-US" sz="2600">
                <a:latin typeface="Century Gothic" pitchFamily="34" charset="0"/>
              </a:rPr>
              <a:t>iAmLocal</a:t>
            </a:r>
            <a:r>
              <a:rPr lang="en-US" sz="2600"/>
              <a:t> and </a:t>
            </a:r>
            <a:r>
              <a:rPr lang="en-US" sz="2600">
                <a:latin typeface="Century Gothic" pitchFamily="34" charset="0"/>
              </a:rPr>
              <a:t>parm1</a:t>
            </a:r>
            <a:r>
              <a:rPr lang="en-US" sz="2600"/>
              <a:t> are used in two methods in this way: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5397" name="Rectangle 5"/>
          <p:cNvSpPr>
            <a:spLocks noChangeArrowheads="1"/>
          </p:cNvSpPr>
          <p:nvPr/>
        </p:nvSpPr>
        <p:spPr bwMode="auto">
          <a:xfrm>
            <a:off x="1371600" y="685800"/>
            <a:ext cx="6629400" cy="52736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public class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ScopeDemo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{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iAmGlobal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public void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clientMethod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parm1){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iAmLocal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...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}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helperMethod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parm1,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parm2){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iAmLocal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...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}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...</a:t>
            </a:r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}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6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696200" cy="5029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600" dirty="0"/>
              <a:t>When to Use Instance Variables, Parameters, and Local Variables</a:t>
            </a:r>
          </a:p>
          <a:p>
            <a:pPr marL="990600" lvl="1" indent="-533400"/>
            <a:endParaRPr lang="en-US" sz="900" dirty="0"/>
          </a:p>
          <a:p>
            <a:pPr marL="990600" lvl="1" indent="-533400"/>
            <a:r>
              <a:rPr lang="en-US" sz="2200" dirty="0"/>
              <a:t>The only reason to use an instance variable is to remember information within an object.  </a:t>
            </a:r>
          </a:p>
          <a:p>
            <a:pPr marL="990600" lvl="1" indent="-533400"/>
            <a:r>
              <a:rPr lang="en-US" sz="2200" dirty="0"/>
              <a:t>The only reason to use a parameter is to transmit information to a method.  </a:t>
            </a:r>
          </a:p>
          <a:p>
            <a:pPr marL="990600" lvl="1" indent="-533400"/>
            <a:r>
              <a:rPr lang="en-US" sz="2200" dirty="0"/>
              <a:t>The only reason to use a local variable is for temporary working storage within a method.  </a:t>
            </a:r>
          </a:p>
          <a:p>
            <a:pPr marL="990600" lvl="1" indent="-533400"/>
            <a:r>
              <a:rPr lang="en-US" sz="2200" dirty="0"/>
              <a:t>A very common mistake is to misuse one kind of variable for another.</a:t>
            </a:r>
          </a:p>
          <a:p>
            <a:pPr marL="990600" lvl="1" indent="-533400"/>
            <a:r>
              <a:rPr lang="en-US" sz="2200" dirty="0"/>
              <a:t>Following are the most common examples of these types of mistakes: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</a:t>
            </a:r>
            <a:r>
              <a:rPr lang="en-US" i="1" dirty="0" smtClean="0"/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the keyword </a:t>
            </a:r>
            <a:r>
              <a:rPr lang="en-US" i="1" dirty="0" smtClean="0"/>
              <a:t>this</a:t>
            </a:r>
            <a:r>
              <a:rPr lang="en-US" dirty="0" smtClean="0"/>
              <a:t> to refer to an instance of the class that you are creating</a:t>
            </a:r>
          </a:p>
          <a:p>
            <a:r>
              <a:rPr lang="en-US" dirty="0" smtClean="0"/>
              <a:t>Methods of a class can be used inside other methods of the same class by calling </a:t>
            </a:r>
            <a:r>
              <a:rPr lang="en-US" i="1" dirty="0" err="1" smtClean="0"/>
              <a:t>this.methodName</a:t>
            </a:r>
            <a:r>
              <a:rPr lang="en-US" i="1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Demo{</a:t>
            </a:r>
          </a:p>
          <a:p>
            <a:pPr marL="0" indent="0"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sum1(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b){</a:t>
            </a:r>
          </a:p>
          <a:p>
            <a:pPr marL="0" indent="0">
              <a:buNone/>
            </a:pPr>
            <a:r>
              <a:rPr lang="en-US" dirty="0" smtClean="0"/>
              <a:t>		return a + b;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sum2(){</a:t>
            </a:r>
          </a:p>
          <a:p>
            <a:pPr marL="0" indent="0"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this.sum</a:t>
            </a:r>
            <a:r>
              <a:rPr lang="en-US" dirty="0" smtClean="0"/>
              <a:t>(4, 5);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59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same name for both an instance variable and a local variable can be accomplished with </a:t>
            </a:r>
            <a:r>
              <a:rPr lang="en-US" dirty="0" smtClean="0"/>
              <a:t>Shadowing</a:t>
            </a:r>
            <a:endParaRPr lang="en-US" dirty="0" smtClean="0"/>
          </a:p>
          <a:p>
            <a:r>
              <a:rPr lang="en-US" dirty="0" smtClean="0"/>
              <a:t>This practice is frowned upon because it greatly increases the chances of referencing an incorrect variable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House(){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private String type;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House(String type){  // Local </a:t>
            </a:r>
            <a:r>
              <a:rPr lang="en-US" i="1" dirty="0" smtClean="0"/>
              <a:t>type</a:t>
            </a:r>
            <a:r>
              <a:rPr lang="en-US" dirty="0" smtClean="0"/>
              <a:t> is a shadow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this.type</a:t>
            </a:r>
            <a:r>
              <a:rPr lang="en-US" dirty="0" smtClean="0"/>
              <a:t> = type;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8652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a constructor has been created, it can be used in other constructors with the keyword </a:t>
            </a:r>
            <a:r>
              <a:rPr lang="en-US" i="1" dirty="0" smtClean="0"/>
              <a:t>this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r>
              <a:rPr lang="en-US" dirty="0" smtClean="0"/>
              <a:t>public House(String </a:t>
            </a:r>
            <a:r>
              <a:rPr lang="en-US" dirty="0" err="1" smtClean="0"/>
              <a:t>typ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bds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	type =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rooms = </a:t>
            </a:r>
            <a:r>
              <a:rPr lang="en-US" dirty="0" err="1" smtClean="0"/>
              <a:t>rms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beds = </a:t>
            </a:r>
            <a:r>
              <a:rPr lang="en-US" dirty="0" err="1" smtClean="0"/>
              <a:t>bds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public House(){  // Constructor with no parameters</a:t>
            </a:r>
          </a:p>
          <a:p>
            <a:pPr marL="0" indent="0">
              <a:buNone/>
            </a:pPr>
            <a:r>
              <a:rPr lang="en-US" dirty="0" smtClean="0"/>
              <a:t>	this(“”, 0, 0);  // Uses constructor above to initialize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			// Instance variables</a:t>
            </a:r>
          </a:p>
        </p:txBody>
      </p:sp>
    </p:spTree>
    <p:extLst>
      <p:ext uri="{BB962C8B-B14F-4D97-AF65-F5344CB8AC3E}">
        <p14:creationId xmlns:p14="http://schemas.microsoft.com/office/powerpoint/2010/main" val="2293366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– Creating a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it is necessary to have a constructor that creates an exact copy of an existing object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House(House h){  // Creates exact copy of </a:t>
            </a:r>
            <a:r>
              <a:rPr lang="en-US" i="1" dirty="0" smtClean="0"/>
              <a:t>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type = </a:t>
            </a:r>
            <a:r>
              <a:rPr lang="en-US" dirty="0" err="1" smtClean="0"/>
              <a:t>h.getType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beds = </a:t>
            </a:r>
            <a:r>
              <a:rPr lang="en-US" dirty="0" err="1" smtClean="0"/>
              <a:t>h.getNumBeds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baths = </a:t>
            </a:r>
            <a:r>
              <a:rPr lang="en-US" dirty="0" err="1" smtClean="0"/>
              <a:t>h.getNumBaths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House h1 = new House(“Colonial”, 4, 3);</a:t>
            </a:r>
          </a:p>
          <a:p>
            <a:pPr marL="0" indent="0">
              <a:buNone/>
            </a:pPr>
            <a:r>
              <a:rPr lang="en-US" dirty="0" smtClean="0"/>
              <a:t>House h2 = new House(h1);  // Copy of h1 using constructor 				//above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7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35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Return Statements</a:t>
            </a:r>
          </a:p>
          <a:p>
            <a:pPr marL="990600" lvl="1" indent="-533400"/>
            <a:r>
              <a:rPr lang="en-US"/>
              <a:t>If a method has a return type, its implementing code must have at least one </a:t>
            </a:r>
            <a:r>
              <a:rPr lang="en-US">
                <a:latin typeface="Century Gothic" pitchFamily="34" charset="0"/>
              </a:rPr>
              <a:t>return</a:t>
            </a:r>
            <a:r>
              <a:rPr lang="en-US"/>
              <a:t> statement that returns a value of that type.</a:t>
            </a:r>
          </a:p>
          <a:p>
            <a:pPr marL="990600" lvl="1" indent="-533400"/>
            <a:r>
              <a:rPr lang="en-US"/>
              <a:t>There can be more than one </a:t>
            </a:r>
            <a:r>
              <a:rPr lang="en-US">
                <a:latin typeface="Century Gothic" pitchFamily="34" charset="0"/>
              </a:rPr>
              <a:t>return</a:t>
            </a:r>
            <a:r>
              <a:rPr lang="en-US"/>
              <a:t> statement in a method; however, the first one executed ends the method.</a:t>
            </a:r>
          </a:p>
          <a:p>
            <a:pPr marL="990600" lvl="1" indent="-533400"/>
            <a:r>
              <a:rPr lang="en-US"/>
              <a:t>A </a:t>
            </a:r>
            <a:r>
              <a:rPr lang="en-US">
                <a:latin typeface="Century Gothic" pitchFamily="34" charset="0"/>
              </a:rPr>
              <a:t>return</a:t>
            </a:r>
            <a:r>
              <a:rPr lang="en-US"/>
              <a:t> statement in a void method quits the method and returns nothing.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36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990600" lvl="1" indent="-533400"/>
            <a:r>
              <a:rPr lang="en-US" sz="2400" dirty="0"/>
              <a:t>The following is an example of a method that has two return statements but executes just one of them:</a:t>
            </a:r>
            <a:r>
              <a:rPr lang="en-US" dirty="0"/>
              <a:t>	</a:t>
            </a:r>
          </a:p>
        </p:txBody>
      </p:sp>
      <p:sp>
        <p:nvSpPr>
          <p:cNvPr id="936964" name="Rectangle 4"/>
          <p:cNvSpPr>
            <a:spLocks noChangeArrowheads="1"/>
          </p:cNvSpPr>
          <p:nvPr/>
        </p:nvSpPr>
        <p:spPr bwMode="auto">
          <a:xfrm>
            <a:off x="2286000" y="3200400"/>
            <a:ext cx="5105400" cy="24733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boolean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odd(</a:t>
            </a:r>
            <a:r>
              <a:rPr lang="en-US" sz="26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){</a:t>
            </a:r>
          </a:p>
          <a:p>
            <a:pPr eaLnBrk="0" hangingPunct="0"/>
            <a:r>
              <a:rPr lang="en-US" sz="26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if (</a:t>
            </a:r>
            <a:r>
              <a:rPr lang="en-US" sz="26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% 2 == 0)</a:t>
            </a:r>
          </a:p>
          <a:p>
            <a:pPr eaLnBrk="0" hangingPunct="0"/>
            <a:r>
              <a:rPr lang="en-US" sz="26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return false;</a:t>
            </a:r>
          </a:p>
          <a:p>
            <a:pPr eaLnBrk="0" hangingPunct="0"/>
            <a:r>
              <a:rPr lang="en-US" sz="26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else</a:t>
            </a:r>
          </a:p>
          <a:p>
            <a:pPr eaLnBrk="0" hangingPunct="0"/>
            <a:r>
              <a:rPr lang="en-US" sz="26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return true;</a:t>
            </a:r>
          </a:p>
          <a:p>
            <a:pPr eaLnBrk="0" hangingPunct="0"/>
            <a:r>
              <a:rPr lang="en-US" sz="2600" dirty="0">
                <a:cs typeface="Times New Roman" pitchFamily="18" charset="0"/>
              </a:rPr>
              <a:t>}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37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001000" cy="51816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dirty="0" smtClean="0"/>
          </a:p>
          <a:p>
            <a:pPr marL="609600" indent="-609600">
              <a:buFont typeface="Wingdings" pitchFamily="2" charset="2"/>
              <a:buNone/>
            </a:pPr>
            <a:r>
              <a:rPr lang="en-US" dirty="0" smtClean="0"/>
              <a:t>Formal </a:t>
            </a:r>
            <a:r>
              <a:rPr lang="en-US" dirty="0"/>
              <a:t>and Actual Parameters</a:t>
            </a:r>
          </a:p>
          <a:p>
            <a:pPr marL="990600" lvl="1" indent="-533400"/>
            <a:r>
              <a:rPr lang="en-US" sz="2000" dirty="0"/>
              <a:t>Parameters listed in a method’s definition are called </a:t>
            </a:r>
            <a:r>
              <a:rPr lang="en-US" sz="2000" b="1" i="1" dirty="0"/>
              <a:t>formal parameters</a:t>
            </a:r>
            <a:r>
              <a:rPr lang="en-US" sz="2000" dirty="0"/>
              <a:t>. Values passed to a method when it is invoked are called </a:t>
            </a:r>
            <a:r>
              <a:rPr lang="en-US" sz="2000" b="1" i="1" dirty="0"/>
              <a:t>arguments</a:t>
            </a:r>
            <a:r>
              <a:rPr lang="en-US" sz="2000" dirty="0"/>
              <a:t> or </a:t>
            </a:r>
            <a:r>
              <a:rPr lang="en-US" sz="2000" b="1" i="1" dirty="0"/>
              <a:t>actual parameters</a:t>
            </a:r>
            <a:r>
              <a:rPr lang="en-US" sz="2000" dirty="0"/>
              <a:t>.	</a:t>
            </a:r>
            <a:endParaRPr lang="en-US" sz="2000" dirty="0">
              <a:solidFill>
                <a:srgbClr val="E44C22"/>
              </a:solidFill>
            </a:endParaRPr>
          </a:p>
        </p:txBody>
      </p:sp>
      <p:sp>
        <p:nvSpPr>
          <p:cNvPr id="937988" name="Rectangle 4"/>
          <p:cNvSpPr>
            <a:spLocks noChangeArrowheads="1"/>
          </p:cNvSpPr>
          <p:nvPr/>
        </p:nvSpPr>
        <p:spPr bwMode="auto">
          <a:xfrm>
            <a:off x="1121079" y="3581400"/>
            <a:ext cx="6400800" cy="877163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7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public static void sum(</a:t>
            </a:r>
            <a:r>
              <a:rPr lang="en-US" sz="1700" dirty="0" err="1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17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a, </a:t>
            </a:r>
            <a:r>
              <a:rPr lang="en-US" sz="1700" dirty="0" err="1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17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b, </a:t>
            </a:r>
            <a:r>
              <a:rPr lang="en-US" sz="1700" dirty="0" err="1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17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c){  // formal parameters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	</a:t>
            </a:r>
            <a:r>
              <a:rPr lang="en-US" sz="17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return a + b + c;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}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1295399" y="4724400"/>
            <a:ext cx="6226479" cy="1415772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endParaRPr lang="en-US" sz="1700" dirty="0" smtClean="0">
              <a:cs typeface="Times New Roman" pitchFamily="18" charset="0"/>
            </a:endParaRPr>
          </a:p>
          <a:p>
            <a:pPr eaLnBrk="0" hangingPunct="0"/>
            <a:r>
              <a:rPr lang="en-US" sz="1700" dirty="0" smtClean="0">
                <a:cs typeface="Times New Roman" pitchFamily="18" charset="0"/>
              </a:rPr>
              <a:t>public static void main(String[] </a:t>
            </a:r>
            <a:r>
              <a:rPr lang="en-US" sz="1700" dirty="0" err="1" smtClean="0">
                <a:cs typeface="Times New Roman" pitchFamily="18" charset="0"/>
              </a:rPr>
              <a:t>args</a:t>
            </a:r>
            <a:r>
              <a:rPr lang="en-US" sz="1700" dirty="0" smtClean="0">
                <a:cs typeface="Times New Roman" pitchFamily="18" charset="0"/>
              </a:rPr>
              <a:t>){</a:t>
            </a:r>
          </a:p>
          <a:p>
            <a:pPr eaLnBrk="0" hangingPunct="0"/>
            <a:r>
              <a:rPr lang="en-US" sz="1700" dirty="0" smtClean="0">
                <a:cs typeface="Times New Roman" pitchFamily="18" charset="0"/>
              </a:rPr>
              <a:t>	</a:t>
            </a:r>
            <a:r>
              <a:rPr lang="en-US" sz="1700" dirty="0" err="1" smtClean="0">
                <a:cs typeface="Times New Roman" pitchFamily="18" charset="0"/>
              </a:rPr>
              <a:t>int</a:t>
            </a:r>
            <a:r>
              <a:rPr lang="en-US" sz="1700" dirty="0" smtClean="0">
                <a:cs typeface="Times New Roman" pitchFamily="18" charset="0"/>
              </a:rPr>
              <a:t> x = sum(3, 5, 6);  //Actual Parameters</a:t>
            </a:r>
            <a:endParaRPr lang="en-US" sz="1700" dirty="0">
              <a:cs typeface="Times New Roman" pitchFamily="18" charset="0"/>
            </a:endParaRPr>
          </a:p>
          <a:p>
            <a:pPr eaLnBrk="0" hangingPunct="0"/>
            <a:r>
              <a:rPr lang="en-US" sz="1700" dirty="0" smtClean="0">
                <a:cs typeface="Times New Roman" pitchFamily="18" charset="0"/>
              </a:rPr>
              <a:t>}</a:t>
            </a:r>
          </a:p>
          <a:p>
            <a:pPr eaLnBrk="0" hangingPunct="0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sz="18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39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400"/>
              <a:t>Parameter passing</a:t>
            </a:r>
          </a:p>
        </p:txBody>
      </p:sp>
      <p:pic>
        <p:nvPicPr>
          <p:cNvPr id="939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098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40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848600" cy="4800600"/>
          </a:xfrm>
        </p:spPr>
        <p:txBody>
          <a:bodyPr>
            <a:normAutofit/>
          </a:bodyPr>
          <a:lstStyle/>
          <a:p>
            <a:pPr marL="990600" lvl="1" indent="-533400"/>
            <a:r>
              <a:rPr lang="en-US" sz="2600"/>
              <a:t>When a method has a multiple parameters, the caller must provide the right number and types of values.</a:t>
            </a:r>
          </a:p>
          <a:p>
            <a:pPr marL="990600" lvl="1" indent="-533400"/>
            <a:endParaRPr lang="en-US" sz="2600"/>
          </a:p>
          <a:p>
            <a:pPr marL="990600" lvl="1" indent="-533400"/>
            <a:r>
              <a:rPr lang="en-US" sz="2600"/>
              <a:t>The actual parameters must match the formal parameters in position and type.</a:t>
            </a:r>
          </a:p>
          <a:p>
            <a:pPr marL="990600" lvl="1" indent="-533400"/>
            <a:endParaRPr lang="en-US" sz="2600"/>
          </a:p>
          <a:p>
            <a:pPr marL="990600" lvl="1" indent="-533400"/>
            <a:r>
              <a:rPr lang="en-US" sz="2600"/>
              <a:t>The rules for matching the types of a formal and an actual parameter are similar to those for assignment statements.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41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848600" cy="4800600"/>
          </a:xfrm>
        </p:spPr>
        <p:txBody>
          <a:bodyPr/>
          <a:lstStyle/>
          <a:p>
            <a:pPr marL="990600" lvl="1" indent="-533400"/>
            <a:r>
              <a:rPr lang="en-US" sz="2600"/>
              <a:t>The actual parameter’s type must be either the same as or less inclusive than the type of the corresponding formal parameter.</a:t>
            </a:r>
          </a:p>
          <a:p>
            <a:pPr marL="990600" lvl="1" indent="-533400"/>
            <a:endParaRPr lang="en-US" sz="1000"/>
          </a:p>
          <a:p>
            <a:pPr marL="990600" lvl="1" indent="-533400"/>
            <a:r>
              <a:rPr lang="en-US" sz="2600"/>
              <a:t>For example, the method </a:t>
            </a:r>
            <a:r>
              <a:rPr lang="en-US" sz="2600">
                <a:latin typeface="Century Gothic" pitchFamily="34" charset="0"/>
              </a:rPr>
              <a:t>Math.sqrt</a:t>
            </a:r>
            <a:r>
              <a:rPr lang="en-US" sz="2600"/>
              <a:t>, which has a single formal parameter of type </a:t>
            </a:r>
            <a:r>
              <a:rPr lang="en-US" sz="2600">
                <a:latin typeface="Century Gothic" pitchFamily="34" charset="0"/>
              </a:rPr>
              <a:t>double</a:t>
            </a:r>
            <a:r>
              <a:rPr lang="en-US" sz="2600"/>
              <a:t>, can receive either a </a:t>
            </a:r>
            <a:r>
              <a:rPr lang="en-US" sz="2600">
                <a:latin typeface="Century Gothic" pitchFamily="34" charset="0"/>
              </a:rPr>
              <a:t>double</a:t>
            </a:r>
            <a:r>
              <a:rPr lang="en-US" sz="2600"/>
              <a:t> or an </a:t>
            </a:r>
            <a:r>
              <a:rPr lang="en-US" sz="2600">
                <a:latin typeface="Century Gothic" pitchFamily="34" charset="0"/>
              </a:rPr>
              <a:t>int</a:t>
            </a:r>
            <a:r>
              <a:rPr lang="en-US" sz="2600"/>
              <a:t> as an actual parameter from the caller. </a:t>
            </a:r>
          </a:p>
          <a:p>
            <a:pPr marL="990600" lvl="1" indent="-533400"/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5.4  The Structure and </a:t>
            </a:r>
            <a:br>
              <a:rPr lang="en-US" sz="3600" b="1"/>
            </a:br>
            <a:r>
              <a:rPr lang="en-US" sz="3600" b="1"/>
              <a:t>Behavior of Methods</a:t>
            </a:r>
          </a:p>
        </p:txBody>
      </p:sp>
      <p:sp>
        <p:nvSpPr>
          <p:cNvPr id="942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Parameters and Instance Variables</a:t>
            </a:r>
          </a:p>
          <a:p>
            <a:pPr marL="990600" lvl="1" indent="-533400"/>
            <a:r>
              <a:rPr lang="en-US" sz="2400" dirty="0"/>
              <a:t>The purpose of a parameter is to pass information to a method. </a:t>
            </a:r>
          </a:p>
          <a:p>
            <a:pPr marL="990600" lvl="1" indent="-533400"/>
            <a:r>
              <a:rPr lang="en-US" sz="2400" dirty="0"/>
              <a:t>The purpose of an instance variable is to maintain information in an object</a:t>
            </a:r>
            <a:r>
              <a:rPr lang="en-US" sz="2400" dirty="0" smtClean="0"/>
              <a:t>.</a:t>
            </a:r>
          </a:p>
          <a:p>
            <a:pPr marL="990600" lvl="1" indent="-533400"/>
            <a:r>
              <a:rPr lang="en-US" sz="2400" dirty="0" smtClean="0"/>
              <a:t>Instance Variables should NOT be used for temporary storage inside of a method</a:t>
            </a:r>
            <a:endParaRPr lang="en-US" sz="2400" dirty="0"/>
          </a:p>
          <a:p>
            <a:pPr lvl="1" indent="0">
              <a:buNone/>
            </a:pPr>
            <a:endParaRPr lang="en-US" sz="2400" dirty="0"/>
          </a:p>
          <a:p>
            <a:pPr marL="990600" lvl="1" indent="-53340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</TotalTime>
  <Words>1364</Words>
  <Application>Microsoft Office PowerPoint</Application>
  <PresentationFormat>On-screen Show (4:3)</PresentationFormat>
  <Paragraphs>217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Lifetime and Scope of variables</vt:lpstr>
      <vt:lpstr>5.4  The Structure and  Behavior of Methods</vt:lpstr>
      <vt:lpstr>5.4  The Structure and  Behavior of Methods</vt:lpstr>
      <vt:lpstr>5.4  The Structure and  Behavior of Methods</vt:lpstr>
      <vt:lpstr>5.4  The Structure and  Behavior of Methods</vt:lpstr>
      <vt:lpstr>5.4  The Structure and  Behavior of Methods</vt:lpstr>
      <vt:lpstr>5.4  The Structure and  Behavior of Methods</vt:lpstr>
      <vt:lpstr>5.4  The Structure and  Behavior of Methods</vt:lpstr>
      <vt:lpstr>5.4  The Structure and  Behavior of Methods</vt:lpstr>
      <vt:lpstr>5.4  The Structure and  Behavior of Methods</vt:lpstr>
      <vt:lpstr>5.4  The Structure and  Behavior of Methods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Keyword this</vt:lpstr>
      <vt:lpstr>Shadowing</vt:lpstr>
      <vt:lpstr>Chaining Constructors</vt:lpstr>
      <vt:lpstr>Constructors – Creating a copy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 The Structure and  Behavior of Methods</dc:title>
  <dc:creator>jacobsm</dc:creator>
  <cp:lastModifiedBy>Tyler Crone</cp:lastModifiedBy>
  <cp:revision>32</cp:revision>
  <dcterms:created xsi:type="dcterms:W3CDTF">2014-04-03T13:35:15Z</dcterms:created>
  <dcterms:modified xsi:type="dcterms:W3CDTF">2015-04-26T20:00:05Z</dcterms:modified>
</cp:coreProperties>
</file>