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310" r:id="rId2"/>
    <p:sldId id="311" r:id="rId3"/>
    <p:sldId id="312" r:id="rId4"/>
    <p:sldId id="314" r:id="rId5"/>
    <p:sldId id="313" r:id="rId6"/>
    <p:sldId id="315" r:id="rId7"/>
    <p:sldId id="258" r:id="rId8"/>
    <p:sldId id="262" r:id="rId9"/>
    <p:sldId id="309" r:id="rId10"/>
    <p:sldId id="263" r:id="rId11"/>
    <p:sldId id="264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419BF1-30F9-49A5-A9AA-0661E6371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8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CBE9920-779D-4B34-BBAB-46C40D950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29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B0564-69B7-4860-9854-BA885509DFF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624AB-6D59-4D77-A426-1096C88679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8FB73-D7CB-4C0F-8A36-335E63D2E1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3DAAC-EB37-4FC7-860D-0BDB287B99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6D0DA-A06F-4E86-92CC-B7F34350D4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CF2DA-F08C-4DBE-805E-2045A8D818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5AAAB-8F0A-4566-B5C3-4010B96BDD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EA82C-1F88-4C98-9CD1-0CAC1BE5D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46D1C-FC3D-491A-9787-B93E8EBB03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913B5-CCD1-4D6E-A912-D9FBE7D9B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03BF1-7C2B-40FD-97FF-C4A977DA6C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C4A7E-33EC-4A16-9242-03A6085FE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9C313B-0E40-486E-9D61-C2730D0497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Computer Science 1, functions were used to help organize C++ source code and prevent re-writing the same portion of code over and over</a:t>
            </a:r>
          </a:p>
          <a:p>
            <a:endParaRPr lang="en-US" dirty="0" smtClean="0"/>
          </a:p>
          <a:p>
            <a:r>
              <a:rPr lang="en-US" dirty="0" smtClean="0"/>
              <a:t>Java provides the same functionality through use of Private Helper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6D0DA-A06F-4E86-92CC-B7F34350D41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99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/>
              <a:t>5.1  The Internal Structure</a:t>
            </a:r>
            <a:br>
              <a:rPr lang="en-US" sz="3600" b="1" smtClean="0"/>
            </a:br>
            <a:r>
              <a:rPr lang="en-US" sz="3600" b="1" smtClean="0"/>
              <a:t> of Classes and Objects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229600" cy="4876800"/>
          </a:xfrm>
        </p:spPr>
        <p:txBody>
          <a:bodyPr/>
          <a:lstStyle/>
          <a:p>
            <a:pPr marL="990600" lvl="1" indent="-533400" eaLnBrk="1" hangingPunct="1"/>
            <a:r>
              <a:rPr lang="en-US" dirty="0" smtClean="0"/>
              <a:t>The combining of data and behavior into a single software package is called </a:t>
            </a:r>
            <a:r>
              <a:rPr lang="en-US" b="1" i="1" dirty="0" smtClean="0"/>
              <a:t>encapsulation.</a:t>
            </a:r>
          </a:p>
          <a:p>
            <a:pPr marL="990600" lvl="1" indent="-533400" eaLnBrk="1" hangingPunct="1"/>
            <a:endParaRPr lang="en-US" sz="1000" b="1" i="1" dirty="0" smtClean="0"/>
          </a:p>
          <a:p>
            <a:pPr marL="990600" lvl="1" indent="-533400" eaLnBrk="1" hangingPunct="1"/>
            <a:r>
              <a:rPr lang="en-US" u="sng" dirty="0" smtClean="0"/>
              <a:t>An object is an instance of its class</a:t>
            </a:r>
            <a:r>
              <a:rPr lang="en-US" dirty="0" smtClean="0"/>
              <a:t>, and the process of creating a new object is called </a:t>
            </a:r>
            <a:r>
              <a:rPr lang="en-US" b="1" i="1" dirty="0" smtClean="0"/>
              <a:t>instantiation.</a:t>
            </a:r>
          </a:p>
          <a:p>
            <a:pPr marL="990600" lvl="1" indent="-533400" eaLnBrk="1" hangingPunct="1"/>
            <a:r>
              <a:rPr lang="en-US" dirty="0" smtClean="0"/>
              <a:t>Instantiation generally has the form:</a:t>
            </a:r>
          </a:p>
          <a:p>
            <a:pPr marL="990600" lvl="1" indent="-533400" eaLnBrk="1" hangingPunct="1"/>
            <a:endParaRPr lang="en-US" dirty="0" smtClean="0"/>
          </a:p>
          <a:p>
            <a:pPr lvl="1" indent="0" algn="ctr" eaLnBrk="1" hangingPunct="1">
              <a:buNone/>
            </a:pPr>
            <a:r>
              <a:rPr lang="en-US" i="1" dirty="0" err="1" smtClean="0"/>
              <a:t>ClassName</a:t>
            </a:r>
            <a:r>
              <a:rPr lang="en-US" i="1" dirty="0" smtClean="0"/>
              <a:t> </a:t>
            </a:r>
            <a:r>
              <a:rPr lang="en-US" i="1" dirty="0" err="1" smtClean="0"/>
              <a:t>refVariable</a:t>
            </a:r>
            <a:r>
              <a:rPr lang="en-US" i="1" dirty="0" smtClean="0"/>
              <a:t> = </a:t>
            </a:r>
            <a:r>
              <a:rPr lang="en-US" dirty="0" smtClean="0"/>
              <a:t>new </a:t>
            </a:r>
            <a:r>
              <a:rPr lang="en-US" i="1" dirty="0" err="1" smtClean="0"/>
              <a:t>ClassName</a:t>
            </a:r>
            <a:r>
              <a:rPr lang="en-US" dirty="0" smtClean="0"/>
              <a:t>();</a:t>
            </a:r>
          </a:p>
          <a:p>
            <a:pPr lvl="1" indent="0" algn="ctr" eaLnBrk="1" hangingPunct="1">
              <a:buNone/>
            </a:pPr>
            <a:endParaRPr lang="en-US" i="1" dirty="0"/>
          </a:p>
          <a:p>
            <a:pPr lvl="1" indent="0" eaLnBrk="1" hangingPunct="1">
              <a:buNone/>
            </a:pPr>
            <a:r>
              <a:rPr lang="en-US" dirty="0" smtClean="0"/>
              <a:t>Example)</a:t>
            </a:r>
          </a:p>
          <a:p>
            <a:pPr lvl="1" indent="0" algn="ctr" eaLnBrk="1" hangingPunct="1">
              <a:buNone/>
            </a:pPr>
            <a:r>
              <a:rPr lang="en-US" dirty="0" err="1" smtClean="0"/>
              <a:t>KeyboardReader</a:t>
            </a:r>
            <a:r>
              <a:rPr lang="en-US" dirty="0" smtClean="0"/>
              <a:t> reader = new </a:t>
            </a:r>
            <a:r>
              <a:rPr lang="en-US" dirty="0" err="1" smtClean="0"/>
              <a:t>KeyboardReader</a:t>
            </a:r>
            <a:r>
              <a:rPr lang="en-US" dirty="0" smtClean="0"/>
              <a:t>();</a:t>
            </a:r>
          </a:p>
          <a:p>
            <a:pPr marL="1371600" lvl="2" indent="-457200" eaLnBrk="1" hangingPunct="1"/>
            <a:endParaRPr lang="en-US" dirty="0" smtClean="0"/>
          </a:p>
          <a:p>
            <a:pPr marL="990600" lvl="1" indent="-533400" eaLnBrk="1" hangingPunct="1"/>
            <a:endParaRPr lang="en-US" dirty="0" smtClean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70A60-4B15-4E20-860C-6E7876AA5311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/>
              <a:t>5.1  The Internal Structure</a:t>
            </a:r>
            <a:br>
              <a:rPr lang="en-US" sz="3600" b="1" smtClean="0"/>
            </a:br>
            <a:r>
              <a:rPr lang="en-US" sz="3600" b="1" smtClean="0"/>
              <a:t> of Classes and Objects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4876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smtClean="0"/>
              <a:t>Classes, Objects, and Computer Memory</a:t>
            </a:r>
          </a:p>
          <a:p>
            <a:pPr marL="990600" lvl="1" indent="-533400" eaLnBrk="1" hangingPunct="1"/>
            <a:r>
              <a:rPr lang="en-US" dirty="0" smtClean="0"/>
              <a:t>When a Java program is executing, the computer’s memory must hold:</a:t>
            </a:r>
          </a:p>
          <a:p>
            <a:pPr marL="1371600" lvl="2" indent="-457200" eaLnBrk="1" hangingPunct="1"/>
            <a:r>
              <a:rPr lang="en-US" dirty="0" smtClean="0"/>
              <a:t>All class templates in their compiled form</a:t>
            </a:r>
          </a:p>
          <a:p>
            <a:pPr marL="1371600" lvl="2" indent="-457200" eaLnBrk="1" hangingPunct="1"/>
            <a:r>
              <a:rPr lang="en-US" dirty="0" smtClean="0"/>
              <a:t>Variables that refer to objects</a:t>
            </a:r>
          </a:p>
          <a:p>
            <a:pPr marL="1371600" lvl="2" indent="-457200" eaLnBrk="1" hangingPunct="1"/>
            <a:r>
              <a:rPr lang="en-US" dirty="0" smtClean="0"/>
              <a:t>Objects as needed</a:t>
            </a:r>
          </a:p>
          <a:p>
            <a:pPr marL="990600" lvl="1" indent="-533400"/>
            <a:r>
              <a:rPr lang="en-US" dirty="0"/>
              <a:t>Memory for data is allocated within objects.</a:t>
            </a:r>
          </a:p>
          <a:p>
            <a:pPr marL="990600" lvl="1" indent="-533400"/>
            <a:endParaRPr lang="en-US" sz="1000" dirty="0"/>
          </a:p>
          <a:p>
            <a:pPr marL="990600" lvl="1" indent="-533400"/>
            <a:r>
              <a:rPr lang="en-US" dirty="0"/>
              <a:t>All class templates are in memory at all times, individual objects come and go.</a:t>
            </a:r>
          </a:p>
          <a:p>
            <a:pPr marL="990600" lvl="1" indent="-533400"/>
            <a:endParaRPr lang="en-US" sz="1000" dirty="0"/>
          </a:p>
          <a:p>
            <a:pPr marL="990600" lvl="1" indent="-533400"/>
            <a:r>
              <a:rPr lang="en-US" b="1" dirty="0"/>
              <a:t>An object first appears and occupies memory when it is instantiated, and it disappears automatically when no longer referenced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952AD-DEC4-4666-9114-BAF6D793AF66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/>
              <a:t>5.1  The Internal Structure</a:t>
            </a:r>
            <a:br>
              <a:rPr lang="en-US" sz="3600" b="1" smtClean="0"/>
            </a:br>
            <a:r>
              <a:rPr lang="en-US" sz="3600" b="1" smtClean="0"/>
              <a:t> of Classes and Objects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8001000" cy="4876800"/>
          </a:xfrm>
        </p:spPr>
        <p:txBody>
          <a:bodyPr/>
          <a:lstStyle/>
          <a:p>
            <a:pPr marL="990600" lvl="1" indent="-533400" eaLnBrk="1" hangingPunct="1"/>
            <a:r>
              <a:rPr lang="en-US" dirty="0" smtClean="0"/>
              <a:t>The JVM knows if an object is in use by keeping track of whether or not there are any variables referencing it.</a:t>
            </a:r>
          </a:p>
          <a:p>
            <a:pPr marL="990600" lvl="1" indent="-533400" eaLnBrk="1" hangingPunct="1"/>
            <a:endParaRPr lang="en-US" sz="1000" dirty="0" smtClean="0"/>
          </a:p>
          <a:p>
            <a:pPr marL="990600" lvl="1" indent="-533400" eaLnBrk="1" hangingPunct="1"/>
            <a:r>
              <a:rPr lang="en-US" dirty="0" smtClean="0"/>
              <a:t>Because unreferenced objects cannot be used, Java assumes that it is okay to delete them from memory via </a:t>
            </a:r>
            <a:r>
              <a:rPr lang="en-US" b="1" i="1" dirty="0" smtClean="0"/>
              <a:t>garbage collection</a:t>
            </a:r>
            <a:r>
              <a:rPr lang="en-US" dirty="0"/>
              <a:t> </a:t>
            </a:r>
          </a:p>
          <a:p>
            <a:pPr marL="990600" lvl="1" indent="-533400" eaLnBrk="1" hangingPunct="1"/>
            <a:endParaRPr lang="en-US" dirty="0" smtClean="0"/>
          </a:p>
          <a:p>
            <a:pPr marL="990600" lvl="1" indent="-533400" eaLnBrk="1" hangingPunct="1"/>
            <a:r>
              <a:rPr lang="en-US" dirty="0" smtClean="0"/>
              <a:t>Java’s Garbage Collector automatically deletes objects that have no reference variables associated with them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A3688-9066-4686-912B-9522076B633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1026" name="Picture 2" descr="http://1funny.com/wp-content/uploads/2013/05/garbage_truck_compactor_crush_a_car_thumb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53000"/>
            <a:ext cx="2819400" cy="158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/>
              <a:t>5.1  The Internal Structure</a:t>
            </a:r>
            <a:br>
              <a:rPr lang="en-US" sz="3600" b="1" smtClean="0"/>
            </a:br>
            <a:r>
              <a:rPr lang="en-US" sz="3600" b="1" smtClean="0"/>
              <a:t> of Classes and Objects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229600" cy="5105400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Three Characteristics of an Object</a:t>
            </a:r>
          </a:p>
          <a:p>
            <a:pPr marL="609600" indent="-609600" eaLnBrk="1" hangingPunct="1">
              <a:buFontTx/>
              <a:buNone/>
            </a:pPr>
            <a:endParaRPr lang="en-US" sz="900" dirty="0" smtClean="0"/>
          </a:p>
          <a:p>
            <a:pPr marL="990600" lvl="1" indent="-533400" eaLnBrk="1" hangingPunct="1"/>
            <a:r>
              <a:rPr lang="en-US" sz="2400" dirty="0" smtClean="0"/>
              <a:t>An object has </a:t>
            </a:r>
            <a:r>
              <a:rPr lang="en-US" sz="2400" b="1" i="1" dirty="0" smtClean="0"/>
              <a:t>behavior</a:t>
            </a:r>
            <a:r>
              <a:rPr lang="en-US" sz="2400" dirty="0" smtClean="0"/>
              <a:t> as defined by the methods of its class</a:t>
            </a:r>
          </a:p>
          <a:p>
            <a:pPr marL="990600" lvl="1" indent="-533400" eaLnBrk="1" hangingPunct="1"/>
            <a:endParaRPr lang="en-US" sz="900" dirty="0" smtClean="0"/>
          </a:p>
          <a:p>
            <a:pPr marL="990600" lvl="1" indent="-533400" eaLnBrk="1" hangingPunct="1"/>
            <a:r>
              <a:rPr lang="en-US" sz="2400" dirty="0" smtClean="0"/>
              <a:t>An object has a </a:t>
            </a:r>
            <a:r>
              <a:rPr lang="en-US" sz="2400" b="1" i="1" dirty="0" smtClean="0"/>
              <a:t>state</a:t>
            </a:r>
            <a:r>
              <a:rPr lang="en-US" sz="2400" dirty="0" smtClean="0"/>
              <a:t>, which is another way of saying that at any particular moment its instance variables have particular values.</a:t>
            </a:r>
          </a:p>
          <a:p>
            <a:pPr marL="990600" lvl="1" indent="-533400" eaLnBrk="1" hangingPunct="1"/>
            <a:endParaRPr lang="en-US" sz="900" dirty="0" smtClean="0"/>
          </a:p>
          <a:p>
            <a:pPr marL="1097280" lvl="1" indent="-457200"/>
            <a:r>
              <a:rPr lang="en-US" dirty="0" smtClean="0"/>
              <a:t>Typically, the state changes over time in response to messages sent to the object.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E9E7B-E16B-42BB-8D2C-4F84DC533A78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/>
              <a:t>5.1  The Internal Structure</a:t>
            </a:r>
            <a:br>
              <a:rPr lang="en-US" sz="3600" b="1" smtClean="0"/>
            </a:br>
            <a:r>
              <a:rPr lang="en-US" sz="3600" b="1" smtClean="0"/>
              <a:t> of Classes and Objects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8229600" cy="4648200"/>
          </a:xfrm>
        </p:spPr>
        <p:txBody>
          <a:bodyPr/>
          <a:lstStyle/>
          <a:p>
            <a:pPr lvl="1" indent="0" eaLnBrk="1" hangingPunct="1">
              <a:buNone/>
            </a:pPr>
            <a:r>
              <a:rPr lang="en-US" sz="2600" dirty="0" smtClean="0"/>
              <a:t>An object has its own unique </a:t>
            </a:r>
            <a:r>
              <a:rPr lang="en-US" sz="2600" b="1" i="1" dirty="0" smtClean="0"/>
              <a:t>identity</a:t>
            </a:r>
            <a:r>
              <a:rPr lang="en-US" sz="2600" dirty="0" smtClean="0"/>
              <a:t>, which distinguishes it from all other objects in the computers memory.</a:t>
            </a:r>
          </a:p>
          <a:p>
            <a:pPr marL="640080" lvl="1" indent="0">
              <a:buNone/>
            </a:pPr>
            <a:endParaRPr lang="en-US" sz="1000" dirty="0"/>
          </a:p>
          <a:p>
            <a:pPr marL="640080" lvl="1" indent="0">
              <a:buNone/>
            </a:pPr>
            <a:r>
              <a:rPr lang="en-US" sz="2400" dirty="0" smtClean="0"/>
              <a:t>An object’s identity is handled behind the scenes by the JVM and should not be confused with the variables that might refer to the object.</a:t>
            </a:r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	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2E8A0-33FD-4644-A97C-F50129C8A8F4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/>
              <a:t>5.1  The Internal Structure</a:t>
            </a:r>
            <a:br>
              <a:rPr lang="en-US" sz="3600" b="1" smtClean="0"/>
            </a:br>
            <a:r>
              <a:rPr lang="en-US" sz="3600" b="1" smtClean="0"/>
              <a:t> of Classes and Objects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Clients, Servers, and Interfaces</a:t>
            </a:r>
          </a:p>
          <a:p>
            <a:pPr lvl="1" indent="0" eaLnBrk="1" hangingPunct="1">
              <a:lnSpc>
                <a:spcPct val="90000"/>
              </a:lnSpc>
              <a:buNone/>
            </a:pPr>
            <a:r>
              <a:rPr lang="en-US" dirty="0" smtClean="0"/>
              <a:t>When messages are sent, two objects are involved: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dirty="0" smtClean="0"/>
              <a:t>The sender (the client, some program with a “main”)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dirty="0" smtClean="0"/>
              <a:t>The receiver (the server, the class)</a:t>
            </a:r>
          </a:p>
          <a:p>
            <a:pPr lvl="1" indent="0" eaLnBrk="1" hangingPunct="1">
              <a:lnSpc>
                <a:spcPct val="90000"/>
              </a:lnSpc>
              <a:buNone/>
            </a:pPr>
            <a:r>
              <a:rPr lang="en-US" dirty="0" smtClean="0"/>
              <a:t>Client: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dirty="0" smtClean="0"/>
              <a:t>A clients interactions with a server are limited to sending it messages.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dirty="0" smtClean="0"/>
              <a:t>A client needs to know only a servers </a:t>
            </a:r>
            <a:r>
              <a:rPr lang="en-US" b="1" i="1" dirty="0" smtClean="0"/>
              <a:t>interface</a:t>
            </a:r>
            <a:r>
              <a:rPr lang="en-US" dirty="0" smtClean="0"/>
              <a:t>, that is, the list of methods supported by the server.</a:t>
            </a:r>
          </a:p>
          <a:p>
            <a:pPr marL="1371600" lvl="2" indent="-457200" eaLnBrk="1" hangingPunct="1">
              <a:lnSpc>
                <a:spcPct val="90000"/>
              </a:lnSpc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0272A-3073-45B4-A61A-EFD690160560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/>
              <a:t>5.1  The Internal Structure</a:t>
            </a:r>
            <a:br>
              <a:rPr lang="en-US" sz="3600" b="1" smtClean="0"/>
            </a:br>
            <a:r>
              <a:rPr lang="en-US" sz="3600" b="1" smtClean="0"/>
              <a:t> of Classes and Objects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4876800"/>
          </a:xfrm>
        </p:spPr>
        <p:txBody>
          <a:bodyPr/>
          <a:lstStyle/>
          <a:p>
            <a:pPr lvl="1" indent="0" eaLnBrk="1" hangingPunct="1">
              <a:buNone/>
            </a:pPr>
            <a:endParaRPr lang="en-US" dirty="0" smtClean="0"/>
          </a:p>
          <a:p>
            <a:pPr lvl="1" indent="0" eaLnBrk="1" hangingPunct="1">
              <a:buNone/>
            </a:pPr>
            <a:r>
              <a:rPr lang="en-US" dirty="0" smtClean="0"/>
              <a:t>Server</a:t>
            </a:r>
          </a:p>
          <a:p>
            <a:pPr marL="1371600" lvl="2" indent="-457200" eaLnBrk="1" hangingPunct="1"/>
            <a:r>
              <a:rPr lang="en-US" dirty="0" smtClean="0"/>
              <a:t>The server’s data requirements and the implementation of its methods are hidden from the client – this is known as </a:t>
            </a:r>
            <a:r>
              <a:rPr lang="en-US" b="1" i="1" dirty="0" smtClean="0"/>
              <a:t>information hiding</a:t>
            </a:r>
          </a:p>
          <a:p>
            <a:pPr marL="1371600" lvl="2" indent="-457200" eaLnBrk="1" hangingPunct="1"/>
            <a:r>
              <a:rPr lang="en-US" dirty="0" smtClean="0"/>
              <a:t>Only the person who writes a class needs to understand its internal workings</a:t>
            </a:r>
          </a:p>
          <a:p>
            <a:pPr marL="1371600" lvl="2" indent="-457200" eaLnBrk="1" hangingPunct="1"/>
            <a:r>
              <a:rPr lang="en-US" dirty="0" smtClean="0"/>
              <a:t>A class’s implementation details can be changed radically without affecting any of its clients provided its interface remains the same. 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99009-D086-4EF7-A08C-4C8259A60604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// Helper method - sum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private static </a:t>
            </a:r>
            <a:r>
              <a:rPr lang="en-US" b="1" dirty="0" err="1"/>
              <a:t>int</a:t>
            </a:r>
            <a:r>
              <a:rPr lang="en-US" b="1" dirty="0"/>
              <a:t> sum(</a:t>
            </a:r>
            <a:r>
              <a:rPr lang="en-US" b="1" dirty="0" err="1"/>
              <a:t>int</a:t>
            </a:r>
            <a:r>
              <a:rPr lang="en-US" b="1" dirty="0"/>
              <a:t> a, </a:t>
            </a:r>
            <a:r>
              <a:rPr lang="en-US" b="1" dirty="0" err="1"/>
              <a:t>int</a:t>
            </a:r>
            <a:r>
              <a:rPr lang="en-US" b="1" dirty="0"/>
              <a:t> b){</a:t>
            </a:r>
          </a:p>
          <a:p>
            <a:pPr marL="0" indent="0">
              <a:buNone/>
            </a:pPr>
            <a:r>
              <a:rPr lang="en-US" b="1" dirty="0" smtClean="0"/>
              <a:t>	return </a:t>
            </a:r>
            <a:r>
              <a:rPr lang="en-US" b="1" dirty="0"/>
              <a:t>a + b;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public static void main(String[] </a:t>
            </a:r>
            <a:r>
              <a:rPr lang="en-US" b="1" dirty="0" err="1"/>
              <a:t>args</a:t>
            </a:r>
            <a:r>
              <a:rPr lang="en-US" b="1" dirty="0" smtClean="0"/>
              <a:t>){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/>
              <a:t>output = </a:t>
            </a:r>
            <a:r>
              <a:rPr lang="en-US" sz="2000" b="1" i="1" dirty="0"/>
              <a:t>sum(3, 5);  // Calling private helper </a:t>
            </a:r>
            <a:r>
              <a:rPr lang="en-US" sz="2000" b="1" i="1" dirty="0" smtClean="0"/>
              <a:t>method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System.</a:t>
            </a:r>
            <a:r>
              <a:rPr lang="en-US" sz="2000" b="1" i="1" dirty="0" err="1" smtClean="0"/>
              <a:t>out.print</a:t>
            </a:r>
            <a:r>
              <a:rPr lang="en-US" sz="2000" b="1" i="1" dirty="0" smtClean="0"/>
              <a:t>(output);</a:t>
            </a:r>
            <a:endParaRPr lang="en-US" sz="2000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6D0DA-A06F-4E86-92CC-B7F34350D41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98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private </a:t>
            </a:r>
            <a:r>
              <a:rPr lang="en-US" b="1" dirty="0"/>
              <a:t>static </a:t>
            </a:r>
            <a:r>
              <a:rPr lang="en-US" b="1" dirty="0" err="1"/>
              <a:t>int</a:t>
            </a:r>
            <a:r>
              <a:rPr lang="en-US" b="1" dirty="0"/>
              <a:t> sum(</a:t>
            </a:r>
            <a:r>
              <a:rPr lang="en-US" b="1" dirty="0" err="1"/>
              <a:t>int</a:t>
            </a:r>
            <a:r>
              <a:rPr lang="en-US" b="1" dirty="0"/>
              <a:t> a, </a:t>
            </a:r>
            <a:r>
              <a:rPr lang="en-US" b="1" dirty="0" err="1"/>
              <a:t>int</a:t>
            </a:r>
            <a:r>
              <a:rPr lang="en-US" b="1" dirty="0"/>
              <a:t> b){</a:t>
            </a:r>
          </a:p>
          <a:p>
            <a:pPr marL="0" indent="0">
              <a:buNone/>
            </a:pPr>
            <a:r>
              <a:rPr lang="en-US" b="1" dirty="0"/>
              <a:t>	return a + b;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the helper method above, </a:t>
            </a:r>
            <a:r>
              <a:rPr lang="en-US" b="1" i="1" dirty="0" smtClean="0"/>
              <a:t>sum</a:t>
            </a:r>
            <a:r>
              <a:rPr lang="en-US" b="1" dirty="0"/>
              <a:t> </a:t>
            </a:r>
            <a:r>
              <a:rPr lang="en-US" dirty="0" smtClean="0"/>
              <a:t>represents the helper method’s name</a:t>
            </a:r>
          </a:p>
          <a:p>
            <a:r>
              <a:rPr lang="en-US" dirty="0" smtClean="0"/>
              <a:t>Method names should start with lower case letters for the first word, and follow the same capitalization rules as variables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private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err="1" smtClean="0"/>
              <a:t>sumOfValues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[] values)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6D0DA-A06F-4E86-92CC-B7F34350D41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1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private </a:t>
            </a:r>
            <a:r>
              <a:rPr lang="en-US" b="1" dirty="0"/>
              <a:t>static </a:t>
            </a:r>
            <a:r>
              <a:rPr lang="en-US" b="1" dirty="0" err="1"/>
              <a:t>int</a:t>
            </a:r>
            <a:r>
              <a:rPr lang="en-US" b="1" dirty="0"/>
              <a:t> sum(</a:t>
            </a:r>
            <a:r>
              <a:rPr lang="en-US" b="1" dirty="0" err="1"/>
              <a:t>int</a:t>
            </a:r>
            <a:r>
              <a:rPr lang="en-US" b="1" dirty="0"/>
              <a:t> a, </a:t>
            </a:r>
            <a:r>
              <a:rPr lang="en-US" b="1" dirty="0" err="1"/>
              <a:t>int</a:t>
            </a:r>
            <a:r>
              <a:rPr lang="en-US" b="1" dirty="0"/>
              <a:t> b){</a:t>
            </a:r>
          </a:p>
          <a:p>
            <a:pPr marL="0" indent="0">
              <a:buNone/>
            </a:pPr>
            <a:r>
              <a:rPr lang="en-US" b="1" dirty="0"/>
              <a:t>	return a + b;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helper methods, the variable type before the name is the method</a:t>
            </a:r>
            <a:r>
              <a:rPr lang="en-US" b="1" i="1" dirty="0" smtClean="0"/>
              <a:t> return type</a:t>
            </a:r>
          </a:p>
          <a:p>
            <a:r>
              <a:rPr lang="en-US" dirty="0" smtClean="0"/>
              <a:t>The return statement at the bottom of the method body must match the return type in the method header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6D0DA-A06F-4E86-92CC-B7F34350D41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5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private </a:t>
            </a:r>
            <a:r>
              <a:rPr lang="en-US" b="1" dirty="0"/>
              <a:t>static </a:t>
            </a:r>
            <a:r>
              <a:rPr lang="en-US" b="1" dirty="0" err="1"/>
              <a:t>int</a:t>
            </a:r>
            <a:r>
              <a:rPr lang="en-US" b="1" dirty="0"/>
              <a:t> sum(</a:t>
            </a:r>
            <a:r>
              <a:rPr lang="en-US" b="1" dirty="0" err="1"/>
              <a:t>int</a:t>
            </a:r>
            <a:r>
              <a:rPr lang="en-US" b="1" dirty="0"/>
              <a:t> a, </a:t>
            </a:r>
            <a:r>
              <a:rPr lang="en-US" b="1" dirty="0" err="1"/>
              <a:t>int</a:t>
            </a:r>
            <a:r>
              <a:rPr lang="en-US" b="1" dirty="0"/>
              <a:t> b){</a:t>
            </a:r>
          </a:p>
          <a:p>
            <a:pPr marL="0" indent="0">
              <a:buNone/>
            </a:pPr>
            <a:r>
              <a:rPr lang="en-US" b="1" dirty="0"/>
              <a:t>	return a + b;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Helper methods can accept input from the client through use of </a:t>
            </a:r>
            <a:r>
              <a:rPr lang="en-US" b="1" i="1" dirty="0" smtClean="0"/>
              <a:t>parameters </a:t>
            </a:r>
            <a:r>
              <a:rPr lang="en-US" dirty="0" smtClean="0"/>
              <a:t>or </a:t>
            </a:r>
            <a:r>
              <a:rPr lang="en-US" b="1" i="1" dirty="0" smtClean="0"/>
              <a:t>arguments</a:t>
            </a:r>
            <a:endParaRPr lang="en-US" dirty="0" smtClean="0"/>
          </a:p>
          <a:p>
            <a:r>
              <a:rPr lang="en-US" dirty="0" smtClean="0"/>
              <a:t>When using a helper method, the parameters must match the number and variable type designated by the method header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6D0DA-A06F-4E86-92CC-B7F34350D41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0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Helper method return types can be any primitive or reference type</a:t>
            </a:r>
          </a:p>
          <a:p>
            <a:r>
              <a:rPr lang="en-US" b="1" i="1" dirty="0" smtClean="0"/>
              <a:t>void</a:t>
            </a:r>
            <a:r>
              <a:rPr lang="en-US" b="1" dirty="0" smtClean="0"/>
              <a:t> </a:t>
            </a:r>
            <a:r>
              <a:rPr lang="en-US" dirty="0" smtClean="0"/>
              <a:t>is used when a method does not return a value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private static void </a:t>
            </a:r>
            <a:r>
              <a:rPr lang="en-US" dirty="0" err="1" smtClean="0"/>
              <a:t>printSum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System.out.print</a:t>
            </a:r>
            <a:r>
              <a:rPr lang="en-US" dirty="0" smtClean="0"/>
              <a:t>(a + b);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b="1" i="1" dirty="0"/>
          </a:p>
          <a:p>
            <a:pPr marL="0" indent="0">
              <a:buNone/>
            </a:pPr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6D0DA-A06F-4E86-92CC-B7F34350D41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83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6934200" cy="3200400"/>
          </a:xfrm>
        </p:spPr>
        <p:txBody>
          <a:bodyPr/>
          <a:lstStyle/>
          <a:p>
            <a:pPr eaLnBrk="1" hangingPunct="1"/>
            <a:r>
              <a:rPr lang="en-US" sz="5000" b="1" smtClean="0"/>
              <a:t>Lesson 5: </a:t>
            </a:r>
            <a:br>
              <a:rPr lang="en-US" sz="5000" b="1" smtClean="0"/>
            </a:br>
            <a:r>
              <a:rPr lang="en-US" sz="5000" b="1" smtClean="0"/>
              <a:t/>
            </a:r>
            <a:br>
              <a:rPr lang="en-US" sz="5000" b="1" smtClean="0"/>
            </a:br>
            <a:r>
              <a:rPr lang="en-US" sz="5000" b="1" smtClean="0"/>
              <a:t>Introduction to</a:t>
            </a:r>
            <a:br>
              <a:rPr lang="en-US" sz="5000" b="1" smtClean="0"/>
            </a:br>
            <a:r>
              <a:rPr lang="en-US" sz="5000" b="1" smtClean="0"/>
              <a:t>Defining Classes</a:t>
            </a:r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0E77E-0729-4951-8041-CCFEE6030ED2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5.1  The Internal Structure</a:t>
            </a:r>
            <a:br>
              <a:rPr lang="en-US" sz="3600" b="1" dirty="0" smtClean="0"/>
            </a:br>
            <a:r>
              <a:rPr lang="en-US" sz="3600" b="1" dirty="0" smtClean="0"/>
              <a:t> of Classes and Objects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229600" cy="4876800"/>
          </a:xfrm>
        </p:spPr>
        <p:txBody>
          <a:bodyPr/>
          <a:lstStyle/>
          <a:p>
            <a:pPr marL="990600" lvl="1" indent="-533400" eaLnBrk="1" hangingPunct="1"/>
            <a:endParaRPr lang="en-US" dirty="0" smtClean="0"/>
          </a:p>
          <a:p>
            <a:pPr lvl="1" indent="0" eaLnBrk="1" hangingPunct="1">
              <a:buNone/>
            </a:pPr>
            <a:r>
              <a:rPr lang="en-US" sz="2400" dirty="0" smtClean="0"/>
              <a:t>A </a:t>
            </a:r>
            <a:r>
              <a:rPr lang="en-US" sz="2400" b="1" dirty="0" smtClean="0"/>
              <a:t>class</a:t>
            </a:r>
            <a:r>
              <a:rPr lang="en-US" sz="2400" dirty="0" smtClean="0"/>
              <a:t> is a software package or template that describes the characteristics of similar objects.</a:t>
            </a:r>
          </a:p>
          <a:p>
            <a:pPr lvl="1" indent="0" eaLnBrk="1" hangingPunct="1">
              <a:buNone/>
            </a:pPr>
            <a:endParaRPr lang="en-US" sz="2400" dirty="0" smtClean="0"/>
          </a:p>
          <a:p>
            <a:pPr lvl="1" indent="0" eaLnBrk="1" hangingPunct="1">
              <a:buNone/>
            </a:pPr>
            <a:r>
              <a:rPr lang="en-US" sz="2400" dirty="0" smtClean="0"/>
              <a:t>These characteristics are of two sorts:</a:t>
            </a:r>
          </a:p>
          <a:p>
            <a:pPr marL="1371600" lvl="2" indent="-457200" eaLnBrk="1" hangingPunct="1"/>
            <a:r>
              <a:rPr lang="en-US" sz="2000" b="1" dirty="0" smtClean="0"/>
              <a:t>Variable declarations</a:t>
            </a:r>
            <a:r>
              <a:rPr lang="en-US" sz="2000" dirty="0" smtClean="0"/>
              <a:t> that define an object’s data requirements (</a:t>
            </a:r>
            <a:r>
              <a:rPr lang="en-US" sz="2000" u="sng" dirty="0" smtClean="0"/>
              <a:t>instance variables</a:t>
            </a:r>
            <a:r>
              <a:rPr lang="en-US" sz="2000" dirty="0" smtClean="0"/>
              <a:t>). </a:t>
            </a:r>
          </a:p>
          <a:p>
            <a:pPr marL="1371600" lvl="2" indent="-457200" eaLnBrk="1" hangingPunct="1"/>
            <a:r>
              <a:rPr lang="en-US" sz="2000" b="1" dirty="0" smtClean="0"/>
              <a:t>Methods</a:t>
            </a:r>
            <a:r>
              <a:rPr lang="en-US" sz="2000" dirty="0" smtClean="0"/>
              <a:t> that define its behavior in response to messages. (Like </a:t>
            </a:r>
            <a:r>
              <a:rPr lang="en-US" sz="2000" dirty="0" err="1" smtClean="0"/>
              <a:t>readCompass</a:t>
            </a:r>
            <a:r>
              <a:rPr lang="en-US" sz="2000" dirty="0" smtClean="0"/>
              <a:t>())</a:t>
            </a: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D4CF4-4250-430C-B834-AED58FA63352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/>
              <a:t>5.1  The Internal Structure</a:t>
            </a:r>
            <a:br>
              <a:rPr lang="en-US" sz="3600" b="1" smtClean="0"/>
            </a:br>
            <a:r>
              <a:rPr lang="en-US" sz="3600" b="1" smtClean="0"/>
              <a:t> of Classes and Objects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229600" cy="4876800"/>
          </a:xfrm>
        </p:spPr>
        <p:txBody>
          <a:bodyPr/>
          <a:lstStyle/>
          <a:p>
            <a:pPr marL="990600" lvl="1" indent="-533400" eaLnBrk="1" hangingPunct="1"/>
            <a:r>
              <a:rPr lang="en-US" dirty="0" smtClean="0"/>
              <a:t>An </a:t>
            </a:r>
            <a:r>
              <a:rPr lang="en-US" b="1" dirty="0" smtClean="0"/>
              <a:t>object</a:t>
            </a:r>
            <a:r>
              <a:rPr lang="en-US" dirty="0" smtClean="0"/>
              <a:t> is a </a:t>
            </a:r>
            <a:r>
              <a:rPr lang="en-US" u="sng" dirty="0" smtClean="0"/>
              <a:t>run-time</a:t>
            </a:r>
            <a:r>
              <a:rPr lang="en-US" dirty="0" smtClean="0"/>
              <a:t> entity that contains data and responds to messages.</a:t>
            </a:r>
          </a:p>
          <a:p>
            <a:pPr marL="990600" lvl="1" indent="-533400" eaLnBrk="1" hangingPunct="1"/>
            <a:r>
              <a:rPr lang="en-US" dirty="0" smtClean="0"/>
              <a:t>Objects can only respond to messages if the object has been instantiated</a:t>
            </a:r>
          </a:p>
          <a:p>
            <a:pPr marL="990600" lvl="1" indent="-533400" eaLnBrk="1" hangingPunct="1"/>
            <a:r>
              <a:rPr lang="en-US" dirty="0" smtClean="0"/>
              <a:t>Attempting to send a message to an object that has not been instantiated will result in a </a:t>
            </a:r>
            <a:r>
              <a:rPr lang="en-US" dirty="0" err="1" smtClean="0"/>
              <a:t>NullPointerException</a:t>
            </a:r>
            <a:endParaRPr lang="en-US" dirty="0" smtClean="0"/>
          </a:p>
          <a:p>
            <a:pPr lvl="1" indent="0" eaLnBrk="1" hangingPunct="1">
              <a:buNone/>
            </a:pPr>
            <a:endParaRPr lang="en-US" dirty="0"/>
          </a:p>
          <a:p>
            <a:pPr lvl="1" indent="0" eaLnBrk="1" hangingPunct="1">
              <a:buNone/>
            </a:pPr>
            <a:r>
              <a:rPr lang="en-US" dirty="0" smtClean="0"/>
              <a:t>Example)</a:t>
            </a:r>
          </a:p>
          <a:p>
            <a:pPr lvl="1" indent="0" eaLnBrk="1" hangingPunct="1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KeyboardReader</a:t>
            </a:r>
            <a:r>
              <a:rPr lang="en-US" dirty="0"/>
              <a:t> reader</a:t>
            </a:r>
            <a:r>
              <a:rPr lang="en-US" dirty="0" smtClean="0"/>
              <a:t>;  // Has not been instantiated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b="1" dirty="0"/>
              <a:t> x = </a:t>
            </a:r>
            <a:r>
              <a:rPr lang="en-US" b="1" u="sng" dirty="0" err="1"/>
              <a:t>reader.readInt</a:t>
            </a:r>
            <a:r>
              <a:rPr lang="en-US" b="1" u="sng" dirty="0" smtClean="0"/>
              <a:t>(); </a:t>
            </a:r>
            <a:r>
              <a:rPr lang="en-US" b="1" dirty="0" smtClean="0"/>
              <a:t> // </a:t>
            </a:r>
            <a:r>
              <a:rPr lang="en-US" dirty="0" smtClean="0"/>
              <a:t>Causes </a:t>
            </a:r>
            <a:r>
              <a:rPr lang="en-US" dirty="0" err="1" smtClean="0"/>
              <a:t>NullPointerException</a:t>
            </a:r>
            <a:endParaRPr lang="en-US" dirty="0" smtClean="0"/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A244B8-0C53-4AB6-BEDA-12DA6D59C941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1882</TotalTime>
  <Words>719</Words>
  <Application>Microsoft Office PowerPoint</Application>
  <PresentationFormat>On-screen Show (4:3)</PresentationFormat>
  <Paragraphs>143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Helper Methods</vt:lpstr>
      <vt:lpstr>Helper Methods</vt:lpstr>
      <vt:lpstr>Helper Methods</vt:lpstr>
      <vt:lpstr>Helper Methods</vt:lpstr>
      <vt:lpstr>Helper Methods</vt:lpstr>
      <vt:lpstr>Return Types</vt:lpstr>
      <vt:lpstr>Lesson 5:   Introduction to Defining Classes</vt:lpstr>
      <vt:lpstr>5.1  The Internal Structure  of Classes and Objects</vt:lpstr>
      <vt:lpstr>5.1  The Internal Structure  of Classes and Objects</vt:lpstr>
      <vt:lpstr>5.1  The Internal Structure  of Classes and Objects</vt:lpstr>
      <vt:lpstr>5.1  The Internal Structure  of Classes and Objects</vt:lpstr>
      <vt:lpstr>5.1  The Internal Structure  of Classes and Objects</vt:lpstr>
      <vt:lpstr>5.1  The Internal Structure  of Classes and Objects</vt:lpstr>
      <vt:lpstr>5.1  The Internal Structure  of Classes and Objects</vt:lpstr>
      <vt:lpstr>5.1  The Internal Structure  of Classes and Objects</vt:lpstr>
      <vt:lpstr>5.1  The Internal Structure  of Classes and Objects</vt:lpstr>
    </vt:vector>
  </TitlesOfParts>
  <Company>CMSD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5:   Introduction to Defining Classes</dc:title>
  <dc:creator>CMSD</dc:creator>
  <cp:lastModifiedBy>Tyler Crone</cp:lastModifiedBy>
  <cp:revision>146</cp:revision>
  <dcterms:created xsi:type="dcterms:W3CDTF">2003-03-10T01:14:47Z</dcterms:created>
  <dcterms:modified xsi:type="dcterms:W3CDTF">2015-04-05T21:14:03Z</dcterms:modified>
</cp:coreProperties>
</file>