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2" r:id="rId9"/>
    <p:sldId id="265" r:id="rId10"/>
    <p:sldId id="266" r:id="rId11"/>
    <p:sldId id="267" r:id="rId12"/>
    <p:sldId id="268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F17CA9F-1990-467F-8350-93D3C7EF7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595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C720854-AC0D-4EBC-B1B3-3C7D3B5998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84E42-D612-41BC-84C0-F0975C6DE8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92CA2-52C8-4413-9414-29B36C4ECD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D18E3-AFC8-48DF-9ACB-5F7816A172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75347-7FA7-4AA1-978C-3FFAB943B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96C2-A62A-45F0-B166-1B7C722DE0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EA7C5237-A5ED-40CE-944C-B66A7CE9BC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14F87968-1E50-465B-9FC4-D4FC7E7AEE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5A5154-0123-4A55-9C7E-85F11B75B9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A05EB-A161-4070-8308-EC78AB98F2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77ABB-B66F-4C8C-B5CB-885C6F5A17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9A9A153-D4D8-4C62-80BC-AD526CF902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55638"/>
            <a:ext cx="82296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smtClean="0"/>
              <a:t>3.3  Terminal I/O for</a:t>
            </a:r>
            <a:br>
              <a:rPr lang="en-US" b="1" smtClean="0"/>
            </a:br>
            <a:r>
              <a:rPr lang="en-US" b="1" smtClean="0"/>
              <a:t>Different Data types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7543800" cy="4572000"/>
          </a:xfrm>
        </p:spPr>
        <p:txBody>
          <a:bodyPr/>
          <a:lstStyle/>
          <a:p>
            <a:pPr marL="990600" lvl="1" indent="-533400" eaLnBrk="1" hangingPunct="1"/>
            <a:r>
              <a:rPr lang="en-US" sz="2400" smtClean="0"/>
              <a:t>Objects support terminal input and output.</a:t>
            </a:r>
          </a:p>
          <a:p>
            <a:pPr marL="990600" lvl="1" indent="-533400" eaLnBrk="1" hangingPunct="1"/>
            <a:r>
              <a:rPr lang="en-US" sz="2400" smtClean="0"/>
              <a:t>An instance of the class</a:t>
            </a:r>
            <a:r>
              <a:rPr lang="en-US" sz="2600" smtClean="0">
                <a:latin typeface="Century Gothic" pitchFamily="34" charset="0"/>
              </a:rPr>
              <a:t> </a:t>
            </a:r>
            <a:r>
              <a:rPr lang="en-US" sz="2400" smtClean="0">
                <a:latin typeface="Century Gothic" pitchFamily="34" charset="0"/>
              </a:rPr>
              <a:t>KeyboardReader</a:t>
            </a:r>
            <a:r>
              <a:rPr lang="en-US" sz="2400" smtClean="0"/>
              <a:t> supports input.</a:t>
            </a:r>
          </a:p>
          <a:p>
            <a:pPr marL="990600" lvl="1" indent="-533400" eaLnBrk="1" hangingPunct="1"/>
            <a:r>
              <a:rPr lang="en-US" sz="2400" smtClean="0"/>
              <a:t>The object </a:t>
            </a:r>
            <a:r>
              <a:rPr lang="en-US" sz="2400" smtClean="0">
                <a:latin typeface="Century Gothic" pitchFamily="34" charset="0"/>
              </a:rPr>
              <a:t>System.out</a:t>
            </a:r>
            <a:r>
              <a:rPr lang="en-US" sz="2400" smtClean="0"/>
              <a:t> supports output.</a:t>
            </a:r>
          </a:p>
          <a:p>
            <a:pPr marL="990600" lvl="1" indent="-533400" eaLnBrk="1" hangingPunct="1"/>
            <a:r>
              <a:rPr lang="en-US" sz="2400" smtClean="0"/>
              <a:t>Object </a:t>
            </a:r>
            <a:r>
              <a:rPr lang="en-US" sz="2400" smtClean="0">
                <a:latin typeface="Century Gothic" pitchFamily="34" charset="0"/>
              </a:rPr>
              <a:t>System.out</a:t>
            </a:r>
            <a:r>
              <a:rPr lang="en-US" sz="2400" smtClean="0"/>
              <a:t> is an instance of the class </a:t>
            </a:r>
            <a:r>
              <a:rPr lang="en-US" sz="2400" smtClean="0">
                <a:latin typeface="Century Gothic" pitchFamily="34" charset="0"/>
              </a:rPr>
              <a:t>PrintStream</a:t>
            </a:r>
            <a:r>
              <a:rPr lang="en-US" sz="2400" smtClean="0"/>
              <a:t>.</a:t>
            </a:r>
          </a:p>
          <a:p>
            <a:pPr marL="990600" lvl="1" indent="-533400" eaLnBrk="1" hangingPunct="1"/>
            <a:r>
              <a:rPr lang="en-US" sz="2400" smtClean="0"/>
              <a:t>This class, together with a number of others, is available to Java programmers without specifying their names in import statements.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smtClean="0"/>
              <a:t>3.5  Programming Errors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990600"/>
            <a:ext cx="7543800" cy="6019800"/>
          </a:xfrm>
        </p:spPr>
        <p:txBody>
          <a:bodyPr/>
          <a:lstStyle/>
          <a:p>
            <a:pPr marL="990600" lvl="1" indent="-533400" eaLnBrk="1" hangingPunct="1">
              <a:lnSpc>
                <a:spcPct val="90000"/>
              </a:lnSpc>
            </a:pPr>
            <a:r>
              <a:rPr lang="en-US" sz="3200" b="1" i="1" dirty="0" smtClean="0"/>
              <a:t>Run-time errors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dirty="0" smtClean="0"/>
              <a:t>Occur when the computer is asked to do something that it considers illegal, (such as dividing by zero)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dirty="0" smtClean="0"/>
              <a:t>x/y is syntactically correct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dirty="0" smtClean="0"/>
              <a:t>When the expression is evaluated during execution of the program, the meaning of the expression depends on the values contained in the variables.</a:t>
            </a:r>
          </a:p>
          <a:p>
            <a:pPr marL="1752600" lvl="3" indent="-381000" eaLnBrk="1" hangingPunct="1">
              <a:lnSpc>
                <a:spcPct val="90000"/>
              </a:lnSpc>
            </a:pPr>
            <a:r>
              <a:rPr lang="en-US" dirty="0" smtClean="0"/>
              <a:t>(If the variable y has the value 0, then the expression cannot be evaluated)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dirty="0" smtClean="0"/>
              <a:t>The Java run-time environment will print a message telling us the nature of the error and where it was encountered.</a:t>
            </a:r>
          </a:p>
          <a:p>
            <a:pPr marL="1752600" lvl="3" indent="-381000"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55638"/>
            <a:ext cx="82296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smtClean="0"/>
              <a:t>3.5  Programming Errors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543800" cy="4876800"/>
          </a:xfrm>
        </p:spPr>
        <p:txBody>
          <a:bodyPr>
            <a:normAutofit/>
          </a:bodyPr>
          <a:lstStyle/>
          <a:p>
            <a:pPr marL="990600" lvl="1" indent="-533400" eaLnBrk="1" hangingPunct="1">
              <a:lnSpc>
                <a:spcPct val="90000"/>
              </a:lnSpc>
            </a:pPr>
            <a:r>
              <a:rPr lang="en-US" sz="3200" b="1" i="1" smtClean="0"/>
              <a:t>Logic errors </a:t>
            </a:r>
            <a:r>
              <a:rPr lang="en-US" sz="3200" smtClean="0"/>
              <a:t>(</a:t>
            </a:r>
            <a:r>
              <a:rPr lang="en-US" sz="3200" i="1" smtClean="0"/>
              <a:t>design errors </a:t>
            </a:r>
            <a:r>
              <a:rPr lang="en-US" sz="3200" smtClean="0"/>
              <a:t>or </a:t>
            </a:r>
            <a:r>
              <a:rPr lang="en-US" sz="3200" i="1" smtClean="0"/>
              <a:t>bugs)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sz="2800" smtClean="0"/>
              <a:t>Occur when we fail to express ourselves accurately.</a:t>
            </a:r>
          </a:p>
          <a:p>
            <a:pPr marL="1752600" lvl="3" indent="-381000" eaLnBrk="1" hangingPunct="1">
              <a:lnSpc>
                <a:spcPct val="90000"/>
              </a:lnSpc>
            </a:pPr>
            <a:r>
              <a:rPr lang="en-US" sz="2400" smtClean="0"/>
              <a:t>The instruction is phrased properly, and thus the syntax is correct.</a:t>
            </a:r>
          </a:p>
          <a:p>
            <a:pPr marL="1752600" lvl="3" indent="-381000" eaLnBrk="1" hangingPunct="1">
              <a:lnSpc>
                <a:spcPct val="90000"/>
              </a:lnSpc>
            </a:pPr>
            <a:r>
              <a:rPr lang="en-US" sz="2400" smtClean="0"/>
              <a:t>The instruction is meaningful, and thus the semantics are valid.</a:t>
            </a:r>
          </a:p>
          <a:p>
            <a:pPr marL="1752600" lvl="3" indent="-381000" eaLnBrk="1" hangingPunct="1">
              <a:lnSpc>
                <a:spcPct val="90000"/>
              </a:lnSpc>
            </a:pPr>
            <a:r>
              <a:rPr lang="en-US" sz="2400" smtClean="0"/>
              <a:t>But the instruction does not do what we intended, and thus is logically incorrect.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sz="2800" smtClean="0"/>
              <a:t>Programming environments do not detect logic errors automatically.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55638"/>
            <a:ext cx="82296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smtClean="0"/>
              <a:t>3.6  Debugging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848600" cy="5029200"/>
          </a:xfrm>
        </p:spPr>
        <p:txBody>
          <a:bodyPr>
            <a:normAutofit/>
          </a:bodyPr>
          <a:lstStyle/>
          <a:p>
            <a:pPr marL="990600" lvl="1" indent="-533400" eaLnBrk="1" hangingPunct="1"/>
            <a:r>
              <a:rPr lang="en-US" sz="2400" dirty="0" smtClean="0"/>
              <a:t>A logic error is also known as a </a:t>
            </a:r>
            <a:r>
              <a:rPr lang="en-US" sz="2400" b="1" i="1" dirty="0" smtClean="0"/>
              <a:t>bug</a:t>
            </a:r>
            <a:endParaRPr lang="en-US" sz="2400" dirty="0" smtClean="0"/>
          </a:p>
          <a:p>
            <a:pPr marL="990600" lvl="1" indent="-533400" eaLnBrk="1" hangingPunct="1"/>
            <a:r>
              <a:rPr lang="en-US" sz="2400" dirty="0" smtClean="0"/>
              <a:t>A bug is not always easy to locate.</a:t>
            </a:r>
          </a:p>
          <a:p>
            <a:pPr marL="990600" lvl="1" indent="-533400" eaLnBrk="1" hangingPunct="1"/>
            <a:r>
              <a:rPr lang="en-US" sz="2400" dirty="0" smtClean="0"/>
              <a:t>Often bugs are not located where one might expect them.</a:t>
            </a:r>
          </a:p>
          <a:p>
            <a:pPr marL="990600" lvl="1" indent="-533400" eaLnBrk="1" hangingPunct="1"/>
            <a:r>
              <a:rPr lang="en-US" sz="2400" dirty="0" smtClean="0"/>
              <a:t>Adding extra lines to the program can help to locate a bug.</a:t>
            </a:r>
          </a:p>
          <a:p>
            <a:pPr marL="990600" lvl="1" indent="-533400" eaLnBrk="1" hangingPunct="1"/>
            <a:r>
              <a:rPr lang="en-US" sz="2400" dirty="0" smtClean="0"/>
              <a:t>Determining if any of the variables deviate from their expected values will highlight the existence of a bug. </a:t>
            </a:r>
          </a:p>
          <a:p>
            <a:pPr marL="990600" lvl="1" indent="-533400" eaLnBrk="1" hangingPunct="1"/>
            <a:r>
              <a:rPr lang="en-US" sz="2400" dirty="0" smtClean="0"/>
              <a:t>A variables value is printed in the terminal window as follows:</a:t>
            </a:r>
          </a:p>
          <a:p>
            <a:pPr marL="1371600" lvl="2" indent="-457200" eaLnBrk="1" hangingPunct="1">
              <a:buFontTx/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System.out.println</a:t>
            </a:r>
            <a:r>
              <a:rPr lang="en-US" sz="2000" dirty="0" smtClean="0"/>
              <a:t> (“&lt;some message&gt;” + </a:t>
            </a:r>
          </a:p>
          <a:p>
            <a:pPr marL="1371600" lvl="2" indent="-457200" eaLnBrk="1" hangingPunct="1">
              <a:buFontTx/>
              <a:buNone/>
            </a:pPr>
            <a:r>
              <a:rPr lang="en-US" sz="2000" dirty="0" smtClean="0"/>
              <a:t>		&lt;variable name&gt;);</a:t>
            </a:r>
          </a:p>
          <a:p>
            <a:pPr marL="990600" lvl="1" indent="-533400" eaLnBrk="1" hangingPunct="1">
              <a:buFontTx/>
              <a:buNone/>
            </a:pPr>
            <a:endParaRPr lang="en-US" sz="2400" dirty="0" smtClean="0">
              <a:solidFill>
                <a:srgbClr val="E44C22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09600" y="2843213"/>
            <a:ext cx="6837962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                          : </a:t>
            </a:r>
            <a:r>
              <a:rPr lang="en-US" sz="2400" dirty="0" smtClean="0"/>
              <a:t>“</a:t>
            </a:r>
            <a:r>
              <a:rPr lang="en-US" sz="2400" dirty="0" err="1" smtClean="0"/>
              <a:t>SphereJava</a:t>
            </a:r>
            <a:r>
              <a:rPr lang="en-US" sz="2400" dirty="0" smtClean="0"/>
              <a:t>” </a:t>
            </a:r>
            <a:r>
              <a:rPr lang="en-US" sz="2400" dirty="0"/>
              <a:t>and </a:t>
            </a:r>
            <a:r>
              <a:rPr lang="en-US" sz="2400" dirty="0" smtClean="0"/>
              <a:t>“</a:t>
            </a:r>
            <a:r>
              <a:rPr lang="en-US" sz="2400" dirty="0" err="1" smtClean="0"/>
              <a:t>WeeklyPay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pic>
        <p:nvPicPr>
          <p:cNvPr id="21509" name="Picture 5" descr="MCj042385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81000"/>
            <a:ext cx="2190750" cy="206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609600" y="2743200"/>
            <a:ext cx="23050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Assignment</a:t>
            </a:r>
            <a:endParaRPr lang="en-US" sz="2400"/>
          </a:p>
        </p:txBody>
      </p:sp>
      <p:pic>
        <p:nvPicPr>
          <p:cNvPr id="21512" name="Picture 8" descr="MCj042386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28600"/>
            <a:ext cx="20701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10" descr="MCj0424446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762000"/>
            <a:ext cx="3048000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5" name="Picture 11" descr="MCj0423852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304800"/>
            <a:ext cx="20859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371600" y="3505200"/>
            <a:ext cx="5638800" cy="3048000"/>
            <a:chOff x="1056" y="2256"/>
            <a:chExt cx="2544" cy="1494"/>
          </a:xfrm>
        </p:grpSpPr>
        <p:pic>
          <p:nvPicPr>
            <p:cNvPr id="15370" name="Picture 13" descr="MCj04238200000[1]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056" y="2640"/>
              <a:ext cx="1234" cy="1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71" name="AutoShape 14"/>
            <p:cNvSpPr>
              <a:spLocks noChangeArrowheads="1"/>
            </p:cNvSpPr>
            <p:nvPr/>
          </p:nvSpPr>
          <p:spPr bwMode="auto">
            <a:xfrm>
              <a:off x="2064" y="2256"/>
              <a:ext cx="1536" cy="576"/>
            </a:xfrm>
            <a:prstGeom prst="wedgeEllipseCallout">
              <a:avLst>
                <a:gd name="adj1" fmla="val -69532"/>
                <a:gd name="adj2" fmla="val 11163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 b="1"/>
                <a:t>Yea!</a:t>
              </a:r>
            </a:p>
            <a:p>
              <a:pPr algn="ctr"/>
              <a:r>
                <a:rPr lang="en-US" sz="2000" b="1"/>
                <a:t>Programs!</a:t>
              </a:r>
            </a:p>
          </p:txBody>
        </p:sp>
      </p:grpSp>
      <p:sp>
        <p:nvSpPr>
          <p:cNvPr id="11" name="Right Arrow 10"/>
          <p:cNvSpPr/>
          <p:nvPr/>
        </p:nvSpPr>
        <p:spPr>
          <a:xfrm>
            <a:off x="5867400" y="5562600"/>
            <a:ext cx="2819400" cy="10668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Sample Output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7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8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838200" y="3200400"/>
            <a:ext cx="7772400" cy="1477963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Enter name: Bob</a:t>
            </a:r>
          </a:p>
          <a:p>
            <a:r>
              <a:rPr lang="en-US" b="1" dirty="0"/>
              <a:t>Enter hourly wage: 7.50</a:t>
            </a:r>
          </a:p>
          <a:p>
            <a:r>
              <a:rPr lang="en-US" b="1" dirty="0"/>
              <a:t>Enter number of hours: 8</a:t>
            </a:r>
          </a:p>
          <a:p>
            <a:r>
              <a:rPr lang="en-US" b="1" dirty="0"/>
              <a:t>Enter overtime hours: 2</a:t>
            </a:r>
          </a:p>
          <a:p>
            <a:r>
              <a:rPr lang="en-US" b="1" dirty="0"/>
              <a:t>Bob, your pay for 8.0 hours and 2.0 overtime hours is $82.50.</a:t>
            </a:r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762000" y="914400"/>
            <a:ext cx="7772400" cy="1477963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Enter radius of sphere 2</a:t>
            </a:r>
          </a:p>
          <a:p>
            <a:r>
              <a:rPr lang="en-US" b="1" dirty="0"/>
              <a:t>Diameter: 4.0</a:t>
            </a:r>
          </a:p>
          <a:p>
            <a:r>
              <a:rPr lang="en-US" b="1" dirty="0"/>
              <a:t>Surface Area: 50.26548245743669</a:t>
            </a:r>
          </a:p>
          <a:p>
            <a:r>
              <a:rPr lang="en-US" b="1" dirty="0"/>
              <a:t>Circumference : 12.566370614359172</a:t>
            </a:r>
          </a:p>
          <a:p>
            <a:r>
              <a:rPr lang="en-US" b="1" dirty="0"/>
              <a:t>Volume: 33.510321638291124</a:t>
            </a: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3581400" y="457200"/>
            <a:ext cx="457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/>
              <a:t>Sphere</a:t>
            </a:r>
            <a:endParaRPr lang="en-US" b="1" dirty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3886200" y="2819400"/>
            <a:ext cx="13859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err="1" smtClean="0"/>
              <a:t>WeeklyPay</a:t>
            </a:r>
            <a:endParaRPr lang="en-US" b="1" dirty="0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838200" y="5105400"/>
            <a:ext cx="76962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import </a:t>
            </a:r>
            <a:r>
              <a:rPr lang="en-US" b="1" dirty="0" err="1"/>
              <a:t>java.text.DecimalFormat</a:t>
            </a:r>
            <a:r>
              <a:rPr lang="en-US" b="1" dirty="0"/>
              <a:t>;</a:t>
            </a:r>
          </a:p>
          <a:p>
            <a:endParaRPr lang="en-US" dirty="0"/>
          </a:p>
          <a:p>
            <a:r>
              <a:rPr lang="en-US" b="1" dirty="0" err="1"/>
              <a:t>DecimalFormat</a:t>
            </a:r>
            <a:r>
              <a:rPr lang="en-US" b="1" dirty="0"/>
              <a:t>   money  = new </a:t>
            </a:r>
            <a:r>
              <a:rPr lang="en-US" b="1" dirty="0" err="1"/>
              <a:t>DecimalFormat</a:t>
            </a:r>
            <a:r>
              <a:rPr lang="en-US" b="1" dirty="0"/>
              <a:t>("$#,###.00");</a:t>
            </a:r>
          </a:p>
          <a:p>
            <a:endParaRPr lang="en-US" b="1" dirty="0"/>
          </a:p>
          <a:p>
            <a:r>
              <a:rPr lang="en-US" b="1" dirty="0" err="1"/>
              <a:t>System.</a:t>
            </a:r>
            <a:r>
              <a:rPr lang="en-US" b="1" i="1" dirty="0" err="1"/>
              <a:t>out.print</a:t>
            </a:r>
            <a:r>
              <a:rPr lang="en-US" b="1" i="1" dirty="0"/>
              <a:t>(</a:t>
            </a:r>
            <a:r>
              <a:rPr lang="en-US" b="1" i="1" dirty="0" err="1"/>
              <a:t>money.format</a:t>
            </a:r>
            <a:r>
              <a:rPr lang="en-US" b="1" i="1" dirty="0"/>
              <a:t>(</a:t>
            </a:r>
            <a:r>
              <a:rPr lang="en-US" b="1" i="1" dirty="0" err="1"/>
              <a:t>finalPay</a:t>
            </a:r>
            <a:r>
              <a:rPr lang="en-US" b="1" i="1" dirty="0"/>
              <a:t>));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55638"/>
            <a:ext cx="82296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smtClean="0"/>
              <a:t>3.3  Terminal I/O for</a:t>
            </a:r>
            <a:br>
              <a:rPr lang="en-US" b="1" smtClean="0"/>
            </a:br>
            <a:r>
              <a:rPr lang="en-US" b="1" smtClean="0"/>
              <a:t>Different Data types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543800" cy="48006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000" smtClean="0"/>
              <a:t>Table 3-8 summarizes the methods in class </a:t>
            </a:r>
            <a:r>
              <a:rPr lang="en-US" sz="2000" smtClean="0">
                <a:latin typeface="Century Gothic" pitchFamily="34" charset="0"/>
              </a:rPr>
              <a:t>KeyboardReader</a:t>
            </a:r>
            <a:r>
              <a:rPr lang="en-US" sz="2000" smtClean="0"/>
              <a:t>.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09800"/>
            <a:ext cx="8763000" cy="3549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55638"/>
            <a:ext cx="82296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smtClean="0"/>
              <a:t>3.3  Terminal I/O for</a:t>
            </a:r>
            <a:br>
              <a:rPr lang="en-US" b="1" smtClean="0"/>
            </a:br>
            <a:r>
              <a:rPr lang="en-US" b="1" smtClean="0"/>
              <a:t>Different Data types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543800" cy="48006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000" smtClean="0"/>
              <a:t>The following program illustrates the major features of terminal I/O: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57200" y="2438400"/>
            <a:ext cx="8305800" cy="2031325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dirty="0" smtClean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     </a:t>
            </a:r>
            <a:endParaRPr lang="en-US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eaLnBrk="0" hangingPunct="0"/>
            <a:r>
              <a:rPr lang="en-US" dirty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System.out.print</a:t>
            </a:r>
            <a:r>
              <a:rPr lang="en-US" dirty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("Enter your name: ");</a:t>
            </a:r>
          </a:p>
          <a:p>
            <a:pPr eaLnBrk="0" hangingPunct="0"/>
            <a:r>
              <a:rPr lang="en-US" dirty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     name = </a:t>
            </a:r>
            <a:r>
              <a:rPr lang="en-US" dirty="0" err="1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reader.readLine</a:t>
            </a:r>
            <a:r>
              <a:rPr lang="en-US" dirty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();</a:t>
            </a:r>
          </a:p>
          <a:p>
            <a:pPr eaLnBrk="0" hangingPunct="0"/>
            <a:r>
              <a:rPr lang="en-US" dirty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     </a:t>
            </a:r>
          </a:p>
          <a:p>
            <a:pPr eaLnBrk="0" hangingPunct="0"/>
            <a:r>
              <a:rPr lang="en-US" dirty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System.out.print</a:t>
            </a:r>
            <a:r>
              <a:rPr lang="en-US" dirty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("Enter your age: ");</a:t>
            </a:r>
          </a:p>
          <a:p>
            <a:pPr eaLnBrk="0" hangingPunct="0"/>
            <a:r>
              <a:rPr lang="en-US" dirty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     age = </a:t>
            </a:r>
            <a:r>
              <a:rPr lang="en-US" dirty="0" err="1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reader.readInt</a:t>
            </a:r>
            <a:r>
              <a:rPr lang="en-US" dirty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();</a:t>
            </a:r>
          </a:p>
          <a:p>
            <a:pPr eaLnBrk="0" hangingPunct="0"/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/>
              <a:t>3.3  Terminal I/O for</a:t>
            </a:r>
            <a:br>
              <a:rPr lang="en-US" b="1" smtClean="0"/>
            </a:br>
            <a:r>
              <a:rPr lang="en-US" b="1" smtClean="0"/>
              <a:t>Different Data types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04800" y="2286000"/>
            <a:ext cx="8839200" cy="4054475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// You can combine the request and input by passing a String as a parameter in </a:t>
            </a:r>
            <a:r>
              <a:rPr lang="en-US" sz="2000" dirty="0" err="1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KeyboardReader</a:t>
            </a:r>
            <a:r>
              <a:rPr lang="en-US" sz="2000" dirty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methods</a:t>
            </a:r>
          </a:p>
          <a:p>
            <a:endParaRPr lang="en-US" sz="20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     weight = </a:t>
            </a:r>
            <a:r>
              <a:rPr lang="en-US" sz="2000" b="1" dirty="0" err="1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reader.readDouble</a:t>
            </a:r>
            <a:r>
              <a:rPr lang="en-US" sz="2000" b="1" dirty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("Enter you weight : ");</a:t>
            </a:r>
            <a:r>
              <a:rPr lang="en-US" sz="2000" dirty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</a:t>
            </a:r>
          </a:p>
          <a:p>
            <a:pPr eaLnBrk="0" hangingPunct="0"/>
            <a:endParaRPr lang="en-US" sz="20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     </a:t>
            </a:r>
            <a:r>
              <a:rPr lang="en-US" sz="2000" dirty="0" err="1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System.out.println</a:t>
            </a:r>
            <a:r>
              <a:rPr lang="en-US" sz="2000" dirty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("Greetings " + name + 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                ". You are " + age + 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                " years old and you weigh " + 				 	weight + " pounds.");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     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  }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}</a:t>
            </a:r>
          </a:p>
          <a:p>
            <a:pPr eaLnBrk="0" hangingPunct="0"/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55638"/>
            <a:ext cx="82296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smtClean="0"/>
              <a:t>3.4  Comments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543800" cy="5029200"/>
          </a:xfrm>
        </p:spPr>
        <p:txBody>
          <a:bodyPr/>
          <a:lstStyle/>
          <a:p>
            <a:pPr marL="990600" lvl="1" indent="-533400" eaLnBrk="1" hangingPunct="1">
              <a:lnSpc>
                <a:spcPct val="90000"/>
              </a:lnSpc>
            </a:pPr>
            <a:r>
              <a:rPr lang="en-US" b="1" i="1" smtClean="0"/>
              <a:t>Comments</a:t>
            </a:r>
            <a:r>
              <a:rPr lang="en-US" smtClean="0"/>
              <a:t> are explanatory sentences inserted in a program in such a matter that the compiler ignores them.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mtClean="0"/>
              <a:t>There are two styles for indicating comments: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u="sng" smtClean="0"/>
              <a:t>One line comments: 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These include all of the text following a double slash (//) on any given line; in other words, this style is best for just one line of comments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u="sng" smtClean="0"/>
              <a:t>Multiline comments:</a:t>
            </a:r>
            <a:r>
              <a:rPr lang="en-US" smtClean="0"/>
              <a:t> 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These include all of the text between an opening /* and a closing */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55638"/>
            <a:ext cx="82296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smtClean="0"/>
              <a:t>3.4  Comments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7543800" cy="4572000"/>
          </a:xfrm>
        </p:spPr>
        <p:txBody>
          <a:bodyPr>
            <a:normAutofit/>
          </a:bodyPr>
          <a:lstStyle/>
          <a:p>
            <a:pPr marL="990600" lvl="1" indent="-533400" eaLnBrk="1" hangingPunct="1"/>
            <a:r>
              <a:rPr lang="en-US" smtClean="0"/>
              <a:t>The following code segment illustrates the use of both kinds of comments.</a:t>
            </a:r>
          </a:p>
          <a:p>
            <a:pPr marL="990600" lvl="1" indent="-533400" eaLnBrk="1" hangingPunct="1"/>
            <a:endParaRPr lang="en-US" sz="1000" smtClean="0"/>
          </a:p>
          <a:p>
            <a:pPr marL="1371600" lvl="2" indent="-457200" eaLnBrk="1" hangingPunct="1">
              <a:buFontTx/>
              <a:buNone/>
            </a:pPr>
            <a:r>
              <a:rPr lang="en-US" sz="2000" smtClean="0"/>
              <a:t>	/* This code segment illustrates the</a:t>
            </a:r>
          </a:p>
          <a:p>
            <a:pPr marL="1371600" lvl="2" indent="-457200" eaLnBrk="1" hangingPunct="1">
              <a:buFontTx/>
              <a:buNone/>
            </a:pPr>
            <a:r>
              <a:rPr lang="en-US" sz="2000" smtClean="0"/>
              <a:t>	use of assignment statements and comments */</a:t>
            </a:r>
          </a:p>
          <a:p>
            <a:pPr marL="1371600" lvl="2" indent="-457200" eaLnBrk="1" hangingPunct="1">
              <a:buFontTx/>
              <a:buNone/>
            </a:pPr>
            <a:endParaRPr lang="en-US" sz="2000" smtClean="0"/>
          </a:p>
          <a:p>
            <a:pPr marL="1371600" lvl="2" indent="-457200" eaLnBrk="1" hangingPunct="1">
              <a:buFontTx/>
              <a:buNone/>
            </a:pPr>
            <a:r>
              <a:rPr lang="en-US" sz="2000" smtClean="0"/>
              <a:t>	a = 3;   	// assign 3 to variable a</a:t>
            </a:r>
          </a:p>
          <a:p>
            <a:pPr marL="1371600" lvl="2" indent="-457200" eaLnBrk="1" hangingPunct="1">
              <a:buFontTx/>
              <a:buNone/>
            </a:pPr>
            <a:r>
              <a:rPr lang="en-US" sz="2000" smtClean="0"/>
              <a:t>	b = 4; 	// assign 4 to variable b</a:t>
            </a:r>
          </a:p>
          <a:p>
            <a:pPr marL="1371600" lvl="2" indent="-457200" eaLnBrk="1" hangingPunct="1">
              <a:buFontTx/>
              <a:buNone/>
            </a:pPr>
            <a:r>
              <a:rPr lang="en-US" sz="2000" smtClean="0"/>
              <a:t>	c = a + b;	// add the number in variable a</a:t>
            </a:r>
          </a:p>
          <a:p>
            <a:pPr marL="1371600" lvl="2" indent="-457200" eaLnBrk="1" hangingPunct="1">
              <a:buFontTx/>
              <a:buNone/>
            </a:pPr>
            <a:r>
              <a:rPr lang="en-US" sz="2000" smtClean="0"/>
              <a:t>			//  to the number in variable b</a:t>
            </a:r>
          </a:p>
          <a:p>
            <a:pPr marL="1371600" lvl="2" indent="-457200" eaLnBrk="1" hangingPunct="1">
              <a:buFontTx/>
              <a:buNone/>
            </a:pPr>
            <a:r>
              <a:rPr lang="en-US" sz="2000" smtClean="0"/>
              <a:t>			//  and assign the result, 7 , to variable c</a:t>
            </a:r>
          </a:p>
          <a:p>
            <a:pPr marL="1371600" lvl="2" indent="-457200" eaLnBrk="1" hangingPunct="1">
              <a:buFontTx/>
              <a:buNone/>
            </a:pPr>
            <a:r>
              <a:rPr lang="en-US" sz="2000" smtClean="0"/>
              <a:t>	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55638"/>
            <a:ext cx="82296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smtClean="0"/>
              <a:t>3.4  Comments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7848600" cy="4953000"/>
          </a:xfrm>
        </p:spPr>
        <p:txBody>
          <a:bodyPr/>
          <a:lstStyle/>
          <a:p>
            <a:pPr marL="990600" lvl="1" indent="-533400" eaLnBrk="1" hangingPunct="1"/>
            <a:r>
              <a:rPr lang="en-US" sz="2400" smtClean="0"/>
              <a:t>The main purpose of comments is to make a program more readable and thus easier to maintain.</a:t>
            </a:r>
          </a:p>
          <a:p>
            <a:pPr marL="990600" lvl="1" indent="-533400" eaLnBrk="1" hangingPunct="1"/>
            <a:r>
              <a:rPr lang="en-US" sz="2400" smtClean="0"/>
              <a:t>One should:</a:t>
            </a:r>
          </a:p>
          <a:p>
            <a:pPr marL="1371600" lvl="2" indent="-457200" eaLnBrk="1" hangingPunct="1"/>
            <a:r>
              <a:rPr lang="en-US" sz="2000" smtClean="0"/>
              <a:t>Begin a program with a statement of its purpose and other information that would help orient a programmer.</a:t>
            </a:r>
          </a:p>
          <a:p>
            <a:pPr marL="1371600" lvl="2" indent="-457200" eaLnBrk="1" hangingPunct="1"/>
            <a:r>
              <a:rPr lang="en-US" sz="2000" smtClean="0"/>
              <a:t>Precede major segments of code with brief comments that explain their purpose.</a:t>
            </a:r>
          </a:p>
          <a:p>
            <a:pPr marL="1371600" lvl="2" indent="-457200" eaLnBrk="1" hangingPunct="1"/>
            <a:r>
              <a:rPr lang="en-US" sz="2000" smtClean="0"/>
              <a:t>Include comments to explain the workings of complex or tricky sections of code.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Sample Program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 program steps of: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Request</a:t>
            </a:r>
          </a:p>
          <a:p>
            <a:pPr lvl="1" eaLnBrk="1" hangingPunct="1"/>
            <a:r>
              <a:rPr lang="en-US" dirty="0" smtClean="0"/>
              <a:t>Analysis</a:t>
            </a:r>
          </a:p>
          <a:p>
            <a:pPr lvl="1" eaLnBrk="1" hangingPunct="1"/>
            <a:r>
              <a:rPr lang="en-US" dirty="0" smtClean="0"/>
              <a:t>Design –(algorithm and </a:t>
            </a:r>
            <a:r>
              <a:rPr lang="en-US" dirty="0" err="1" smtClean="0"/>
              <a:t>pseudocode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Implementation</a:t>
            </a:r>
          </a:p>
          <a:p>
            <a:pPr lvl="1"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55638"/>
            <a:ext cx="82296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smtClean="0"/>
              <a:t>3.5  Programming Errors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543800" cy="4876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3600" dirty="0" smtClean="0"/>
              <a:t>The Three Types of Errors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3200" b="1" i="1" dirty="0" smtClean="0"/>
              <a:t>Syntax errors</a:t>
            </a:r>
            <a:endParaRPr lang="en-US" sz="3200" dirty="0" smtClean="0"/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sz="2800" dirty="0" smtClean="0"/>
              <a:t>Occur when a syntax rule is violated (no matter how minor)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sz="2800" dirty="0" smtClean="0"/>
              <a:t>Are detected at compile time.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sz="2800" dirty="0" smtClean="0"/>
              <a:t>When the Java compiler finds a syntax error, it prints an error message.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endParaRPr lang="en-US" sz="2000" dirty="0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377</TotalTime>
  <Words>670</Words>
  <Application>Microsoft Office PowerPoint</Application>
  <PresentationFormat>On-screen Show (4:3)</PresentationFormat>
  <Paragraphs>110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</vt:lpstr>
      <vt:lpstr>3.3  Terminal I/O for Different Data types</vt:lpstr>
      <vt:lpstr>3.3  Terminal I/O for Different Data types</vt:lpstr>
      <vt:lpstr>3.3  Terminal I/O for Different Data types</vt:lpstr>
      <vt:lpstr>3.3  Terminal I/O for Different Data types</vt:lpstr>
      <vt:lpstr>3.4  Comments</vt:lpstr>
      <vt:lpstr>3.4  Comments</vt:lpstr>
      <vt:lpstr>3.4  Comments</vt:lpstr>
      <vt:lpstr>Sample Program</vt:lpstr>
      <vt:lpstr>3.5  Programming Errors</vt:lpstr>
      <vt:lpstr>3.5  Programming Errors</vt:lpstr>
      <vt:lpstr>3.5  Programming Errors</vt:lpstr>
      <vt:lpstr>3.6  Debugging</vt:lpstr>
      <vt:lpstr>PowerPoint Presentation</vt:lpstr>
      <vt:lpstr>PowerPoint Presentation</vt:lpstr>
    </vt:vector>
  </TitlesOfParts>
  <Company>CMSD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3.3  Terminal I/O for Different Data types</dc:title>
  <dc:creator>CMSD</dc:creator>
  <cp:lastModifiedBy>Tyler Crone</cp:lastModifiedBy>
  <cp:revision>40</cp:revision>
  <dcterms:created xsi:type="dcterms:W3CDTF">2003-02-11T01:01:38Z</dcterms:created>
  <dcterms:modified xsi:type="dcterms:W3CDTF">2015-02-24T01:21:23Z</dcterms:modified>
</cp:coreProperties>
</file>