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92" r:id="rId36"/>
    <p:sldId id="293" r:id="rId37"/>
    <p:sldId id="294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49EC94-076C-4B84-8E1E-E414A9007B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F2C34E-B17F-4311-A948-0D9C1FB3EF40}" type="datetimeFigureOut">
              <a:rPr lang="en-US" smtClean="0"/>
              <a:t>5/27/2015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CSII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Convert the binary number 10001 to hexadecimal.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85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Convert the binary number 10001 to hexadecimal. 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13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Java and C++ are object oriented languages.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89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Java and C++ are object oriented languages. 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4400" dirty="0" smtClean="0"/>
              <a:t>True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03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Provide an example of an extended assignment operator.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08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Provide an example of an extended assignment operator. 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+=, -=, *=, /=, %=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75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dirty="0" smtClean="0"/>
              <a:t>Provide an example of a relational operator.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1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dirty="0" smtClean="0"/>
              <a:t>Provide an example of a relational operator.</a:t>
            </a:r>
          </a:p>
          <a:p>
            <a:pPr marL="114300" indent="0">
              <a:buNone/>
            </a:pPr>
            <a:endParaRPr lang="en-US" sz="4800" dirty="0"/>
          </a:p>
          <a:p>
            <a:pPr marL="114300" indent="0">
              <a:buNone/>
            </a:pPr>
            <a:r>
              <a:rPr lang="en-US" sz="4800" dirty="0" smtClean="0"/>
              <a:t>&lt;, &gt;, &lt;=, &gt;=, !=, ==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90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Which logical operator has the highest precedence?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75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Which logical operator has the highest precedence?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4400" dirty="0" smtClean="0"/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09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How many bits are in a byte?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3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The statement below creates a random number in what range?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(</a:t>
            </a:r>
            <a:r>
              <a:rPr lang="en-US" sz="3600" dirty="0" err="1" smtClean="0"/>
              <a:t>int</a:t>
            </a:r>
            <a:r>
              <a:rPr lang="en-US" sz="3600" dirty="0" smtClean="0"/>
              <a:t>)(</a:t>
            </a:r>
            <a:r>
              <a:rPr lang="en-US" sz="3600" dirty="0" err="1" smtClean="0"/>
              <a:t>Math.random</a:t>
            </a:r>
            <a:r>
              <a:rPr lang="en-US" sz="3600" dirty="0" smtClean="0"/>
              <a:t>() * 7 + 1)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14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The statement below creates a random number in what range?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(</a:t>
            </a:r>
            <a:r>
              <a:rPr lang="en-US" sz="3600" dirty="0" err="1" smtClean="0"/>
              <a:t>int</a:t>
            </a:r>
            <a:r>
              <a:rPr lang="en-US" sz="3600" dirty="0" smtClean="0"/>
              <a:t>)(</a:t>
            </a:r>
            <a:r>
              <a:rPr lang="en-US" sz="3600" dirty="0" err="1" smtClean="0"/>
              <a:t>Math.random</a:t>
            </a:r>
            <a:r>
              <a:rPr lang="en-US" sz="3600" dirty="0" smtClean="0"/>
              <a:t>() * 7 + 1)</a:t>
            </a:r>
          </a:p>
          <a:p>
            <a:pPr marL="114300" indent="0">
              <a:buNone/>
            </a:pPr>
            <a:r>
              <a:rPr lang="en-US" sz="3600" dirty="0" smtClean="0"/>
              <a:t>[0, 1)</a:t>
            </a:r>
          </a:p>
          <a:p>
            <a:pPr marL="114300" indent="0">
              <a:buNone/>
            </a:pPr>
            <a:r>
              <a:rPr lang="en-US" sz="3600" dirty="0" smtClean="0"/>
              <a:t>[0, 7)</a:t>
            </a:r>
          </a:p>
          <a:p>
            <a:pPr marL="114300" indent="0">
              <a:buNone/>
            </a:pPr>
            <a:r>
              <a:rPr lang="en-US" sz="3600" dirty="0" smtClean="0"/>
              <a:t>[1, 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2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value of </a:t>
            </a:r>
            <a:r>
              <a:rPr lang="en-US" sz="4000" dirty="0" err="1" smtClean="0"/>
              <a:t>var</a:t>
            </a:r>
            <a:r>
              <a:rPr lang="en-US" sz="4000" dirty="0" smtClean="0"/>
              <a:t>?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var</a:t>
            </a:r>
            <a:r>
              <a:rPr lang="en-US" sz="4000" dirty="0" smtClean="0"/>
              <a:t> = (7 – 3 % 4 * 5);</a:t>
            </a:r>
          </a:p>
        </p:txBody>
      </p:sp>
    </p:spTree>
    <p:extLst>
      <p:ext uri="{BB962C8B-B14F-4D97-AF65-F5344CB8AC3E}">
        <p14:creationId xmlns:p14="http://schemas.microsoft.com/office/powerpoint/2010/main" val="38600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value of </a:t>
            </a:r>
            <a:r>
              <a:rPr lang="en-US" sz="4000" dirty="0" err="1" smtClean="0"/>
              <a:t>var</a:t>
            </a:r>
            <a:r>
              <a:rPr lang="en-US" sz="4000" dirty="0" smtClean="0"/>
              <a:t>?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var</a:t>
            </a:r>
            <a:r>
              <a:rPr lang="en-US" sz="4000" dirty="0" smtClean="0"/>
              <a:t> = (7 – 3 % 4 * 5);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19902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When two reference variables refer to the same object, this is known as…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43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When two reference variables refer to the same object, this is known as…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aliasing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19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Static variables should be named with all capital letters.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00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Static variables should be named with all capital letters. 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False – final variables are named with all capital letters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49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difference between a concrete and abstract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80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difference between a concrete and abstract class?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An abstract class cannot be instantiated.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32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How many bits are in a byte? 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47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What will be the ending value of </a:t>
            </a:r>
            <a:r>
              <a:rPr lang="en-US" sz="2800" b="1" dirty="0" err="1" smtClean="0"/>
              <a:t>var</a:t>
            </a:r>
            <a:r>
              <a:rPr lang="en-US" sz="2800" b="1" dirty="0" smtClean="0"/>
              <a:t>?</a:t>
            </a:r>
          </a:p>
          <a:p>
            <a:pPr marL="114300" indent="0">
              <a:buNone/>
            </a:pP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b="1" dirty="0" err="1"/>
              <a:t>var</a:t>
            </a:r>
            <a:r>
              <a:rPr lang="en-US" sz="2800" b="1" dirty="0"/>
              <a:t> = 7;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if( </a:t>
            </a:r>
            <a:r>
              <a:rPr lang="en-US" sz="2800" b="1" dirty="0" err="1"/>
              <a:t>var</a:t>
            </a:r>
            <a:r>
              <a:rPr lang="en-US" sz="2800" b="1" dirty="0"/>
              <a:t> &lt; 10)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12;</a:t>
            </a:r>
          </a:p>
          <a:p>
            <a:pPr marL="114300" indent="0">
              <a:buNone/>
            </a:pPr>
            <a:r>
              <a:rPr lang="en-US" sz="2800" b="1" dirty="0"/>
              <a:t>if(</a:t>
            </a:r>
            <a:r>
              <a:rPr lang="en-US" sz="2800" b="1" dirty="0" err="1"/>
              <a:t>var</a:t>
            </a:r>
            <a:r>
              <a:rPr lang="en-US" sz="2800" b="1" dirty="0"/>
              <a:t> &lt; 20)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25;</a:t>
            </a:r>
          </a:p>
          <a:p>
            <a:pPr marL="114300" indent="0">
              <a:buNone/>
            </a:pPr>
            <a:r>
              <a:rPr lang="en-US" sz="2800" b="1" dirty="0"/>
              <a:t>if(</a:t>
            </a:r>
            <a:r>
              <a:rPr lang="en-US" sz="2800" b="1" dirty="0" err="1"/>
              <a:t>var</a:t>
            </a:r>
            <a:r>
              <a:rPr lang="en-US" sz="2800" b="1" dirty="0"/>
              <a:t> &lt; 30)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7;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48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What will be the ending value of </a:t>
            </a:r>
            <a:r>
              <a:rPr lang="en-US" sz="2800" b="1" dirty="0" err="1" smtClean="0"/>
              <a:t>var</a:t>
            </a:r>
            <a:r>
              <a:rPr lang="en-US" sz="2800" b="1" dirty="0" smtClean="0"/>
              <a:t>?</a:t>
            </a:r>
          </a:p>
          <a:p>
            <a:pPr marL="114300" indent="0">
              <a:buNone/>
            </a:pPr>
            <a:r>
              <a:rPr lang="en-US" sz="2800" b="1" dirty="0" err="1" smtClean="0"/>
              <a:t>int</a:t>
            </a:r>
            <a:r>
              <a:rPr lang="en-US" sz="2800" b="1" dirty="0" smtClean="0"/>
              <a:t> </a:t>
            </a:r>
            <a:r>
              <a:rPr lang="en-US" sz="2800" b="1" dirty="0" err="1"/>
              <a:t>var</a:t>
            </a:r>
            <a:r>
              <a:rPr lang="en-US" sz="2800" b="1" dirty="0"/>
              <a:t> = 7;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if( </a:t>
            </a:r>
            <a:r>
              <a:rPr lang="en-US" sz="2800" b="1" dirty="0" err="1"/>
              <a:t>var</a:t>
            </a:r>
            <a:r>
              <a:rPr lang="en-US" sz="2800" b="1" dirty="0"/>
              <a:t> &lt; 10)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12;</a:t>
            </a:r>
          </a:p>
          <a:p>
            <a:pPr marL="114300" indent="0">
              <a:buNone/>
            </a:pPr>
            <a:r>
              <a:rPr lang="en-US" sz="2800" b="1" dirty="0"/>
              <a:t>if(</a:t>
            </a:r>
            <a:r>
              <a:rPr lang="en-US" sz="2800" b="1" dirty="0" err="1"/>
              <a:t>var</a:t>
            </a:r>
            <a:r>
              <a:rPr lang="en-US" sz="2800" b="1" dirty="0"/>
              <a:t> &lt; 20)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25;</a:t>
            </a:r>
          </a:p>
          <a:p>
            <a:pPr marL="114300" indent="0">
              <a:buNone/>
            </a:pPr>
            <a:r>
              <a:rPr lang="en-US" sz="2800" b="1" dirty="0"/>
              <a:t>if(</a:t>
            </a:r>
            <a:r>
              <a:rPr lang="en-US" sz="2800" b="1" dirty="0" err="1"/>
              <a:t>var</a:t>
            </a:r>
            <a:r>
              <a:rPr lang="en-US" sz="2800" b="1" dirty="0"/>
              <a:t> &lt; 30)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7</a:t>
            </a:r>
            <a:r>
              <a:rPr lang="en-US" sz="2800" dirty="0" smtClean="0"/>
              <a:t>;        //7</a:t>
            </a: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32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What will the code below print?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err="1" smtClean="0"/>
              <a:t>System.</a:t>
            </a:r>
            <a:r>
              <a:rPr lang="en-US" sz="3600" i="1" dirty="0" err="1" smtClean="0"/>
              <a:t>out.println</a:t>
            </a:r>
            <a:r>
              <a:rPr lang="en-US" sz="3600" i="1" dirty="0" smtClean="0"/>
              <a:t>(5/2*3.0 </a:t>
            </a:r>
            <a:r>
              <a:rPr lang="en-US" sz="3600" i="1" dirty="0"/>
              <a:t>+ 1.3</a:t>
            </a:r>
            <a:r>
              <a:rPr lang="en-US" sz="3600" i="1" dirty="0" smtClean="0"/>
              <a:t>);</a:t>
            </a:r>
          </a:p>
          <a:p>
            <a:pPr marL="114300" indent="0">
              <a:buNone/>
            </a:pPr>
            <a:endParaRPr lang="en-US" sz="3600" i="1" dirty="0"/>
          </a:p>
          <a:p>
            <a:pPr marL="11430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90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What will the code below print?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err="1" smtClean="0"/>
              <a:t>System.</a:t>
            </a:r>
            <a:r>
              <a:rPr lang="en-US" sz="3600" i="1" dirty="0" err="1" smtClean="0"/>
              <a:t>out.println</a:t>
            </a:r>
            <a:r>
              <a:rPr lang="en-US" sz="3600" i="1" dirty="0" smtClean="0"/>
              <a:t>(5/2*3.0 </a:t>
            </a:r>
            <a:r>
              <a:rPr lang="en-US" sz="3600" i="1" dirty="0"/>
              <a:t>+ 1.3</a:t>
            </a:r>
            <a:r>
              <a:rPr lang="en-US" sz="3600" i="1" dirty="0" smtClean="0"/>
              <a:t>);</a:t>
            </a:r>
          </a:p>
          <a:p>
            <a:pPr marL="114300" indent="0">
              <a:buNone/>
            </a:pPr>
            <a:endParaRPr lang="en-US" sz="3600" i="1" dirty="0"/>
          </a:p>
          <a:p>
            <a:pPr marL="114300" indent="0">
              <a:buNone/>
            </a:pPr>
            <a:r>
              <a:rPr lang="en-US" sz="3600" i="1" dirty="0" smtClean="0"/>
              <a:t>7.3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1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In the method below, the variable </a:t>
            </a:r>
            <a:r>
              <a:rPr lang="en-US" sz="2800" i="1" dirty="0" smtClean="0"/>
              <a:t>temp</a:t>
            </a:r>
            <a:r>
              <a:rPr lang="en-US" sz="2800" dirty="0" smtClean="0"/>
              <a:t> has what type of scope?</a:t>
            </a: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public void mystery(){</a:t>
            </a:r>
          </a:p>
          <a:p>
            <a:pPr marL="411480" lvl="1" indent="0">
              <a:buNone/>
            </a:pPr>
            <a:r>
              <a:rPr lang="en-US" sz="2600" dirty="0" smtClean="0"/>
              <a:t>for(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= 0; </a:t>
            </a:r>
            <a:r>
              <a:rPr lang="en-US" sz="2600" dirty="0" err="1" smtClean="0"/>
              <a:t>i</a:t>
            </a:r>
            <a:r>
              <a:rPr lang="en-US" sz="2600" dirty="0" smtClean="0"/>
              <a:t> &lt; 10; </a:t>
            </a:r>
            <a:r>
              <a:rPr lang="en-US" sz="2600" dirty="0" err="1" smtClean="0"/>
              <a:t>i</a:t>
            </a:r>
            <a:r>
              <a:rPr lang="en-US" sz="2600" dirty="0" smtClean="0"/>
              <a:t> ++){</a:t>
            </a:r>
          </a:p>
          <a:p>
            <a:pPr marL="411480" lvl="1" indent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int</a:t>
            </a:r>
            <a:r>
              <a:rPr lang="en-US" sz="2600" dirty="0" smtClean="0"/>
              <a:t> temp = 15;</a:t>
            </a:r>
          </a:p>
          <a:p>
            <a:pPr marL="411480" lvl="1" indent="0"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System.out.print</a:t>
            </a:r>
            <a:r>
              <a:rPr lang="en-US" sz="2600" dirty="0" smtClean="0"/>
              <a:t>(temp / </a:t>
            </a:r>
            <a:r>
              <a:rPr lang="en-US" sz="2600" dirty="0" err="1" smtClean="0"/>
              <a:t>i</a:t>
            </a:r>
            <a:r>
              <a:rPr lang="en-US" sz="2600" dirty="0" smtClean="0"/>
              <a:t> );</a:t>
            </a:r>
          </a:p>
          <a:p>
            <a:pPr marL="411480" lvl="1" indent="0">
              <a:buNone/>
            </a:pPr>
            <a:r>
              <a:rPr lang="en-US" sz="2600" dirty="0" smtClean="0"/>
              <a:t>}</a:t>
            </a:r>
          </a:p>
          <a:p>
            <a:pPr marL="11430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087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In the method below, the variable </a:t>
            </a:r>
            <a:r>
              <a:rPr lang="en-US" sz="2800" i="1" dirty="0" smtClean="0"/>
              <a:t>temp</a:t>
            </a:r>
            <a:r>
              <a:rPr lang="en-US" sz="2800" dirty="0" smtClean="0"/>
              <a:t> has what type of scope?</a:t>
            </a: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public void mystery(){</a:t>
            </a:r>
          </a:p>
          <a:p>
            <a:pPr marL="411480" lvl="1" indent="0">
              <a:buNone/>
            </a:pPr>
            <a:r>
              <a:rPr lang="en-US" sz="2600" dirty="0" smtClean="0"/>
              <a:t>for(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= 0; </a:t>
            </a:r>
            <a:r>
              <a:rPr lang="en-US" sz="2600" dirty="0" err="1" smtClean="0"/>
              <a:t>i</a:t>
            </a:r>
            <a:r>
              <a:rPr lang="en-US" sz="2600" dirty="0" smtClean="0"/>
              <a:t> &lt; 10; </a:t>
            </a:r>
            <a:r>
              <a:rPr lang="en-US" sz="2600" dirty="0" err="1" smtClean="0"/>
              <a:t>i</a:t>
            </a:r>
            <a:r>
              <a:rPr lang="en-US" sz="2600" dirty="0" smtClean="0"/>
              <a:t> ++){</a:t>
            </a:r>
          </a:p>
          <a:p>
            <a:pPr marL="411480" lvl="1" indent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int</a:t>
            </a:r>
            <a:r>
              <a:rPr lang="en-US" sz="2600" dirty="0" smtClean="0"/>
              <a:t> temp = 15;   // Block Scope</a:t>
            </a:r>
          </a:p>
          <a:p>
            <a:pPr marL="411480" lvl="1" indent="0"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System.out.print</a:t>
            </a:r>
            <a:r>
              <a:rPr lang="en-US" sz="2600" dirty="0" smtClean="0"/>
              <a:t>(temp / </a:t>
            </a:r>
            <a:r>
              <a:rPr lang="en-US" sz="2600" dirty="0" err="1" smtClean="0"/>
              <a:t>i</a:t>
            </a:r>
            <a:r>
              <a:rPr lang="en-US" sz="2600" dirty="0" smtClean="0"/>
              <a:t> );</a:t>
            </a:r>
          </a:p>
          <a:p>
            <a:pPr marL="411480" lvl="1" indent="0">
              <a:buNone/>
            </a:pPr>
            <a:r>
              <a:rPr lang="en-US" sz="2600" dirty="0" smtClean="0"/>
              <a:t>}</a:t>
            </a:r>
          </a:p>
          <a:p>
            <a:pPr marL="11430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2391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value of </a:t>
            </a:r>
            <a:r>
              <a:rPr lang="en-US" sz="4000" dirty="0" err="1" smtClean="0"/>
              <a:t>var</a:t>
            </a:r>
            <a:r>
              <a:rPr lang="en-US" sz="4000" dirty="0" smtClean="0"/>
              <a:t>?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[][] </a:t>
            </a:r>
            <a:r>
              <a:rPr lang="en-US" sz="4000" dirty="0" err="1" smtClean="0"/>
              <a:t>arry</a:t>
            </a:r>
            <a:r>
              <a:rPr lang="en-US" sz="4000" dirty="0" smtClean="0"/>
              <a:t> = new </a:t>
            </a:r>
            <a:r>
              <a:rPr lang="en-US" sz="4000" dirty="0" err="1" smtClean="0"/>
              <a:t>int</a:t>
            </a:r>
            <a:r>
              <a:rPr lang="en-US" sz="4000" dirty="0" smtClean="0"/>
              <a:t>[5][10];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var</a:t>
            </a:r>
            <a:r>
              <a:rPr lang="en-US" sz="4000" dirty="0" smtClean="0"/>
              <a:t> = </a:t>
            </a:r>
            <a:r>
              <a:rPr lang="en-US" sz="4000" dirty="0" err="1" smtClean="0"/>
              <a:t>arry.length</a:t>
            </a:r>
            <a:r>
              <a:rPr lang="en-US" sz="4000" dirty="0"/>
              <a:t> </a:t>
            </a:r>
            <a:r>
              <a:rPr lang="en-US" sz="4000" dirty="0" smtClean="0"/>
              <a:t>+ 7;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68458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value of </a:t>
            </a:r>
            <a:r>
              <a:rPr lang="en-US" sz="4000" dirty="0" err="1" smtClean="0"/>
              <a:t>var</a:t>
            </a:r>
            <a:r>
              <a:rPr lang="en-US" sz="4000" dirty="0" smtClean="0"/>
              <a:t>?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[][] </a:t>
            </a:r>
            <a:r>
              <a:rPr lang="en-US" sz="4000" dirty="0" err="1" smtClean="0"/>
              <a:t>arry</a:t>
            </a:r>
            <a:r>
              <a:rPr lang="en-US" sz="4000" dirty="0" smtClean="0"/>
              <a:t> = new </a:t>
            </a:r>
            <a:r>
              <a:rPr lang="en-US" sz="4000" dirty="0" err="1" smtClean="0"/>
              <a:t>int</a:t>
            </a:r>
            <a:r>
              <a:rPr lang="en-US" sz="4000" dirty="0" smtClean="0"/>
              <a:t>[5][10];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var</a:t>
            </a:r>
            <a:r>
              <a:rPr lang="en-US" sz="4000" dirty="0" smtClean="0"/>
              <a:t> = </a:t>
            </a:r>
            <a:r>
              <a:rPr lang="en-US" sz="4000" dirty="0" err="1" smtClean="0"/>
              <a:t>arry.length</a:t>
            </a:r>
            <a:r>
              <a:rPr lang="en-US" sz="4000" dirty="0"/>
              <a:t> </a:t>
            </a:r>
            <a:r>
              <a:rPr lang="en-US" sz="4000" dirty="0" smtClean="0"/>
              <a:t>+ 7;</a:t>
            </a:r>
          </a:p>
          <a:p>
            <a:pPr marL="11430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// 5 + 7  =  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9403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Let X be an interface and Y be an abstract class. Z is a concrete subclass of Y that implements the X interface.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List all possible instantiations involving X, Y, and Z.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** Assume that a no-argument constructor for Z exists. </a:t>
            </a:r>
          </a:p>
        </p:txBody>
      </p:sp>
    </p:spTree>
    <p:extLst>
      <p:ext uri="{BB962C8B-B14F-4D97-AF65-F5344CB8AC3E}">
        <p14:creationId xmlns:p14="http://schemas.microsoft.com/office/powerpoint/2010/main" val="29425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Let X be an interface and Y be an abstract class. Z is a concrete subclass of Y that implements the X interface.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List all possible instantiations involving X, Y, and Z. </a:t>
            </a:r>
          </a:p>
          <a:p>
            <a:pPr marL="114300" indent="0">
              <a:buNone/>
            </a:pPr>
            <a:r>
              <a:rPr lang="en-US" sz="3200" dirty="0" smtClean="0"/>
              <a:t>X </a:t>
            </a:r>
            <a:r>
              <a:rPr lang="en-US" sz="3200" dirty="0" err="1" smtClean="0"/>
              <a:t>x</a:t>
            </a:r>
            <a:r>
              <a:rPr lang="en-US" sz="3200" dirty="0" smtClean="0"/>
              <a:t> = new Z();</a:t>
            </a:r>
          </a:p>
          <a:p>
            <a:pPr marL="114300" indent="0">
              <a:buNone/>
            </a:pPr>
            <a:r>
              <a:rPr lang="en-US" sz="3200" dirty="0" smtClean="0"/>
              <a:t>Y </a:t>
            </a:r>
            <a:r>
              <a:rPr lang="en-US" sz="3200" dirty="0" err="1" smtClean="0"/>
              <a:t>y</a:t>
            </a:r>
            <a:r>
              <a:rPr lang="en-US" sz="3200" dirty="0" smtClean="0"/>
              <a:t> = new Z();</a:t>
            </a:r>
          </a:p>
          <a:p>
            <a:pPr marL="114300" indent="0">
              <a:buNone/>
            </a:pPr>
            <a:r>
              <a:rPr lang="en-US" sz="3200" dirty="0" smtClean="0"/>
              <a:t>Z </a:t>
            </a:r>
            <a:r>
              <a:rPr lang="en-US" sz="3200" dirty="0" err="1" smtClean="0"/>
              <a:t>z</a:t>
            </a:r>
            <a:r>
              <a:rPr lang="en-US" sz="3200" dirty="0" smtClean="0"/>
              <a:t> = new Z();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45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Programming languages evolved in three stages:  high level, assembly, and machine languages.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Which was created first?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47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Programming languages evolved in three stages:  high level, assembly, and machine languages.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Which was created first?</a:t>
            </a:r>
          </a:p>
          <a:p>
            <a:pPr marL="114300" indent="0">
              <a:buNone/>
            </a:pPr>
            <a:r>
              <a:rPr lang="en-US" sz="3200" dirty="0" smtClean="0"/>
              <a:t>Machine Languages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11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When </a:t>
            </a:r>
            <a:r>
              <a:rPr lang="en-US" sz="2800" dirty="0" smtClean="0"/>
              <a:t>compared </a:t>
            </a:r>
            <a:r>
              <a:rPr lang="en-US" sz="2800" dirty="0" smtClean="0"/>
              <a:t>byte for byte, which is more expensive, RAM or typical hard drive space?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0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When comparted byte for byte, which is more expensive, RAM or typical hard drive space?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RAM</a:t>
            </a: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3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Name a type of system software.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89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Name a type of system software. </a:t>
            </a:r>
          </a:p>
          <a:p>
            <a:pPr marL="114300" indent="0">
              <a:buNone/>
            </a:pPr>
            <a:endParaRPr lang="en-US" sz="4400" dirty="0"/>
          </a:p>
          <a:p>
            <a:pPr marL="114300" indent="0">
              <a:buNone/>
            </a:pPr>
            <a:r>
              <a:rPr lang="en-US" sz="4400" dirty="0" smtClean="0"/>
              <a:t>Windows 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22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385</TotalTime>
  <Words>683</Words>
  <Application>Microsoft Office PowerPoint</Application>
  <PresentationFormat>On-screen Show (4:3)</PresentationFormat>
  <Paragraphs>141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Adjacency</vt:lpstr>
      <vt:lpstr>CSII Final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TRUE/FALSE</vt:lpstr>
      <vt:lpstr>TRUE/FALSE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96</cp:revision>
  <dcterms:created xsi:type="dcterms:W3CDTF">2015-05-25T16:07:57Z</dcterms:created>
  <dcterms:modified xsi:type="dcterms:W3CDTF">2015-05-27T10:49:27Z</dcterms:modified>
</cp:coreProperties>
</file>