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64B3C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64B3C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743960E2-480D-437C-9650-C994B41FD7AE}" type="slidenum">
              <a:rPr lang="en-US">
                <a:solidFill>
                  <a:srgbClr val="93A299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3A29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70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4352D-2663-4C41-ADEE-DB098A4940C5}" type="slidenum">
              <a:rPr lang="en-US">
                <a:solidFill>
                  <a:srgbClr val="564B3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93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64B3C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EB4CB-28B4-4862-8E94-8ABC53FDADFE}" type="slidenum">
              <a:rPr lang="en-US">
                <a:solidFill>
                  <a:srgbClr val="564B3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350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77116-FD60-414B-837B-946A68C241DE}" type="slidenum">
              <a:rPr lang="en-US">
                <a:solidFill>
                  <a:srgbClr val="564B3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20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64B3C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64B3C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F80A5-CD3F-4FC4-9E94-FEECD625BFA7}" type="slidenum">
              <a:rPr lang="en-US">
                <a:solidFill>
                  <a:srgbClr val="564B3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8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84F21-07CB-4BDF-ADB9-BCB568E89AB5}" type="slidenum">
              <a:rPr lang="en-US">
                <a:solidFill>
                  <a:srgbClr val="564B3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65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64B3C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64B3C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05DA0-22C7-4BD3-B25A-9C8A8205F94A}" type="slidenum">
              <a:rPr lang="en-US">
                <a:solidFill>
                  <a:srgbClr val="564B3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4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64B3C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3CDC8-B254-4A55-AA27-BC88D196E21D}" type="slidenum">
              <a:rPr lang="en-US">
                <a:solidFill>
                  <a:srgbClr val="564B3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25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" name="Rounded Rectangle 2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8709E-0805-4EDC-8A5E-15860EBF2D9B}" type="slidenum">
              <a:rPr lang="en-US">
                <a:solidFill>
                  <a:srgbClr val="564B3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283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64B3C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64B3C"/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28AC9-0829-4052-B8DA-11F52A1305D3}" type="slidenum">
              <a:rPr lang="en-US">
                <a:solidFill>
                  <a:srgbClr val="564B3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152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64B3C"/>
              </a:solidFill>
            </a:endParaRP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B6330-DE10-4B4C-AA95-2ADCCC2698A4}" type="slidenum">
              <a:rPr lang="en-US">
                <a:solidFill>
                  <a:srgbClr val="564B3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022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564B3C"/>
              </a:solidFill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564B3C"/>
              </a:solidFill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42296D-8A30-4323-B190-A4220BD31124}" type="slidenum">
              <a:rPr lang="en-US">
                <a:solidFill>
                  <a:srgbClr val="564B3C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564B3C"/>
              </a:solidFill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4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pitchFamily="34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smtClean="0">
                <a:solidFill>
                  <a:schemeClr val="accent1">
                    <a:lumMod val="75000"/>
                  </a:schemeClr>
                </a:solidFill>
              </a:rPr>
              <a:t>9.1  Class (static) Variables and Methods</a:t>
            </a:r>
            <a:endParaRPr lang="en-US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077200" cy="4724400"/>
          </a:xfrm>
        </p:spPr>
        <p:txBody>
          <a:bodyPr rtlCol="0">
            <a:normAutofit/>
          </a:bodyPr>
          <a:lstStyle/>
          <a:p>
            <a:pPr marL="693737" indent="-533400" eaLnBrk="1" fontAlgn="auto" hangingPunct="1">
              <a:spcAft>
                <a:spcPts val="0"/>
              </a:spcAft>
              <a:defRPr/>
            </a:pPr>
            <a:endParaRPr lang="en-US" sz="3200" dirty="0" smtClean="0"/>
          </a:p>
          <a:p>
            <a:pPr marL="693737" indent="-533400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Static Variables and Methods. </a:t>
            </a:r>
          </a:p>
          <a:p>
            <a:pPr marL="1096963" lvl="1" indent="-45720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dirty="0" smtClean="0"/>
              <a:t>Use when information needs to be shared among all instances of a class</a:t>
            </a:r>
          </a:p>
          <a:p>
            <a:pPr marL="1096963" lvl="1" indent="-45720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dirty="0" smtClean="0"/>
              <a:t>The word “static” must be used during method and variable declaration</a:t>
            </a:r>
          </a:p>
          <a:p>
            <a:pPr marL="1371600" lvl="2" indent="-45720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n-US" dirty="0"/>
          </a:p>
          <a:p>
            <a:pPr marL="1371600" lvl="2" indent="-45720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67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smtClean="0">
                <a:solidFill>
                  <a:schemeClr val="accent1">
                    <a:lumMod val="75000"/>
                  </a:schemeClr>
                </a:solidFill>
              </a:rPr>
              <a:t>9.1  Class (static) Variables and Methods</a:t>
            </a:r>
            <a:endParaRPr lang="en-US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876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Class Constants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 smtClean="0"/>
              <a:t>By using the modifier final in conjunction with static, we create a </a:t>
            </a:r>
            <a:r>
              <a:rPr lang="en-US" altLang="en-US" b="1" i="1" smtClean="0"/>
              <a:t>class constant</a:t>
            </a:r>
            <a:r>
              <a:rPr lang="en-US" altLang="en-US" smtClean="0"/>
              <a:t>. 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 smtClean="0"/>
              <a:t>The value of a class constant is assigned when the variable is declared, and it cannot be changed later. 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altLang="en-US" smtClean="0"/>
              <a:t>To illustrate the use of class constants, we modify the Student class again by adding two class constants: 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altLang="en-US" smtClean="0"/>
              <a:t>MIN_SCORE and 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altLang="en-US" smtClean="0"/>
              <a:t>MAX_SCORE.</a:t>
            </a:r>
            <a:r>
              <a:rPr lang="en-US" altLang="en-US" sz="20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942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smtClean="0">
                <a:solidFill>
                  <a:schemeClr val="accent1">
                    <a:lumMod val="75000"/>
                  </a:schemeClr>
                </a:solidFill>
              </a:rPr>
              <a:t>9.1  Class (static) Variables and Methods</a:t>
            </a:r>
            <a:endParaRPr lang="en-US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4418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altLang="en-US" sz="2400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52400" y="1524000"/>
            <a:ext cx="8610600" cy="3046413"/>
          </a:xfrm>
          <a:prstGeom prst="rect">
            <a:avLst/>
          </a:prstGeom>
          <a:solidFill>
            <a:srgbClr val="DFDF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//--------------- static variables and methods ----------------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</a:t>
            </a:r>
            <a:r>
              <a:rPr lang="en-US" altLang="en-US" sz="2400" b="1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static final public int MIN_SCORE = 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static final public int MAX_SCORE = 100;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3283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smtClean="0">
                <a:solidFill>
                  <a:schemeClr val="accent1">
                    <a:lumMod val="75000"/>
                  </a:schemeClr>
                </a:solidFill>
              </a:rPr>
              <a:t>9.1  Class (static) Variables and Methods</a:t>
            </a:r>
            <a:endParaRPr lang="en-US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 eaLnBrk="1" hangingPunct="1"/>
            <a:r>
              <a:rPr lang="en-US" altLang="en-US" smtClean="0"/>
              <a:t>Here is a segment of code that illustrates the Student class's new features: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3124200"/>
            <a:ext cx="9144000" cy="2225675"/>
          </a:xfrm>
          <a:prstGeom prst="rect">
            <a:avLst/>
          </a:prstGeom>
          <a:solidFill>
            <a:srgbClr val="DFDF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s = new Student();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s.setScore(1, -20); // Too small, will be set to MIN_SCORE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s.setScore(2, 150); // Too large, will be set to MAX_SCORE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s.setScore(3, 55);  // Value is acceptable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System.out.println (s);// Displays scores of 0, 100,and 55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System.out.println (Student.MIN_SCORE);	// Displays 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prstClr val="black"/>
                </a:solidFill>
                <a:latin typeface="Courier" pitchFamily="49" charset="0"/>
                <a:cs typeface="Times New Roman" pitchFamily="18" charset="0"/>
              </a:rPr>
              <a:t>System.out.println (Student.MAX_SCORE);	// Displays 100</a:t>
            </a:r>
            <a:r>
              <a:rPr lang="en-US" altLang="en-US" sz="2000">
                <a:solidFill>
                  <a:prstClr val="black"/>
                </a:solidFill>
                <a:latin typeface="Courier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007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smtClean="0">
                <a:solidFill>
                  <a:schemeClr val="accent1">
                    <a:lumMod val="75000"/>
                  </a:schemeClr>
                </a:solidFill>
              </a:rPr>
              <a:t>9.1  Class (static) Variables and Methods</a:t>
            </a:r>
            <a:endParaRPr lang="en-US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400" dirty="0" smtClean="0"/>
              <a:t>A </a:t>
            </a:r>
            <a:r>
              <a:rPr lang="en-US" sz="2400" b="1" i="1" dirty="0" smtClean="0"/>
              <a:t>class variable</a:t>
            </a:r>
            <a:r>
              <a:rPr lang="en-US" sz="2400" dirty="0" smtClean="0"/>
              <a:t> belongs to a class. 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400" dirty="0" smtClean="0"/>
              <a:t>Storage is allocated at program startup and is independent of the number of instances created. 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400" dirty="0" smtClean="0"/>
              <a:t>A </a:t>
            </a:r>
            <a:r>
              <a:rPr lang="en-US" sz="2400" b="1" i="1" dirty="0" smtClean="0"/>
              <a:t>class method</a:t>
            </a:r>
            <a:r>
              <a:rPr lang="en-US" sz="2400" dirty="0" smtClean="0"/>
              <a:t> is activated when a message is </a:t>
            </a:r>
            <a:r>
              <a:rPr lang="en-US" sz="2400" dirty="0" smtClean="0">
                <a:solidFill>
                  <a:srgbClr val="FF0000"/>
                </a:solidFill>
              </a:rPr>
              <a:t>sent to the class </a:t>
            </a:r>
            <a:r>
              <a:rPr lang="en-US" sz="2400" dirty="0" smtClean="0"/>
              <a:t>rather than to an object. </a:t>
            </a:r>
          </a:p>
          <a:p>
            <a:pPr marL="457200" lvl="1" indent="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228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smtClean="0">
                <a:solidFill>
                  <a:schemeClr val="accent1">
                    <a:lumMod val="75000"/>
                  </a:schemeClr>
                </a:solidFill>
              </a:rPr>
              <a:t>9.1  Class (static) Variables and Methods</a:t>
            </a:r>
            <a:endParaRPr lang="en-US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876800"/>
          </a:xfrm>
        </p:spPr>
        <p:txBody>
          <a:bodyPr rtlCol="0">
            <a:normAutofit lnSpcReduction="10000"/>
          </a:bodyPr>
          <a:lstStyle/>
          <a:p>
            <a:pPr marL="609600" indent="-6096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smtClean="0"/>
              <a:t>Counting the Number of Students Instantiated</a:t>
            </a:r>
          </a:p>
          <a:p>
            <a:pPr marL="990600" lvl="1" indent="-53340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Suppose we want to count all the student objects instantiated during the execution of an application. </a:t>
            </a:r>
          </a:p>
          <a:p>
            <a:pPr marL="990600" lvl="1" indent="-53340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We introduce a variable, which we call </a:t>
            </a:r>
            <a:r>
              <a:rPr lang="en-US" sz="2400" dirty="0" err="1" smtClean="0"/>
              <a:t>studentCount</a:t>
            </a:r>
            <a:r>
              <a:rPr lang="en-US" sz="2400" dirty="0" smtClean="0"/>
              <a:t>. </a:t>
            </a:r>
          </a:p>
          <a:p>
            <a:pPr marL="990600" lvl="1" indent="-53340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This variable is incremented in the constructor every time a student object is instantiated. </a:t>
            </a:r>
          </a:p>
          <a:p>
            <a:pPr marL="990600" lvl="1" indent="-53340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Because the variable is independent of any particular student object, it must be a class variable. </a:t>
            </a:r>
          </a:p>
        </p:txBody>
      </p:sp>
    </p:spTree>
    <p:extLst>
      <p:ext uri="{BB962C8B-B14F-4D97-AF65-F5344CB8AC3E}">
        <p14:creationId xmlns:p14="http://schemas.microsoft.com/office/powerpoint/2010/main" val="428225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smtClean="0">
                <a:solidFill>
                  <a:schemeClr val="accent1">
                    <a:lumMod val="75000"/>
                  </a:schemeClr>
                </a:solidFill>
              </a:rPr>
              <a:t>9.1  Class (static) Variables and Methods</a:t>
            </a:r>
            <a:endParaRPr lang="en-US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876800"/>
          </a:xfrm>
        </p:spPr>
        <p:txBody>
          <a:bodyPr rtlCol="0">
            <a:normAutofit lnSpcReduction="10000"/>
          </a:bodyPr>
          <a:lstStyle/>
          <a:p>
            <a:pPr marL="609600" indent="-6096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smtClean="0"/>
              <a:t>Counting the Number of Students Instantiated</a:t>
            </a:r>
          </a:p>
          <a:p>
            <a:pPr marL="990600" lvl="1" indent="-533400" eaLnBrk="1" fontAlgn="auto" hangingPunct="1">
              <a:spcAft>
                <a:spcPts val="0"/>
              </a:spcAft>
              <a:defRPr/>
            </a:pPr>
            <a:r>
              <a:rPr lang="en-US" sz="2400" smtClean="0"/>
              <a:t>In addition, we need two methods to manipulate the studentCount variable: </a:t>
            </a:r>
          </a:p>
          <a:p>
            <a:pPr marL="990600" lvl="1" indent="-533400" eaLnBrk="1" fontAlgn="auto" hangingPunct="1">
              <a:spcAft>
                <a:spcPts val="0"/>
              </a:spcAft>
              <a:defRPr/>
            </a:pPr>
            <a:endParaRPr lang="en-US" sz="500" smtClean="0"/>
          </a:p>
          <a:p>
            <a:pPr marL="1371600" lvl="2" indent="-45720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000" smtClean="0"/>
              <a:t>one to initialize the variable to 0 at the beginning of the application </a:t>
            </a:r>
          </a:p>
          <a:p>
            <a:pPr marL="1371600" lvl="2" indent="-45720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000" smtClean="0"/>
              <a:t>and the other to return the variable's value on demand. </a:t>
            </a:r>
          </a:p>
          <a:p>
            <a:pPr marL="1371600" lvl="2" indent="-45720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n-US" sz="500" smtClean="0"/>
          </a:p>
          <a:p>
            <a:pPr marL="990600" lvl="1" indent="-533400" eaLnBrk="1" fontAlgn="auto" hangingPunct="1">
              <a:spcAft>
                <a:spcPts val="0"/>
              </a:spcAft>
              <a:defRPr/>
            </a:pPr>
            <a:r>
              <a:rPr lang="en-US" sz="2400" smtClean="0"/>
              <a:t>These methods are called setStudentCount and getStudentCount, respectively. Because these methods do not manipulate any particular student object, they must be class methods.</a:t>
            </a:r>
          </a:p>
        </p:txBody>
      </p:sp>
    </p:spTree>
    <p:extLst>
      <p:ext uri="{BB962C8B-B14F-4D97-AF65-F5344CB8AC3E}">
        <p14:creationId xmlns:p14="http://schemas.microsoft.com/office/powerpoint/2010/main" val="413393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smtClean="0">
                <a:solidFill>
                  <a:schemeClr val="accent1">
                    <a:lumMod val="75000"/>
                  </a:schemeClr>
                </a:solidFill>
              </a:rPr>
              <a:t>9.1  Class (static) Variables and Methods</a:t>
            </a:r>
            <a:endParaRPr lang="en-US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mtClean="0"/>
              <a:t>Modifying the Student Class</a:t>
            </a:r>
          </a:p>
          <a:p>
            <a:pPr marL="990600" lvl="1" indent="-533400" eaLnBrk="1" hangingPunct="1"/>
            <a:r>
              <a:rPr lang="en-US" altLang="en-US" smtClean="0"/>
              <a:t>Following are the modifications needed to add the class variable and the two class methods in the Student class. </a:t>
            </a:r>
          </a:p>
          <a:p>
            <a:pPr marL="990600" lvl="1" indent="-533400" eaLnBrk="1" hangingPunct="1">
              <a:buFontTx/>
              <a:buNone/>
            </a:pPr>
            <a:endParaRPr lang="en-US" altLang="en-US" sz="2400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81000" y="3048000"/>
            <a:ext cx="8458200" cy="3300413"/>
          </a:xfrm>
          <a:prstGeom prst="rect">
            <a:avLst/>
          </a:prstGeom>
          <a:solidFill>
            <a:srgbClr val="DFDF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public class </a:t>
            </a:r>
            <a:r>
              <a:rPr lang="en-US" altLang="en-US" sz="1600" b="1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Student</a:t>
            </a:r>
            <a:r>
              <a:rPr lang="en-US" altLang="en-US" sz="16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private String name;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... rest of the instance variables go here 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public Student(){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    studentCount++;    // Increment the count when a student is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                       // instantiated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    name = "";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    test1 = 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    test2 = 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    test3 = 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E44C22"/>
                </a:solidFill>
                <a:latin typeface="New York" charset="0"/>
                <a:cs typeface="Times New Roman" pitchFamily="18" charset="0"/>
              </a:rPr>
              <a:t>  </a:t>
            </a:r>
            <a:r>
              <a:rPr lang="en-US" altLang="en-US" sz="1600">
                <a:solidFill>
                  <a:prstClr val="black"/>
                </a:solidFill>
                <a:latin typeface="New York" charset="0"/>
                <a:cs typeface="Times New Roman" pitchFamily="18" charset="0"/>
              </a:rPr>
              <a:t>  </a:t>
            </a:r>
            <a:r>
              <a:rPr lang="en-US" altLang="en-US" sz="1600">
                <a:solidFill>
                  <a:prstClr val="black"/>
                </a:solidFill>
                <a:latin typeface="Courier New" pitchFamily="49" charset="0"/>
                <a:cs typeface="Times New Roman" pitchFamily="18" charset="0"/>
              </a:rPr>
              <a:t>}</a:t>
            </a:r>
            <a:r>
              <a:rPr lang="en-US" altLang="en-US">
                <a:solidFill>
                  <a:prstClr val="black"/>
                </a:solidFill>
                <a:latin typeface="Tahoma" pitchFamily="34" charset="0"/>
              </a:rPr>
              <a:t> </a:t>
            </a:r>
            <a:endParaRPr lang="en-US" altLang="en-US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27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smtClean="0">
                <a:solidFill>
                  <a:schemeClr val="accent1">
                    <a:lumMod val="75000"/>
                  </a:schemeClr>
                </a:solidFill>
              </a:rPr>
              <a:t>9.1  Class (static) Variables and Methods</a:t>
            </a:r>
            <a:endParaRPr lang="en-US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04800" y="1600200"/>
            <a:ext cx="8534400" cy="5216525"/>
          </a:xfrm>
          <a:prstGeom prst="rect">
            <a:avLst/>
          </a:prstGeom>
          <a:solidFill>
            <a:srgbClr val="DFDF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</a:t>
            </a:r>
            <a:r>
              <a:rPr lang="en-US" altLang="en-US" sz="16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public void setName (String nm){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    name = nm;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... rest of the methods without change go here 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//--------------- </a:t>
            </a:r>
            <a:r>
              <a:rPr lang="en-US" altLang="en-US" sz="1600" b="1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class variables and methods </a:t>
            </a:r>
            <a:r>
              <a:rPr lang="en-US" altLang="en-US" sz="16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----------------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</a:t>
            </a:r>
            <a:r>
              <a:rPr lang="en-US" altLang="en-US" b="1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static private int studentCount = 0</a:t>
            </a:r>
            <a:r>
              <a:rPr lang="en-US" altLang="en-US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</a:t>
            </a:r>
            <a:r>
              <a:rPr lang="en-US" altLang="en-US" b="1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static public void setStudentCount(int count){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    studentCount = count;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</a:t>
            </a:r>
            <a:r>
              <a:rPr lang="en-US" altLang="en-US" b="1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static public int getStudentCount(){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    return studentCount;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 }</a:t>
            </a:r>
            <a:r>
              <a:rPr lang="en-US" altLang="en-US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6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65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smtClean="0">
                <a:solidFill>
                  <a:schemeClr val="accent1">
                    <a:lumMod val="75000"/>
                  </a:schemeClr>
                </a:solidFill>
              </a:rPr>
              <a:t>9.1  Class (static) Variables and Methods</a:t>
            </a:r>
            <a:endParaRPr lang="en-US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 eaLnBrk="1" hangingPunct="1"/>
            <a:r>
              <a:rPr lang="en-US" altLang="en-US" smtClean="0"/>
              <a:t>Here is some code that illustrates the new capabilities of the Student class:</a:t>
            </a:r>
          </a:p>
          <a:p>
            <a:pPr marL="990600" lvl="1" indent="-533400" eaLnBrk="1" hangingPunct="1"/>
            <a:endParaRPr lang="en-US" altLang="en-US" smtClean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2667000"/>
            <a:ext cx="9144000" cy="2862263"/>
          </a:xfrm>
          <a:prstGeom prst="rect">
            <a:avLst/>
          </a:prstGeom>
          <a:solidFill>
            <a:srgbClr val="DFDF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err="1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Student.setStudentCount</a:t>
            </a:r>
            <a:r>
              <a:rPr lang="en-US" altLang="en-US" sz="2000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(0);     // Initialize count to 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s1 = new Student();              // Instantiate a student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s2 = new Student();              // Instantiate a student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s3 = new Student();              // Instantiate a student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err="1">
                <a:solidFill>
                  <a:srgbClr val="E44C22"/>
                </a:solidFill>
                <a:latin typeface="Courier New" pitchFamily="49" charset="0"/>
                <a:cs typeface="Times New Roman" pitchFamily="18" charset="0"/>
              </a:rPr>
              <a:t>System.out.print</a:t>
            </a:r>
            <a:r>
              <a:rPr lang="en-US" altLang="en-US" sz="2000" dirty="0">
                <a:solidFill>
                  <a:srgbClr val="E44C22"/>
                </a:solidFill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altLang="en-US" sz="2000" dirty="0" err="1">
                <a:solidFill>
                  <a:srgbClr val="E44C22"/>
                </a:solidFill>
                <a:latin typeface="Courier New" pitchFamily="49" charset="0"/>
                <a:cs typeface="Times New Roman" pitchFamily="18" charset="0"/>
              </a:rPr>
              <a:t>Student.getStudentCount</a:t>
            </a:r>
            <a:r>
              <a:rPr lang="en-US" altLang="en-US" sz="2000" dirty="0">
                <a:solidFill>
                  <a:srgbClr val="E44C22"/>
                </a:solidFill>
                <a:latin typeface="Courier New" pitchFamily="49" charset="0"/>
                <a:cs typeface="Times New Roman" pitchFamily="18" charset="0"/>
              </a:rPr>
              <a:t>());</a:t>
            </a:r>
            <a:r>
              <a:rPr lang="en-US" altLang="en-US" sz="2000" dirty="0">
                <a:solidFill>
                  <a:prstClr val="black"/>
                </a:solidFill>
                <a:latin typeface="Courier New" pitchFamily="49" charset="0"/>
                <a:cs typeface="Times New Roman" pitchFamily="18" charset="0"/>
              </a:rPr>
              <a:t>  // </a:t>
            </a:r>
            <a:r>
              <a:rPr lang="en-US" altLang="en-US" sz="1600" dirty="0">
                <a:solidFill>
                  <a:prstClr val="black"/>
                </a:solidFill>
                <a:latin typeface="Courier New" pitchFamily="49" charset="0"/>
                <a:cs typeface="Times New Roman" pitchFamily="18" charset="0"/>
              </a:rPr>
              <a:t>Displays 3</a:t>
            </a:r>
            <a:r>
              <a:rPr lang="en-US" altLang="en-US" sz="1600" dirty="0">
                <a:solidFill>
                  <a:prstClr val="black"/>
                </a:solidFill>
                <a:latin typeface="Tahoma" pitchFamily="34" charset="0"/>
              </a:rPr>
              <a:t> </a:t>
            </a:r>
            <a:endParaRPr lang="en-US" altLang="en-US" sz="1600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81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smtClean="0">
                <a:solidFill>
                  <a:schemeClr val="accent1">
                    <a:lumMod val="75000"/>
                  </a:schemeClr>
                </a:solidFill>
              </a:rPr>
              <a:t>9.1  Class (static) Variables and Methods</a:t>
            </a:r>
            <a:endParaRPr lang="en-US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848600" cy="4419600"/>
          </a:xfrm>
        </p:spPr>
        <p:txBody>
          <a:bodyPr rtlCol="0">
            <a:normAutofit lnSpcReduction="10000"/>
          </a:bodyPr>
          <a:lstStyle/>
          <a:p>
            <a:pPr marL="990600" lvl="1" indent="-5334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Notice that </a:t>
            </a:r>
            <a:r>
              <a:rPr lang="en-US" sz="2400" dirty="0" smtClean="0">
                <a:solidFill>
                  <a:srgbClr val="FF0000"/>
                </a:solidFill>
              </a:rPr>
              <a:t>class messages are sent to a class and not to an object. </a:t>
            </a:r>
          </a:p>
          <a:p>
            <a:pPr marL="990600" lvl="1" indent="-5334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Also, notice that we do not attempt to manipulate the </a:t>
            </a:r>
            <a:r>
              <a:rPr lang="en-US" sz="2400" dirty="0" err="1" smtClean="0"/>
              <a:t>studentCount</a:t>
            </a:r>
            <a:r>
              <a:rPr lang="en-US" sz="2400" dirty="0" smtClean="0"/>
              <a:t> variable directly because, in accordance with the good programming practice of information hiding, we declared the variable to be private.</a:t>
            </a:r>
          </a:p>
          <a:p>
            <a:pPr marL="990600" lvl="1" indent="-5334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In general, we use a static variable in any situation where all instances share a common data value. </a:t>
            </a:r>
          </a:p>
          <a:p>
            <a:pPr marL="990600" lvl="1" indent="-5334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We then use static methods to provide public access to </a:t>
            </a:r>
            <a:r>
              <a:rPr lang="en-US" sz="2400" dirty="0" smtClean="0"/>
              <a:t>this </a:t>
            </a:r>
            <a:r>
              <a:rPr lang="en-US" sz="2400" dirty="0" smtClean="0"/>
              <a:t>data.</a:t>
            </a:r>
          </a:p>
        </p:txBody>
      </p:sp>
    </p:spTree>
    <p:extLst>
      <p:ext uri="{BB962C8B-B14F-4D97-AF65-F5344CB8AC3E}">
        <p14:creationId xmlns:p14="http://schemas.microsoft.com/office/powerpoint/2010/main" val="338336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smtClean="0">
                <a:solidFill>
                  <a:schemeClr val="accent1">
                    <a:lumMod val="75000"/>
                  </a:schemeClr>
                </a:solidFill>
              </a:rPr>
              <a:t>9.1  Class (static) Variables and Methods</a:t>
            </a:r>
            <a:endParaRPr lang="en-US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dirty="0" smtClean="0"/>
              <a:t>Rules for Using static Variables</a:t>
            </a:r>
          </a:p>
          <a:p>
            <a:pPr marL="609600" indent="-609600" eaLnBrk="1" hangingPunct="1">
              <a:buFontTx/>
              <a:buNone/>
            </a:pPr>
            <a:endParaRPr lang="en-US" altLang="en-US" sz="1000" dirty="0" smtClean="0"/>
          </a:p>
          <a:p>
            <a:pPr marL="457200" lvl="1" indent="0" eaLnBrk="1" hangingPunct="1">
              <a:buNone/>
            </a:pPr>
            <a:endParaRPr lang="en-US" altLang="en-US" sz="1000" dirty="0" smtClean="0"/>
          </a:p>
          <a:p>
            <a:pPr marL="1096963" lvl="1" indent="-457200" eaLnBrk="1" hangingPunct="1"/>
            <a:r>
              <a:rPr lang="en-US" altLang="en-US" dirty="0" smtClean="0"/>
              <a:t>Class methods can reference only the static variables, and never the instance variables.</a:t>
            </a:r>
          </a:p>
          <a:p>
            <a:pPr marL="1096963" lvl="1" indent="-457200" eaLnBrk="1" hangingPunct="1"/>
            <a:endParaRPr lang="en-US" altLang="en-US" sz="1200" dirty="0" smtClean="0"/>
          </a:p>
          <a:p>
            <a:pPr marL="1096963" lvl="1" indent="-457200" eaLnBrk="1" hangingPunct="1"/>
            <a:r>
              <a:rPr lang="en-US" altLang="en-US" dirty="0" smtClean="0"/>
              <a:t>Instance methods can reference static and instance variables.</a:t>
            </a:r>
          </a:p>
          <a:p>
            <a:pPr marL="990600" lvl="1" indent="-533400" eaLnBrk="1" hangingPunct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539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664</Words>
  <Application>Microsoft Office PowerPoint</Application>
  <PresentationFormat>On-screen Show (4:3)</PresentationFormat>
  <Paragraphs>109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Book Antiqua</vt:lpstr>
      <vt:lpstr>Century Gothic</vt:lpstr>
      <vt:lpstr>Courier</vt:lpstr>
      <vt:lpstr>Courier New</vt:lpstr>
      <vt:lpstr>New York</vt:lpstr>
      <vt:lpstr>Tahoma</vt:lpstr>
      <vt:lpstr>Times New Roman</vt:lpstr>
      <vt:lpstr>Apothecary</vt:lpstr>
      <vt:lpstr>9.1  Class (static) Variables and Methods</vt:lpstr>
      <vt:lpstr>9.1  Class (static) Variables and Methods</vt:lpstr>
      <vt:lpstr>9.1  Class (static) Variables and Methods</vt:lpstr>
      <vt:lpstr>9.1  Class (static) Variables and Methods</vt:lpstr>
      <vt:lpstr>9.1  Class (static) Variables and Methods</vt:lpstr>
      <vt:lpstr>9.1  Class (static) Variables and Methods</vt:lpstr>
      <vt:lpstr>9.1  Class (static) Variables and Methods</vt:lpstr>
      <vt:lpstr>9.1  Class (static) Variables and Methods</vt:lpstr>
      <vt:lpstr>9.1  Class (static) Variables and Methods</vt:lpstr>
      <vt:lpstr>9.1  Class (static) Variables and Methods</vt:lpstr>
      <vt:lpstr>9.1  Class (static) Variables and Methods</vt:lpstr>
      <vt:lpstr>9.1  Class (static) Variables and Methods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9.1  Class (static) Variables and Methods</dc:title>
  <dc:creator>Tyler Crone</dc:creator>
  <cp:lastModifiedBy>Tyler Crone</cp:lastModifiedBy>
  <cp:revision>3</cp:revision>
  <dcterms:created xsi:type="dcterms:W3CDTF">2015-05-04T18:01:54Z</dcterms:created>
  <dcterms:modified xsi:type="dcterms:W3CDTF">2015-05-06T17:38:10Z</dcterms:modified>
</cp:coreProperties>
</file>