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8" r:id="rId11"/>
    <p:sldId id="279" r:id="rId12"/>
    <p:sldId id="265" r:id="rId13"/>
    <p:sldId id="266" r:id="rId14"/>
    <p:sldId id="267" r:id="rId15"/>
    <p:sldId id="269" r:id="rId16"/>
    <p:sldId id="274" r:id="rId17"/>
    <p:sldId id="281" r:id="rId18"/>
    <p:sldId id="280" r:id="rId19"/>
    <p:sldId id="271" r:id="rId20"/>
    <p:sldId id="272" r:id="rId21"/>
    <p:sldId id="273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1F4C-F265-49DD-8309-4EA3BB67DBE8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88DB4E6-C1A4-4AE5-B6FB-E21EF38C42B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1F4C-F265-49DD-8309-4EA3BB67DBE8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B4E6-C1A4-4AE5-B6FB-E21EF38C4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1F4C-F265-49DD-8309-4EA3BB67DBE8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B4E6-C1A4-4AE5-B6FB-E21EF38C4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1F4C-F265-49DD-8309-4EA3BB67DBE8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B4E6-C1A4-4AE5-B6FB-E21EF38C4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1F4C-F265-49DD-8309-4EA3BB67DBE8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B4E6-C1A4-4AE5-B6FB-E21EF38C42B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1F4C-F265-49DD-8309-4EA3BB67DBE8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B4E6-C1A4-4AE5-B6FB-E21EF38C4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1F4C-F265-49DD-8309-4EA3BB67DBE8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B4E6-C1A4-4AE5-B6FB-E21EF38C4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1F4C-F265-49DD-8309-4EA3BB67DBE8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B4E6-C1A4-4AE5-B6FB-E21EF38C4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1F4C-F265-49DD-8309-4EA3BB67DBE8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B4E6-C1A4-4AE5-B6FB-E21EF38C4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1F4C-F265-49DD-8309-4EA3BB67DBE8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B4E6-C1A4-4AE5-B6FB-E21EF38C42B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1F4C-F265-49DD-8309-4EA3BB67DBE8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B4E6-C1A4-4AE5-B6FB-E21EF38C42B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6391F4C-F265-49DD-8309-4EA3BB67DBE8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88DB4E6-C1A4-4AE5-B6FB-E21EF38C42B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Computer Science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59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Computer hardware and Software (1.2)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Secondary Memory</a:t>
            </a:r>
          </a:p>
          <a:p>
            <a:pPr lvl="2"/>
            <a:r>
              <a:rPr lang="en-US" dirty="0" smtClean="0"/>
              <a:t>Hard Disk Memory</a:t>
            </a:r>
          </a:p>
          <a:p>
            <a:pPr lvl="4"/>
            <a:r>
              <a:rPr lang="en-US" dirty="0" smtClean="0"/>
              <a:t>Much larger than RAM</a:t>
            </a:r>
          </a:p>
          <a:p>
            <a:pPr lvl="4"/>
            <a:r>
              <a:rPr lang="en-US" dirty="0" smtClean="0"/>
              <a:t>Must be manually deleted</a:t>
            </a:r>
          </a:p>
          <a:p>
            <a:pPr lvl="2"/>
            <a:r>
              <a:rPr lang="en-US" dirty="0" smtClean="0"/>
              <a:t>Auxiliary Storage devices</a:t>
            </a:r>
          </a:p>
          <a:p>
            <a:pPr lvl="3"/>
            <a:r>
              <a:rPr lang="en-US" dirty="0" smtClean="0"/>
              <a:t>CD-ROMs</a:t>
            </a:r>
          </a:p>
          <a:p>
            <a:pPr lvl="3"/>
            <a:r>
              <a:rPr lang="en-US" dirty="0" smtClean="0"/>
              <a:t>Flash Drives</a:t>
            </a:r>
          </a:p>
          <a:p>
            <a:pPr lvl="3"/>
            <a:r>
              <a:rPr lang="en-US" dirty="0" smtClean="0"/>
              <a:t>DVDs</a:t>
            </a:r>
          </a:p>
          <a:p>
            <a:pPr lvl="3"/>
            <a:r>
              <a:rPr lang="en-US" dirty="0" smtClean="0"/>
              <a:t>External Hard Drives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5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Computer hardware and Software (1.2)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System Software</a:t>
            </a:r>
          </a:p>
          <a:p>
            <a:r>
              <a:rPr lang="en-US" sz="2000" dirty="0"/>
              <a:t>supports basic operations of a computer and allows human users to transfer information to and from the computer. </a:t>
            </a:r>
            <a:endParaRPr lang="en-US" sz="2000" dirty="0" smtClean="0"/>
          </a:p>
          <a:p>
            <a:r>
              <a:rPr lang="en-US" sz="2000" dirty="0" smtClean="0"/>
              <a:t>Example</a:t>
            </a:r>
          </a:p>
          <a:p>
            <a:pPr lvl="1"/>
            <a:r>
              <a:rPr lang="en-US" sz="1600" dirty="0" smtClean="0"/>
              <a:t>Computer Operating Systems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Application Software</a:t>
            </a:r>
          </a:p>
          <a:p>
            <a:r>
              <a:rPr lang="en-US" sz="2000" dirty="0"/>
              <a:t>allows human users to accomplish specialized tasks </a:t>
            </a:r>
            <a:endParaRPr lang="en-US" sz="2000" dirty="0" smtClean="0"/>
          </a:p>
          <a:p>
            <a:r>
              <a:rPr lang="en-US" sz="2000" dirty="0" smtClean="0"/>
              <a:t>Examples </a:t>
            </a:r>
          </a:p>
          <a:p>
            <a:pPr lvl="1"/>
            <a:r>
              <a:rPr lang="en-US" sz="1600" dirty="0" smtClean="0"/>
              <a:t>Word processors</a:t>
            </a:r>
          </a:p>
          <a:p>
            <a:pPr lvl="1"/>
            <a:r>
              <a:rPr lang="en-US" sz="1600" dirty="0" smtClean="0"/>
              <a:t>Spreadsheets</a:t>
            </a:r>
          </a:p>
          <a:p>
            <a:pPr lvl="1"/>
            <a:r>
              <a:rPr lang="en-US" sz="1600" dirty="0" smtClean="0"/>
              <a:t>Database systems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569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2362201"/>
            <a:ext cx="7696200" cy="2133600"/>
          </a:xfrm>
        </p:spPr>
        <p:txBody>
          <a:bodyPr/>
          <a:lstStyle/>
          <a:p>
            <a:r>
              <a:rPr lang="en-US" sz="2800" dirty="0" smtClean="0"/>
              <a:t>1.3 Binary Representation of information and computer memory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58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2 number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Most of us are accustomed to the base 10 number system</a:t>
            </a:r>
          </a:p>
          <a:p>
            <a:r>
              <a:rPr lang="en-US" dirty="0" smtClean="0"/>
              <a:t>Binary is a base 2 number system</a:t>
            </a:r>
          </a:p>
          <a:p>
            <a:r>
              <a:rPr lang="en-US" dirty="0" smtClean="0"/>
              <a:t>Every number can be represented as a series of 1’s and 0’s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3200"/>
            <a:ext cx="41433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44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Number System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828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Analyzing Base 10 Number System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2362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Example)   479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09800" y="32766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	7	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38100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= (4*100) + (7*10) + (9*1)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00200" y="4495800"/>
                <a:ext cx="4953000" cy="671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(4∗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 + (7∗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 + (9∗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495800"/>
                <a:ext cx="4953000" cy="671851"/>
              </a:xfrm>
              <a:prstGeom prst="rect">
                <a:avLst/>
              </a:prstGeom>
              <a:blipFill rotWithShape="1">
                <a:blip r:embed="rId2"/>
                <a:stretch>
                  <a:fillRect t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689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number system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752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Example)   1001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24384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	0	0	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373445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=(1 * 8) + (0 * 4) + (0 * 2) + (1 * 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90600" y="3048000"/>
                <a:ext cx="4953000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=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)+(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)+(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048000"/>
                <a:ext cx="4953000" cy="669992"/>
              </a:xfrm>
              <a:prstGeom prst="rect">
                <a:avLst/>
              </a:prstGeom>
              <a:blipFill rotWithShape="1">
                <a:blip r:embed="rId2"/>
                <a:stretch>
                  <a:fillRect t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295400" y="4419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=(8) + (0) + (0) + (1)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05000" y="50292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38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Hexadecimal number 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 16 Number System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58055"/>
            <a:ext cx="205740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2590800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Numbers in the hexadecimal system can now be represented with letters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For example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45B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C6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63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number system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752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Example)   EA6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24384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	A	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373445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=(14 * 256) + (10 * 16) + (6 * 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27314" y="3047999"/>
                <a:ext cx="5486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=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14</m:t>
                    </m:r>
                    <m:r>
                      <a:rPr lang="en-US" i="1"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16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)+(</m:t>
                    </m:r>
                    <m:r>
                      <a:rPr lang="en-US" b="0" i="1" smtClean="0">
                        <a:latin typeface="Cambria Math"/>
                      </a:rPr>
                      <m:t>10</m:t>
                    </m:r>
                    <m:r>
                      <a:rPr lang="en-US" i="1"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16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)+(</m:t>
                    </m:r>
                    <m:r>
                      <a:rPr lang="en-US" b="0" i="1" smtClean="0">
                        <a:latin typeface="Cambria Math"/>
                      </a:rPr>
                      <m:t>6</m:t>
                    </m:r>
                    <m:r>
                      <a:rPr lang="en-US" i="1"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16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14" y="3047999"/>
                <a:ext cx="5486400" cy="646331"/>
              </a:xfrm>
              <a:prstGeom prst="rect">
                <a:avLst/>
              </a:prstGeom>
              <a:blipFill rotWithShape="1">
                <a:blip r:embed="rId2"/>
                <a:stretch>
                  <a:fillRect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295400" y="4419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=(3584) + (160) + (6)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05000" y="50292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3750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04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number system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905000"/>
            <a:ext cx="7315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Translate 101 (base 2) to a base 10 number. 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 smtClean="0"/>
              <a:t>Translate 1001100  (base 2) to a base 10 number.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 smtClean="0"/>
              <a:t>Translate  53A (base 16) to a base 10 number. 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 smtClean="0"/>
              <a:t>Translate 11E (base 16) to a base 10 number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2362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3505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76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25486" y="4648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1338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25486" y="5715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286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61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Characters and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To process letters and symbols, the computer also has a language of 1’s and 0’s</a:t>
            </a:r>
          </a:p>
          <a:p>
            <a:r>
              <a:rPr lang="en-US" sz="2400" dirty="0" smtClean="0"/>
              <a:t>Made up of 16 bits, or two bytes (</a:t>
            </a:r>
            <a:r>
              <a:rPr lang="en-US" sz="2400" dirty="0"/>
              <a:t>U</a:t>
            </a:r>
            <a:r>
              <a:rPr lang="en-US" sz="2400" dirty="0" smtClean="0"/>
              <a:t>nicode)</a:t>
            </a:r>
          </a:p>
          <a:p>
            <a:r>
              <a:rPr lang="en-US" sz="2400" dirty="0" smtClean="0"/>
              <a:t>Schemes: ASCII, Unicode</a:t>
            </a:r>
          </a:p>
          <a:p>
            <a:r>
              <a:rPr lang="en-US" sz="2400" dirty="0" smtClean="0"/>
              <a:t>Java uses Unicode (which contains ASCII)</a:t>
            </a:r>
            <a:endParaRPr lang="en-US" sz="2400" dirty="0"/>
          </a:p>
        </p:txBody>
      </p:sp>
      <p:pic>
        <p:nvPicPr>
          <p:cNvPr id="3074" name="Picture 2" descr="https://encrypted-tbn1.gstatic.com/images?q=tbn:ANd9GcR8tAFvdlesiaA1uUaWXQCJHwgfqKKbMWpQ5nb_sJDk_7EkDUAz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43200"/>
            <a:ext cx="4012924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37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computers (1.1)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Eniac</a:t>
            </a:r>
            <a:r>
              <a:rPr lang="en-US" dirty="0" smtClean="0"/>
              <a:t>- one of the worlds first computers</a:t>
            </a:r>
          </a:p>
          <a:p>
            <a:r>
              <a:rPr lang="en-US" dirty="0" smtClean="0"/>
              <a:t>Used more electricity than an entire city block of houses</a:t>
            </a:r>
          </a:p>
          <a:p>
            <a:r>
              <a:rPr lang="en-US" dirty="0" smtClean="0"/>
              <a:t>Filled an entire room</a:t>
            </a:r>
          </a:p>
          <a:p>
            <a:r>
              <a:rPr lang="en-US" dirty="0" smtClean="0"/>
              <a:t>Built in late 1940’s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4062413" cy="335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54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Characters and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Ex) “The grass is green”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 smtClean="0"/>
              <a:t>Converts to:</a:t>
            </a:r>
          </a:p>
          <a:p>
            <a:pPr marL="114300" indent="0">
              <a:buNone/>
            </a:pPr>
            <a:r>
              <a:rPr lang="en-US" dirty="0" smtClean="0"/>
              <a:t>01010100   </a:t>
            </a:r>
            <a:r>
              <a:rPr lang="en-US" dirty="0"/>
              <a:t>01101000 </a:t>
            </a:r>
            <a:r>
              <a:rPr lang="en-US" dirty="0" smtClean="0"/>
              <a:t>01100101   </a:t>
            </a:r>
            <a:r>
              <a:rPr lang="en-US" dirty="0"/>
              <a:t>00100000 </a:t>
            </a:r>
            <a:r>
              <a:rPr lang="en-US" dirty="0" smtClean="0"/>
              <a:t>01100111   </a:t>
            </a:r>
            <a:r>
              <a:rPr lang="en-US" dirty="0"/>
              <a:t>01110010 </a:t>
            </a:r>
            <a:r>
              <a:rPr lang="en-US" dirty="0" smtClean="0"/>
              <a:t>01100001   </a:t>
            </a:r>
            <a:r>
              <a:rPr lang="en-US" dirty="0"/>
              <a:t>01110011 </a:t>
            </a:r>
            <a:r>
              <a:rPr lang="en-US" dirty="0" smtClean="0"/>
              <a:t>01110011   </a:t>
            </a:r>
            <a:r>
              <a:rPr lang="en-US" dirty="0"/>
              <a:t>00100000 </a:t>
            </a:r>
            <a:r>
              <a:rPr lang="en-US" dirty="0" smtClean="0"/>
              <a:t>01101001   </a:t>
            </a:r>
            <a:r>
              <a:rPr lang="en-US" dirty="0"/>
              <a:t>01110011 </a:t>
            </a:r>
            <a:r>
              <a:rPr lang="en-US" dirty="0" smtClean="0"/>
              <a:t>00100000   </a:t>
            </a:r>
            <a:r>
              <a:rPr lang="en-US" dirty="0"/>
              <a:t>01100111 </a:t>
            </a:r>
            <a:r>
              <a:rPr lang="en-US" dirty="0" smtClean="0"/>
              <a:t>01110010   </a:t>
            </a:r>
            <a:r>
              <a:rPr lang="en-US" dirty="0"/>
              <a:t>01100101 </a:t>
            </a:r>
            <a:r>
              <a:rPr lang="en-US" dirty="0" smtClean="0"/>
              <a:t>01100101   </a:t>
            </a:r>
            <a:r>
              <a:rPr lang="en-US" dirty="0"/>
              <a:t>01101110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http://www.evilgenius.net/asciibin.html</a:t>
            </a:r>
          </a:p>
        </p:txBody>
      </p:sp>
    </p:spTree>
    <p:extLst>
      <p:ext uri="{BB962C8B-B14F-4D97-AF65-F5344CB8AC3E}">
        <p14:creationId xmlns:p14="http://schemas.microsoft.com/office/powerpoint/2010/main" val="177813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Memory consists of a huge sequence of bytes</a:t>
            </a:r>
          </a:p>
          <a:p>
            <a:r>
              <a:rPr lang="en-US" dirty="0" smtClean="0"/>
              <a:t>A specific byte location is called its </a:t>
            </a:r>
            <a:r>
              <a:rPr lang="en-US" b="1" dirty="0" smtClean="0"/>
              <a:t>Address</a:t>
            </a:r>
          </a:p>
          <a:p>
            <a:r>
              <a:rPr lang="en-US" dirty="0" smtClean="0"/>
              <a:t>The addresses are numbered from 0 to (total #bytes - 1)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3560582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27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languages (1.4)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Machine Languages</a:t>
            </a:r>
          </a:p>
          <a:p>
            <a:pPr lvl="1"/>
            <a:r>
              <a:rPr lang="en-US" dirty="0" smtClean="0"/>
              <a:t>1940’s to 1950’s</a:t>
            </a:r>
          </a:p>
          <a:p>
            <a:pPr lvl="1"/>
            <a:r>
              <a:rPr lang="en-US" dirty="0" smtClean="0"/>
              <a:t>Generation I</a:t>
            </a:r>
          </a:p>
          <a:p>
            <a:r>
              <a:rPr lang="en-US" sz="2400" dirty="0" smtClean="0"/>
              <a:t>Assembly Languages</a:t>
            </a:r>
          </a:p>
          <a:p>
            <a:pPr lvl="1"/>
            <a:r>
              <a:rPr lang="en-US" dirty="0" smtClean="0"/>
              <a:t>Generation 2</a:t>
            </a:r>
          </a:p>
          <a:p>
            <a:pPr lvl="1"/>
            <a:r>
              <a:rPr lang="en-US" dirty="0" smtClean="0"/>
              <a:t>1950’s to present</a:t>
            </a:r>
          </a:p>
          <a:p>
            <a:r>
              <a:rPr lang="en-US" sz="2400" dirty="0" smtClean="0"/>
              <a:t>High-Level Languages</a:t>
            </a:r>
          </a:p>
          <a:p>
            <a:pPr lvl="1"/>
            <a:r>
              <a:rPr lang="en-US" dirty="0" smtClean="0"/>
              <a:t>1950’s to present</a:t>
            </a:r>
          </a:p>
          <a:p>
            <a:pPr lvl="1"/>
            <a:r>
              <a:rPr lang="en-US" dirty="0" smtClean="0"/>
              <a:t>C++, Java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2133600"/>
            <a:ext cx="415889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65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 Development Process (1.5)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Several Phases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 smtClean="0"/>
              <a:t>Customer Request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 smtClean="0"/>
              <a:t>Analysis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 smtClean="0"/>
              <a:t>Design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 smtClean="0"/>
              <a:t>Implementation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 smtClean="0"/>
              <a:t>Integration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 smtClean="0"/>
              <a:t>Maintenance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305192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52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Object-Oriented Programming (1.6)</a:t>
            </a:r>
            <a:br>
              <a:rPr lang="en-US" dirty="0" smtClean="0"/>
            </a:br>
            <a:r>
              <a:rPr lang="en-US" dirty="0" smtClean="0"/>
              <a:t>(OOP)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C++ and Java are both object oriented</a:t>
            </a:r>
          </a:p>
          <a:p>
            <a:r>
              <a:rPr lang="en-US" dirty="0" smtClean="0"/>
              <a:t>Objects work together to accomplish the mission of the program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38400"/>
            <a:ext cx="3890481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09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By the 1970’s, computers began to be connected through networks</a:t>
            </a:r>
          </a:p>
          <a:p>
            <a:r>
              <a:rPr lang="en-US" dirty="0" smtClean="0"/>
              <a:t>Email was developed</a:t>
            </a:r>
          </a:p>
          <a:p>
            <a:r>
              <a:rPr lang="en-US" dirty="0" smtClean="0"/>
              <a:t>File transfer became possible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24200"/>
            <a:ext cx="41148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72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computers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 the 1990’s, hundreds of millions of computers were now in residential homes</a:t>
            </a:r>
          </a:p>
          <a:p>
            <a:r>
              <a:rPr lang="en-US" dirty="0" smtClean="0"/>
              <a:t>Many computers were now connected to the internet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374456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33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Computer hardware and Software (1.2)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Computers consist of two main parts</a:t>
            </a:r>
          </a:p>
          <a:p>
            <a:pPr lvl="2"/>
            <a:r>
              <a:rPr lang="en-US" dirty="0" smtClean="0"/>
              <a:t>Hardware</a:t>
            </a:r>
          </a:p>
          <a:p>
            <a:pPr lvl="2"/>
            <a:r>
              <a:rPr lang="en-US" dirty="0" smtClean="0"/>
              <a:t>Software</a:t>
            </a:r>
          </a:p>
          <a:p>
            <a:r>
              <a:rPr lang="en-US" dirty="0" smtClean="0"/>
              <a:t>Hardware</a:t>
            </a:r>
          </a:p>
          <a:p>
            <a:pPr lvl="2"/>
            <a:r>
              <a:rPr lang="en-US" dirty="0"/>
              <a:t>The machines, wiring, and other physical components of a </a:t>
            </a:r>
            <a:r>
              <a:rPr lang="en-US" dirty="0" smtClean="0"/>
              <a:t>computer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71738"/>
            <a:ext cx="3669423" cy="293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05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Computer hardware and Software (1.2)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Software</a:t>
            </a:r>
          </a:p>
          <a:p>
            <a:pPr lvl="2"/>
            <a:r>
              <a:rPr lang="en-US" dirty="0" smtClean="0"/>
              <a:t>Transforms complex </a:t>
            </a:r>
            <a:r>
              <a:rPr lang="en-US" dirty="0"/>
              <a:t> patterns of electronic states (0’s and 1’s) and allows the user to view them as text, images, or other outputs. </a:t>
            </a:r>
            <a:endParaRPr lang="en-US" dirty="0" smtClean="0"/>
          </a:p>
          <a:p>
            <a:r>
              <a:rPr lang="en-US" dirty="0" smtClean="0"/>
              <a:t>Bit (binary digit)</a:t>
            </a:r>
          </a:p>
          <a:p>
            <a:pPr lvl="2"/>
            <a:r>
              <a:rPr lang="en-US" dirty="0" smtClean="0"/>
              <a:t>The smallest unit of information processed by a computer</a:t>
            </a:r>
          </a:p>
          <a:p>
            <a:pPr lvl="2"/>
            <a:r>
              <a:rPr lang="en-US" dirty="0" smtClean="0"/>
              <a:t>Consists of a single </a:t>
            </a:r>
          </a:p>
          <a:p>
            <a:pPr marL="685800" lvl="2" indent="0">
              <a:buNone/>
            </a:pPr>
            <a:r>
              <a:rPr lang="en-US" dirty="0"/>
              <a:t> </a:t>
            </a:r>
            <a:r>
              <a:rPr lang="en-US" dirty="0" smtClean="0"/>
              <a:t>   0 or 1</a:t>
            </a:r>
          </a:p>
          <a:p>
            <a:r>
              <a:rPr lang="en-US" dirty="0" smtClean="0"/>
              <a:t>Byte</a:t>
            </a:r>
          </a:p>
          <a:p>
            <a:pPr lvl="2"/>
            <a:r>
              <a:rPr lang="en-US" dirty="0" smtClean="0"/>
              <a:t>Eight adjacent bits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3764044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5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Computer hardware and Software (1.2)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Computer </a:t>
            </a:r>
            <a:r>
              <a:rPr lang="en-US" smtClean="0"/>
              <a:t>Hardware </a:t>
            </a:r>
            <a:r>
              <a:rPr lang="en-US" smtClean="0"/>
              <a:t>has </a:t>
            </a:r>
            <a:r>
              <a:rPr lang="en-US" dirty="0" smtClean="0"/>
              <a:t>six major subsystems</a:t>
            </a:r>
          </a:p>
          <a:p>
            <a:pPr lvl="2"/>
            <a:r>
              <a:rPr lang="en-US" dirty="0" smtClean="0"/>
              <a:t>CPU</a:t>
            </a:r>
          </a:p>
          <a:p>
            <a:pPr lvl="2"/>
            <a:r>
              <a:rPr lang="en-US" dirty="0" smtClean="0"/>
              <a:t>RAM (Internal Memory)</a:t>
            </a:r>
          </a:p>
          <a:p>
            <a:pPr lvl="2"/>
            <a:r>
              <a:rPr lang="en-US" dirty="0" smtClean="0"/>
              <a:t>Auxiliary I/O Devices</a:t>
            </a:r>
          </a:p>
          <a:p>
            <a:pPr lvl="2"/>
            <a:r>
              <a:rPr lang="en-US" dirty="0" smtClean="0"/>
              <a:t>Network Connection</a:t>
            </a:r>
          </a:p>
          <a:p>
            <a:pPr lvl="2"/>
            <a:r>
              <a:rPr lang="en-US" dirty="0" smtClean="0"/>
              <a:t>User Interface</a:t>
            </a:r>
          </a:p>
          <a:p>
            <a:pPr lvl="2"/>
            <a:r>
              <a:rPr lang="en-US" dirty="0" smtClean="0"/>
              <a:t>Auxiliary Storage Devices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57400"/>
            <a:ext cx="394716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37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Computer hardware and Software (1.2)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User Interface</a:t>
            </a:r>
          </a:p>
          <a:p>
            <a:pPr lvl="2"/>
            <a:r>
              <a:rPr lang="en-US" dirty="0" err="1" smtClean="0"/>
              <a:t>Input/Output</a:t>
            </a:r>
            <a:r>
              <a:rPr lang="en-US" dirty="0" smtClean="0"/>
              <a:t> Devices</a:t>
            </a:r>
          </a:p>
          <a:p>
            <a:pPr lvl="2"/>
            <a:r>
              <a:rPr lang="en-US" dirty="0" smtClean="0"/>
              <a:t>Keyboard, monitor, microphone, speakers</a:t>
            </a:r>
          </a:p>
          <a:p>
            <a:r>
              <a:rPr lang="en-US" dirty="0" smtClean="0"/>
              <a:t>Auxiliary I/O Devices</a:t>
            </a:r>
          </a:p>
          <a:p>
            <a:pPr lvl="3"/>
            <a:r>
              <a:rPr lang="en-US" dirty="0" smtClean="0"/>
              <a:t>Printer, Scanner, Joysticks</a:t>
            </a:r>
          </a:p>
          <a:p>
            <a:r>
              <a:rPr lang="en-US" dirty="0" smtClean="0"/>
              <a:t>Auxiliary Storage Devices</a:t>
            </a:r>
          </a:p>
          <a:p>
            <a:pPr lvl="3"/>
            <a:r>
              <a:rPr lang="en-US" dirty="0" smtClean="0"/>
              <a:t>Flash Drives</a:t>
            </a:r>
          </a:p>
          <a:p>
            <a:pPr lvl="3"/>
            <a:r>
              <a:rPr lang="en-US" dirty="0" smtClean="0"/>
              <a:t>External Hard drives </a:t>
            </a:r>
          </a:p>
          <a:p>
            <a:pPr lvl="3"/>
            <a:r>
              <a:rPr lang="en-US" dirty="0" smtClean="0"/>
              <a:t>CD-ROMs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Network Connection</a:t>
            </a:r>
          </a:p>
          <a:p>
            <a:pPr lvl="2"/>
            <a:r>
              <a:rPr lang="en-US" dirty="0" smtClean="0"/>
              <a:t>Connects PC to internet resources</a:t>
            </a:r>
          </a:p>
          <a:p>
            <a:r>
              <a:rPr lang="en-US" dirty="0" smtClean="0"/>
              <a:t>Central Processing Unit (CPU)</a:t>
            </a:r>
          </a:p>
          <a:p>
            <a:pPr lvl="2"/>
            <a:r>
              <a:rPr lang="en-US" dirty="0" smtClean="0"/>
              <a:t>Does the work of the computer</a:t>
            </a:r>
          </a:p>
          <a:p>
            <a:pPr lvl="2"/>
            <a:r>
              <a:rPr lang="en-US" dirty="0" smtClean="0"/>
              <a:t>Performs numerous simple calculations to accomplish tasks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89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Computer hardware and Software (1.2)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Internal Memory</a:t>
            </a:r>
          </a:p>
          <a:p>
            <a:pPr lvl="2"/>
            <a:r>
              <a:rPr lang="en-US" dirty="0" smtClean="0"/>
              <a:t>Random Access Memory (RAM or Primary memory)</a:t>
            </a:r>
          </a:p>
          <a:p>
            <a:pPr lvl="4"/>
            <a:r>
              <a:rPr lang="en-US" dirty="0" smtClean="0"/>
              <a:t>Erased every time the computer is turned off</a:t>
            </a:r>
          </a:p>
          <a:p>
            <a:pPr lvl="4"/>
            <a:r>
              <a:rPr lang="en-US" dirty="0" smtClean="0"/>
              <a:t>Much more expensive than hard </a:t>
            </a:r>
            <a:r>
              <a:rPr lang="en-US" smtClean="0"/>
              <a:t>disk storage</a:t>
            </a: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0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63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392</TotalTime>
  <Words>863</Words>
  <Application>Microsoft Office PowerPoint</Application>
  <PresentationFormat>On-screen Show (4:3)</PresentationFormat>
  <Paragraphs>163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Apothecary</vt:lpstr>
      <vt:lpstr>Computer Science II</vt:lpstr>
      <vt:lpstr>History of computers (1.1)</vt:lpstr>
      <vt:lpstr>History of computers</vt:lpstr>
      <vt:lpstr>History of computers</vt:lpstr>
      <vt:lpstr>Computer hardware and Software (1.2)</vt:lpstr>
      <vt:lpstr>Computer hardware and Software (1.2)</vt:lpstr>
      <vt:lpstr>Computer hardware and Software (1.2)</vt:lpstr>
      <vt:lpstr>Computer hardware and Software (1.2)</vt:lpstr>
      <vt:lpstr>Computer hardware and Software (1.2)</vt:lpstr>
      <vt:lpstr>Computer hardware and Software (1.2)</vt:lpstr>
      <vt:lpstr>Computer hardware and Software (1.2)</vt:lpstr>
      <vt:lpstr>1.3 Binary Representation of information and computer memory</vt:lpstr>
      <vt:lpstr>Base 2 number system</vt:lpstr>
      <vt:lpstr>Binary Number System</vt:lpstr>
      <vt:lpstr>Binary number system</vt:lpstr>
      <vt:lpstr>Hexadecimal number system</vt:lpstr>
      <vt:lpstr>Binary number system</vt:lpstr>
      <vt:lpstr>Binary number system</vt:lpstr>
      <vt:lpstr>Characters and Strings</vt:lpstr>
      <vt:lpstr>Characters and Strings</vt:lpstr>
      <vt:lpstr>Computer Memory</vt:lpstr>
      <vt:lpstr>Programming languages (1.4)</vt:lpstr>
      <vt:lpstr>Software Development Process (1.5)</vt:lpstr>
      <vt:lpstr>Object-Oriented Programming (1.6) (OOP)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Architecture</dc:title>
  <dc:creator>Tyler</dc:creator>
  <cp:lastModifiedBy>Tyler Crone</cp:lastModifiedBy>
  <cp:revision>104</cp:revision>
  <dcterms:created xsi:type="dcterms:W3CDTF">2012-11-13T23:38:35Z</dcterms:created>
  <dcterms:modified xsi:type="dcterms:W3CDTF">2015-05-05T22:36:44Z</dcterms:modified>
</cp:coreProperties>
</file>