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4" r:id="rId5"/>
    <p:sldId id="259" r:id="rId6"/>
    <p:sldId id="262" r:id="rId7"/>
    <p:sldId id="270" r:id="rId8"/>
    <p:sldId id="275" r:id="rId9"/>
    <p:sldId id="271" r:id="rId10"/>
    <p:sldId id="272" r:id="rId11"/>
    <p:sldId id="273" r:id="rId12"/>
    <p:sldId id="274" r:id="rId13"/>
    <p:sldId id="257" r:id="rId14"/>
    <p:sldId id="276" r:id="rId15"/>
    <p:sldId id="26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4AD70D-A9C1-496F-9FC1-884843632E0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0F0568-1A5F-4484-83E5-0F46EDB00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“=“ is known as the assignment operator</a:t>
            </a:r>
          </a:p>
          <a:p>
            <a:r>
              <a:rPr lang="en-US" dirty="0" smtClean="0"/>
              <a:t>“=“ assigns the value on the right to the variable on the left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smtClean="0"/>
              <a:t>x = 4;       // 4 is placed into x</a:t>
            </a:r>
          </a:p>
          <a:p>
            <a:pPr marL="109728" indent="0">
              <a:buNone/>
            </a:pPr>
            <a:r>
              <a:rPr lang="en-US" dirty="0" smtClean="0"/>
              <a:t>// x gets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assignment statement replaces the old value of the variable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smtClean="0"/>
              <a:t>x = 4;    </a:t>
            </a:r>
          </a:p>
          <a:p>
            <a:pPr marL="109728" indent="0">
              <a:buNone/>
            </a:pPr>
            <a:r>
              <a:rPr lang="en-US" dirty="0" smtClean="0"/>
              <a:t>x = 5;    // x no longer has value of 4</a:t>
            </a:r>
          </a:p>
          <a:p>
            <a:pPr marL="109728" indent="0">
              <a:buNone/>
            </a:pPr>
            <a:r>
              <a:rPr lang="en-US" dirty="0" smtClean="0"/>
              <a:t>x = 6;     // x no longer has value of 5</a:t>
            </a:r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     // Prints: 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Declaration and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800" b="1" dirty="0" smtClean="0">
                <a:latin typeface="Times New Roman" pitchFamily="18" charset="0"/>
              </a:rPr>
              <a:t>Multiple Declarations are allowed: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  num1, num2, num3;</a:t>
            </a:r>
            <a:r>
              <a:rPr lang="en-US" sz="2800" b="1" dirty="0" smtClean="0">
                <a:latin typeface="Times New Roman" pitchFamily="18" charset="0"/>
              </a:rPr>
              <a:t>		</a:t>
            </a:r>
            <a:endParaRPr lang="en-US" sz="28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b="1" dirty="0" smtClean="0">
                <a:latin typeface="Times New Roman" pitchFamily="18" charset="0"/>
              </a:rPr>
              <a:t>Variables can be declared and initialized in one step: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double   num2 = 1.23;</a:t>
            </a:r>
          </a:p>
          <a:p>
            <a:pPr eaLnBrk="0" hangingPunct="0"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can be used with math functions assuming that they are of the correct type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smtClean="0"/>
              <a:t>double </a:t>
            </a:r>
            <a:r>
              <a:rPr lang="en-US" dirty="0" smtClean="0"/>
              <a:t>x = 25;</a:t>
            </a:r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sqrt</a:t>
            </a:r>
            <a:r>
              <a:rPr lang="en-US" dirty="0" smtClean="0"/>
              <a:t>(x)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//prints: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– Type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expressions involving variables of different types may produce results that are not expected</a:t>
            </a:r>
          </a:p>
          <a:p>
            <a:r>
              <a:rPr lang="en-US" dirty="0" smtClean="0"/>
              <a:t>Use the chart on the next slide to determine what type of variable will be provided during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– Type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Results of operations of different variable types: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*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==&gt;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endParaRPr lang="en-US" sz="2800" dirty="0" smtClean="0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* double ==&gt; double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/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==&gt;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endParaRPr lang="en-US" sz="2800" dirty="0" smtClean="0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/ double  or   double /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==&gt; double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%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==&gt;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   5%3 = 2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800" b="1" dirty="0" smtClean="0">
                <a:latin typeface="Times New Roman" pitchFamily="18" charset="0"/>
              </a:rPr>
              <a:t>% is not defined for doubles in C++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can access variable addresses using the “&amp;” symbol</a:t>
            </a:r>
          </a:p>
          <a:p>
            <a:pPr>
              <a:buNone/>
            </a:pPr>
            <a:r>
              <a:rPr lang="en-US" dirty="0" smtClean="0"/>
              <a:t>Sample Code: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None/>
            </a:pPr>
            <a:r>
              <a:rPr lang="en-US" sz="2800" b="1" dirty="0" err="1" smtClean="0">
                <a:latin typeface="Times New Roman" pitchFamily="18" charset="0"/>
              </a:rPr>
              <a:t>int</a:t>
            </a:r>
            <a:r>
              <a:rPr lang="en-US" sz="2800" b="1" dirty="0" smtClean="0">
                <a:latin typeface="Times New Roman" pitchFamily="18" charset="0"/>
              </a:rPr>
              <a:t> num = 22;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None/>
            </a:pPr>
            <a:r>
              <a:rPr lang="en-US" sz="2800" b="1" dirty="0" err="1" smtClean="0">
                <a:latin typeface="Times New Roman" pitchFamily="18" charset="0"/>
              </a:rPr>
              <a:t>cout</a:t>
            </a:r>
            <a:r>
              <a:rPr lang="en-US" sz="2800" b="1" dirty="0" smtClean="0">
                <a:latin typeface="Times New Roman" pitchFamily="18" charset="0"/>
              </a:rPr>
              <a:t> &lt;&lt; “Value = “&lt;&lt; num &lt;&lt; </a:t>
            </a:r>
            <a:r>
              <a:rPr lang="en-US" sz="2800" b="1" dirty="0" err="1" smtClean="0">
                <a:latin typeface="Times New Roman" pitchFamily="18" charset="0"/>
              </a:rPr>
              <a:t>endl</a:t>
            </a:r>
            <a:r>
              <a:rPr lang="en-US" sz="2800" b="1" dirty="0" smtClean="0">
                <a:latin typeface="Times New Roman" pitchFamily="18" charset="0"/>
              </a:rPr>
              <a:t>;  //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None/>
            </a:pPr>
            <a:r>
              <a:rPr lang="en-US" sz="2800" b="1" dirty="0" err="1" smtClean="0">
                <a:latin typeface="Times New Roman" pitchFamily="18" charset="0"/>
              </a:rPr>
              <a:t>cout</a:t>
            </a:r>
            <a:r>
              <a:rPr lang="en-US" sz="2800" b="1" dirty="0" smtClean="0">
                <a:latin typeface="Times New Roman" pitchFamily="18" charset="0"/>
              </a:rPr>
              <a:t> &lt;&lt; “Address =“ &lt;&lt;&amp;num &lt;&lt; </a:t>
            </a:r>
            <a:r>
              <a:rPr lang="en-US" sz="2800" b="1" dirty="0" err="1" smtClean="0">
                <a:latin typeface="Times New Roman" pitchFamily="18" charset="0"/>
              </a:rPr>
              <a:t>endl</a:t>
            </a:r>
            <a:r>
              <a:rPr lang="en-US" sz="2800" b="1" dirty="0" smtClean="0">
                <a:latin typeface="Times New Roman" pitchFamily="18" charset="0"/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 Value = 22</a:t>
            </a:r>
          </a:p>
          <a:p>
            <a:pPr>
              <a:buNone/>
            </a:pPr>
            <a:r>
              <a:rPr lang="en-US" dirty="0" smtClean="0"/>
              <a:t>// Address = &lt;some hexadecimal address in memory&gt;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 represent </a:t>
            </a:r>
            <a:r>
              <a:rPr lang="en-US" dirty="0" smtClean="0"/>
              <a:t>a reserved </a:t>
            </a:r>
            <a:r>
              <a:rPr lang="en-US" dirty="0"/>
              <a:t>memory location </a:t>
            </a:r>
            <a:r>
              <a:rPr lang="en-US" dirty="0" smtClean="0"/>
              <a:t>whose </a:t>
            </a:r>
            <a:r>
              <a:rPr lang="en-US" dirty="0"/>
              <a:t>value </a:t>
            </a:r>
            <a:r>
              <a:rPr lang="en-US" dirty="0" smtClean="0"/>
              <a:t>can change </a:t>
            </a:r>
            <a:r>
              <a:rPr lang="en-US" dirty="0"/>
              <a:t>during program execution </a:t>
            </a:r>
          </a:p>
          <a:p>
            <a:r>
              <a:rPr lang="en-US" dirty="0" smtClean="0"/>
              <a:t>C++ provides numerous variable types that can be used to hold different types of information</a:t>
            </a:r>
          </a:p>
          <a:p>
            <a:r>
              <a:rPr lang="en-US" dirty="0" smtClean="0"/>
              <a:t>Variables can be created to hold numbers in the same way that the letter </a:t>
            </a:r>
            <a:r>
              <a:rPr lang="en-US" i="1" dirty="0" smtClean="0"/>
              <a:t>x</a:t>
            </a:r>
            <a:r>
              <a:rPr lang="en-US" dirty="0" smtClean="0"/>
              <a:t> represents a number in algebra</a:t>
            </a:r>
          </a:p>
          <a:p>
            <a:r>
              <a:rPr lang="en-US" dirty="0" smtClean="0"/>
              <a:t>Variables can also be created to hold characters and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800" b="1" dirty="0" smtClean="0">
                <a:latin typeface="Times New Roman" pitchFamily="18" charset="0"/>
              </a:rPr>
              <a:t>   Type  	Declared as        Bytes	      Range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Integers              </a:t>
            </a:r>
            <a:r>
              <a:rPr lang="en-US" sz="2800" b="1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		2	-32768 - 32767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long integers      </a:t>
            </a:r>
            <a:r>
              <a:rPr lang="en-US" sz="2800" b="1" dirty="0" smtClean="0">
                <a:latin typeface="Times New Roman" pitchFamily="18" charset="0"/>
              </a:rPr>
              <a:t>long		</a:t>
            </a:r>
            <a:r>
              <a:rPr lang="en-US" sz="2800" dirty="0" smtClean="0">
                <a:latin typeface="Times New Roman" pitchFamily="18" charset="0"/>
              </a:rPr>
              <a:t>4	-2.1e9 - 2.1e9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Floating point    </a:t>
            </a:r>
            <a:r>
              <a:rPr lang="en-US" sz="2800" b="1" dirty="0" smtClean="0">
                <a:latin typeface="Times New Roman" pitchFamily="18" charset="0"/>
              </a:rPr>
              <a:t>float		</a:t>
            </a:r>
            <a:r>
              <a:rPr lang="en-US" sz="2800" dirty="0" smtClean="0">
                <a:latin typeface="Times New Roman" pitchFamily="18" charset="0"/>
              </a:rPr>
              <a:t>4	1.2e-38 - 3.4e38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Double	         </a:t>
            </a:r>
            <a:r>
              <a:rPr lang="en-US" sz="2800" b="1" dirty="0" err="1" smtClean="0">
                <a:latin typeface="Times New Roman" pitchFamily="18" charset="0"/>
              </a:rPr>
              <a:t>double</a:t>
            </a:r>
            <a:r>
              <a:rPr lang="en-US" sz="2800" b="1" dirty="0" smtClean="0">
                <a:latin typeface="Times New Roman" pitchFamily="18" charset="0"/>
              </a:rPr>
              <a:t>           </a:t>
            </a:r>
            <a:r>
              <a:rPr lang="en-US" sz="2800" dirty="0" smtClean="0">
                <a:latin typeface="Times New Roman" pitchFamily="18" charset="0"/>
              </a:rPr>
              <a:t>8	 2.2e-308 - 1.8e308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Characters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</a:rPr>
              <a:t>char</a:t>
            </a:r>
            <a:r>
              <a:rPr lang="en-US" sz="2800" dirty="0" smtClean="0">
                <a:latin typeface="Times New Roman" pitchFamily="18" charset="0"/>
              </a:rPr>
              <a:t>		1	256 character    						values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Variables must be declared as a certain data type so C++ can set aside the appropriate amount of memory.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Variables must be declared before or as they are being used.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Examples:</a:t>
            </a:r>
          </a:p>
          <a:p>
            <a:pPr lvl="1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</a:rPr>
              <a:t>int</a:t>
            </a:r>
            <a:r>
              <a:rPr lang="en-US" sz="2400" b="1" dirty="0" smtClean="0">
                <a:latin typeface="Times New Roman" pitchFamily="18" charset="0"/>
              </a:rPr>
              <a:t> sum;	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char gender;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long total;</a:t>
            </a: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double num2;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Sample Code: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              // declares variable x of type Integer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double y;      // declares variable y of type double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Times New Roman" pitchFamily="18" charset="0"/>
              </a:rPr>
              <a:t>***Declarations </a:t>
            </a:r>
            <a:r>
              <a:rPr lang="en-US" dirty="0" smtClean="0">
                <a:latin typeface="Times New Roman" pitchFamily="18" charset="0"/>
              </a:rPr>
              <a:t>can be </a:t>
            </a:r>
            <a:r>
              <a:rPr lang="en-US" dirty="0">
                <a:latin typeface="Times New Roman" pitchFamily="18" charset="0"/>
              </a:rPr>
              <a:t>placed anywhere but usually are grouped together immediately after the { in main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302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Variables Must: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1) begin with a letter or _ and use letters, digits, and _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2) be less than 41 characters with </a:t>
            </a:r>
            <a:r>
              <a:rPr lang="en-US" sz="2800" b="1" dirty="0" smtClean="0">
                <a:latin typeface="Times New Roman" pitchFamily="18" charset="0"/>
              </a:rPr>
              <a:t>no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spaces, ., #, $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3) not be reserve words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**C++ is case sensitive, TOTAL, Total, and total are names of different locations.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 Capitalization is important</a:t>
            </a:r>
          </a:p>
          <a:p>
            <a:r>
              <a:rPr lang="en-US" dirty="0" smtClean="0"/>
              <a:t>The first letter is not capitalized, but the first letter in every following word IS capitalized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yearlySalary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numOfSheep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You should use variable names that are meaningful to you </a:t>
            </a:r>
            <a:r>
              <a:rPr lang="en-US" dirty="0" smtClean="0">
                <a:latin typeface="Times New Roman" pitchFamily="18" charset="0"/>
              </a:rPr>
              <a:t>and</a:t>
            </a:r>
            <a:r>
              <a:rPr lang="en-US" sz="2800" dirty="0" smtClean="0">
                <a:latin typeface="Times New Roman" pitchFamily="18" charset="0"/>
              </a:rPr>
              <a:t> anyone else that reads your program.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Example: 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         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age;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dirty="0" smtClean="0">
                <a:latin typeface="Times New Roman" pitchFamily="18" charset="0"/>
              </a:rPr>
              <a:t>		double salary;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</a:rPr>
              <a:t> weight; </a:t>
            </a:r>
          </a:p>
        </p:txBody>
      </p:sp>
    </p:spTree>
    <p:extLst>
      <p:ext uri="{BB962C8B-B14F-4D97-AF65-F5344CB8AC3E}">
        <p14:creationId xmlns:p14="http://schemas.microsoft.com/office/powerpoint/2010/main" val="14847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initialized when it is assigned its first value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         // variable declaration</a:t>
            </a:r>
          </a:p>
          <a:p>
            <a:pPr marL="109728" indent="0">
              <a:buNone/>
            </a:pPr>
            <a:r>
              <a:rPr lang="en-US" dirty="0" smtClean="0"/>
              <a:t>x = 4;        // variable initialization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// x now has the value of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595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Georgia</vt:lpstr>
      <vt:lpstr>Times New Roman</vt:lpstr>
      <vt:lpstr>Trebuchet MS</vt:lpstr>
      <vt:lpstr>Wingdings 2</vt:lpstr>
      <vt:lpstr>Urban</vt:lpstr>
      <vt:lpstr>Variables</vt:lpstr>
      <vt:lpstr>Variables</vt:lpstr>
      <vt:lpstr>Variable Data Types</vt:lpstr>
      <vt:lpstr>Variable Declaration</vt:lpstr>
      <vt:lpstr>Declaring Variables</vt:lpstr>
      <vt:lpstr>Rules for Declaring Variables</vt:lpstr>
      <vt:lpstr>Variable Capitalization</vt:lpstr>
      <vt:lpstr>Variables Names</vt:lpstr>
      <vt:lpstr>Variable Initialization</vt:lpstr>
      <vt:lpstr>Assignment Statements</vt:lpstr>
      <vt:lpstr>Assignment Statements</vt:lpstr>
      <vt:lpstr>Variable Declaration and Initialization</vt:lpstr>
      <vt:lpstr>Variables and Math Functions</vt:lpstr>
      <vt:lpstr>Mixed – Type Operations</vt:lpstr>
      <vt:lpstr>Mixed – Type Operations</vt:lpstr>
      <vt:lpstr>Memory Addresses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63</cp:revision>
  <dcterms:created xsi:type="dcterms:W3CDTF">2015-09-07T15:39:20Z</dcterms:created>
  <dcterms:modified xsi:type="dcterms:W3CDTF">2015-09-10T10:57:48Z</dcterms:modified>
</cp:coreProperties>
</file>