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60" r:id="rId5"/>
    <p:sldId id="264" r:id="rId6"/>
    <p:sldId id="261" r:id="rId7"/>
    <p:sldId id="265" r:id="rId8"/>
    <p:sldId id="262" r:id="rId9"/>
    <p:sldId id="266" r:id="rId10"/>
    <p:sldId id="263" r:id="rId11"/>
    <p:sldId id="267" r:id="rId12"/>
    <p:sldId id="259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9" r:id="rId24"/>
    <p:sldId id="278" r:id="rId25"/>
    <p:sldId id="280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51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4000">
                <a:schemeClr val="accent1">
                  <a:lumMod val="60000"/>
                  <a:lumOff val="40000"/>
                </a:schemeClr>
              </a:gs>
              <a:gs pos="83000">
                <a:schemeClr val="accent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chemeClr val="accent1">
                  <a:alpha val="0"/>
                </a:schemeClr>
              </a:gs>
              <a:gs pos="57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alpha val="0"/>
                </a:scheme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3">
                  <a:lumMod val="40000"/>
                  <a:lumOff val="60000"/>
                </a:schemeClr>
              </a:gs>
              <a:gs pos="50000">
                <a:schemeClr val="accent3"/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S" b="1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0" y="1676400"/>
            <a:ext cx="3886200" cy="1524000"/>
          </a:xfrm>
        </p:spPr>
        <p:txBody>
          <a:bodyPr anchor="b" anchorCtr="0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3203574"/>
            <a:ext cx="3886200" cy="182562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E94E7-2A08-4D05-8565-5068A3F6FC25}" type="datetimeFigureOut">
              <a:rPr lang="en-US" smtClean="0"/>
              <a:pPr/>
              <a:t>9/28/2015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290CD727-7871-44F5-9BDC-2BD8254AD7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E94E7-2A08-4D05-8565-5068A3F6FC25}" type="datetimeFigureOut">
              <a:rPr lang="en-US" smtClean="0"/>
              <a:pPr/>
              <a:t>9/28/2015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CD727-7871-44F5-9BDC-2BD8254AD7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E94E7-2A08-4D05-8565-5068A3F6FC25}" type="datetimeFigureOut">
              <a:rPr lang="en-US" smtClean="0"/>
              <a:pPr/>
              <a:t>9/28/2015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CD727-7871-44F5-9BDC-2BD8254AD7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1"/>
            <a:ext cx="7772400" cy="3733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E94E7-2A08-4D05-8565-5068A3F6FC25}" type="datetimeFigureOut">
              <a:rPr lang="en-US" smtClean="0"/>
              <a:pPr/>
              <a:t>9/28/2015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CD727-7871-44F5-9BDC-2BD8254AD7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14000">
                <a:srgbClr val="333333"/>
              </a:gs>
              <a:gs pos="83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rgbClr val="000000">
                  <a:alpha val="0"/>
                </a:srgbClr>
              </a:gs>
              <a:gs pos="57000">
                <a:srgbClr val="4D4D4D"/>
              </a:gs>
              <a:gs pos="100000">
                <a:srgbClr val="000000">
                  <a:alpha val="0"/>
                </a:srgb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33787"/>
            <a:ext cx="7772400" cy="1362075"/>
          </a:xfrm>
        </p:spPr>
        <p:txBody>
          <a:bodyPr anchor="t"/>
          <a:lstStyle>
            <a:lvl1pPr algn="l">
              <a:defRPr sz="40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336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E94E7-2A08-4D05-8565-5068A3F6FC25}" type="datetimeFigureOut">
              <a:rPr lang="en-US" smtClean="0"/>
              <a:pPr/>
              <a:t>9/28/2015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CD727-7871-44F5-9BDC-2BD8254AD7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E94E7-2A08-4D05-8565-5068A3F6FC25}" type="datetimeFigureOut">
              <a:rPr lang="en-US" smtClean="0"/>
              <a:pPr/>
              <a:t>9/28/2015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CD727-7871-44F5-9BDC-2BD8254AD76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685800" y="1536192"/>
            <a:ext cx="3657600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4800600" y="1536192"/>
            <a:ext cx="3657600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9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Freeform 11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E94E7-2A08-4D05-8565-5068A3F6FC25}" type="datetimeFigureOut">
              <a:rPr lang="en-US" smtClean="0"/>
              <a:pPr/>
              <a:t>9/28/2015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CD727-7871-44F5-9BDC-2BD8254AD76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3"/>
          </p:nvPr>
        </p:nvSpPr>
        <p:spPr>
          <a:xfrm>
            <a:off x="685800" y="2209800"/>
            <a:ext cx="3657600" cy="3200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657600" cy="3200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E94E7-2A08-4D05-8565-5068A3F6FC25}" type="datetimeFigureOut">
              <a:rPr lang="en-US" smtClean="0"/>
              <a:pPr/>
              <a:t>9/28/2015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CD727-7871-44F5-9BDC-2BD8254AD7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3"/>
              </a:gs>
              <a:gs pos="50000">
                <a:schemeClr val="accent3">
                  <a:lumMod val="40000"/>
                  <a:lumOff val="60000"/>
                </a:schemeClr>
              </a:gs>
              <a:gs pos="5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0" y="5381627"/>
            <a:ext cx="3286124" cy="1207294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6996854"/>
              <a:gd name="connsiteY0" fmla="*/ 0 h 1571625"/>
              <a:gd name="connsiteX1" fmla="*/ 6996854 w 6996854"/>
              <a:gd name="connsiteY1" fmla="*/ 1266825 h 1571625"/>
              <a:gd name="connsiteX2" fmla="*/ 0 w 6996854"/>
              <a:gd name="connsiteY2" fmla="*/ 1571625 h 1571625"/>
              <a:gd name="connsiteX3" fmla="*/ 0 w 6996854"/>
              <a:gd name="connsiteY3" fmla="*/ 0 h 1571625"/>
              <a:gd name="connsiteX0" fmla="*/ 0 w 7583417"/>
              <a:gd name="connsiteY0" fmla="*/ 0 h 800100"/>
              <a:gd name="connsiteX1" fmla="*/ 7583417 w 7583417"/>
              <a:gd name="connsiteY1" fmla="*/ 495300 h 800100"/>
              <a:gd name="connsiteX2" fmla="*/ 586563 w 7583417"/>
              <a:gd name="connsiteY2" fmla="*/ 800100 h 800100"/>
              <a:gd name="connsiteX3" fmla="*/ 0 w 7583417"/>
              <a:gd name="connsiteY3" fmla="*/ 0 h 800100"/>
              <a:gd name="connsiteX0" fmla="*/ 0 w 7017803"/>
              <a:gd name="connsiteY0" fmla="*/ 0 h 1200150"/>
              <a:gd name="connsiteX1" fmla="*/ 7017803 w 7017803"/>
              <a:gd name="connsiteY1" fmla="*/ 895350 h 1200150"/>
              <a:gd name="connsiteX2" fmla="*/ 20949 w 7017803"/>
              <a:gd name="connsiteY2" fmla="*/ 1200150 h 1200150"/>
              <a:gd name="connsiteX3" fmla="*/ 0 w 7017803"/>
              <a:gd name="connsiteY3" fmla="*/ 0 h 1200150"/>
              <a:gd name="connsiteX0" fmla="*/ 0 w 6410292"/>
              <a:gd name="connsiteY0" fmla="*/ 0 h 1752600"/>
              <a:gd name="connsiteX1" fmla="*/ 6410292 w 6410292"/>
              <a:gd name="connsiteY1" fmla="*/ 1752600 h 1752600"/>
              <a:gd name="connsiteX2" fmla="*/ 20949 w 6410292"/>
              <a:gd name="connsiteY2" fmla="*/ 1200150 h 1752600"/>
              <a:gd name="connsiteX3" fmla="*/ 0 w 6410292"/>
              <a:gd name="connsiteY3" fmla="*/ 0 h 1752600"/>
              <a:gd name="connsiteX0" fmla="*/ 0 w 7227290"/>
              <a:gd name="connsiteY0" fmla="*/ 0 h 1200150"/>
              <a:gd name="connsiteX1" fmla="*/ 7227290 w 7227290"/>
              <a:gd name="connsiteY1" fmla="*/ 885825 h 1200150"/>
              <a:gd name="connsiteX2" fmla="*/ 20949 w 7227290"/>
              <a:gd name="connsiteY2" fmla="*/ 1200150 h 1200150"/>
              <a:gd name="connsiteX3" fmla="*/ 0 w 7227290"/>
              <a:gd name="connsiteY3" fmla="*/ 0 h 1200150"/>
              <a:gd name="connsiteX0" fmla="*/ 0 w 7227290"/>
              <a:gd name="connsiteY0" fmla="*/ 0 h 885825"/>
              <a:gd name="connsiteX1" fmla="*/ 7227290 w 7227290"/>
              <a:gd name="connsiteY1" fmla="*/ 885825 h 885825"/>
              <a:gd name="connsiteX2" fmla="*/ 555141 w 7227290"/>
              <a:gd name="connsiteY2" fmla="*/ 862013 h 885825"/>
              <a:gd name="connsiteX3" fmla="*/ 0 w 7227290"/>
              <a:gd name="connsiteY3" fmla="*/ 0 h 885825"/>
              <a:gd name="connsiteX0" fmla="*/ 0 w 7227290"/>
              <a:gd name="connsiteY0" fmla="*/ 0 h 1207294"/>
              <a:gd name="connsiteX1" fmla="*/ 7227290 w 7227290"/>
              <a:gd name="connsiteY1" fmla="*/ 885825 h 1207294"/>
              <a:gd name="connsiteX2" fmla="*/ 0 w 7227290"/>
              <a:gd name="connsiteY2" fmla="*/ 1207294 h 1207294"/>
              <a:gd name="connsiteX3" fmla="*/ 0 w 7227290"/>
              <a:gd name="connsiteY3" fmla="*/ 0 h 1207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227290" h="1207294">
                <a:moveTo>
                  <a:pt x="0" y="0"/>
                </a:moveTo>
                <a:lnTo>
                  <a:pt x="7227290" y="885825"/>
                </a:lnTo>
                <a:lnTo>
                  <a:pt x="0" y="1207294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196" y="5347020"/>
            <a:ext cx="3426231" cy="944725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2830674 w 7605568"/>
              <a:gd name="connsiteY2" fmla="*/ 806612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2930931"/>
              <a:gd name="connsiteY0" fmla="*/ 0 h 806612"/>
              <a:gd name="connsiteX1" fmla="*/ 0 w 2930931"/>
              <a:gd name="connsiteY1" fmla="*/ 75665 h 806612"/>
              <a:gd name="connsiteX2" fmla="*/ 2830674 w 2930931"/>
              <a:gd name="connsiteY2" fmla="*/ 806612 h 806612"/>
              <a:gd name="connsiteX3" fmla="*/ 2930931 w 2930931"/>
              <a:gd name="connsiteY3" fmla="*/ 785765 h 806612"/>
              <a:gd name="connsiteX4" fmla="*/ 1 w 2930931"/>
              <a:gd name="connsiteY4" fmla="*/ 0 h 806612"/>
              <a:gd name="connsiteX0" fmla="*/ 1 w 3204530"/>
              <a:gd name="connsiteY0" fmla="*/ 0 h 944725"/>
              <a:gd name="connsiteX1" fmla="*/ 0 w 3204530"/>
              <a:gd name="connsiteY1" fmla="*/ 75665 h 944725"/>
              <a:gd name="connsiteX2" fmla="*/ 3204530 w 3204530"/>
              <a:gd name="connsiteY2" fmla="*/ 944725 h 944725"/>
              <a:gd name="connsiteX3" fmla="*/ 2930931 w 3204530"/>
              <a:gd name="connsiteY3" fmla="*/ 785765 h 944725"/>
              <a:gd name="connsiteX4" fmla="*/ 1 w 3204530"/>
              <a:gd name="connsiteY4" fmla="*/ 0 h 944725"/>
              <a:gd name="connsiteX0" fmla="*/ 1 w 3426231"/>
              <a:gd name="connsiteY0" fmla="*/ 0 h 944725"/>
              <a:gd name="connsiteX1" fmla="*/ 0 w 3426231"/>
              <a:gd name="connsiteY1" fmla="*/ 75665 h 944725"/>
              <a:gd name="connsiteX2" fmla="*/ 3204530 w 3426231"/>
              <a:gd name="connsiteY2" fmla="*/ 944725 h 944725"/>
              <a:gd name="connsiteX3" fmla="*/ 3426231 w 3426231"/>
              <a:gd name="connsiteY3" fmla="*/ 923877 h 944725"/>
              <a:gd name="connsiteX4" fmla="*/ 1 w 3426231"/>
              <a:gd name="connsiteY4" fmla="*/ 0 h 944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26231" h="944725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3204530" y="944725"/>
                </a:lnTo>
                <a:lnTo>
                  <a:pt x="3426231" y="923877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E94E7-2A08-4D05-8565-5068A3F6FC25}" type="datetimeFigureOut">
              <a:rPr lang="en-US" smtClean="0"/>
              <a:pPr/>
              <a:t>9/28/2015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CD727-7871-44F5-9BDC-2BD8254AD7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E94E7-2A08-4D05-8565-5068A3F6FC25}" type="datetimeFigureOut">
              <a:rPr lang="en-US" smtClean="0"/>
              <a:pPr/>
              <a:t>9/28/2015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CD727-7871-44F5-9BDC-2BD8254AD76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572000" y="609600"/>
            <a:ext cx="3886200" cy="4191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676274" y="1527048"/>
            <a:ext cx="3383280" cy="329184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0" y="609600"/>
            <a:ext cx="3886200" cy="4190999"/>
          </a:xfrm>
          <a:ln w="79375">
            <a:solidFill>
              <a:schemeClr val="tx1"/>
            </a:solidFill>
            <a:miter lim="800000"/>
          </a:ln>
          <a:effectLst>
            <a:outerShdw blurRad="50800" dist="38100" dir="5400000" algn="ctr" rotWithShape="0">
              <a:srgbClr val="000000">
                <a:alpha val="42000"/>
              </a:srgb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sz="25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E94E7-2A08-4D05-8565-5068A3F6FC25}" type="datetimeFigureOut">
              <a:rPr lang="en-US" smtClean="0"/>
              <a:pPr/>
              <a:t>9/28/2015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CD727-7871-44F5-9BDC-2BD8254AD76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4"/>
          </p:nvPr>
        </p:nvSpPr>
        <p:spPr>
          <a:xfrm>
            <a:off x="676656" y="1524000"/>
            <a:ext cx="3381375" cy="329565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13" cstate="print">
              <a:alphaModFix amt="15000"/>
            </a:blip>
            <a:srcRect/>
            <a:tile tx="0" ty="0" sx="76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11430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600200"/>
            <a:ext cx="7772400" cy="452596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0" y="6416675"/>
            <a:ext cx="1981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lang="en-US" sz="900" kern="1200" cap="all" spc="110" baseline="0" smtClean="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1pPr>
          </a:lstStyle>
          <a:p>
            <a:fld id="{6CDE94E7-2A08-4D05-8565-5068A3F6FC25}" type="datetimeFigureOut">
              <a:rPr lang="en-US" smtClean="0"/>
              <a:pPr/>
              <a:t>9/28/2015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00" y="6416675"/>
            <a:ext cx="28956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l">
              <a:defRPr sz="900" cap="all" spc="110" baseline="0">
                <a:solidFill>
                  <a:srgbClr val="4D4D4D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416675"/>
            <a:ext cx="457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sz="1100" b="1" baseline="0">
                <a:solidFill>
                  <a:srgbClr val="4D4D4D"/>
                </a:solidFill>
              </a:defRPr>
            </a:lvl1pPr>
          </a:lstStyle>
          <a:p>
            <a:fld id="{290CD727-7871-44F5-9BDC-2BD8254AD76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19400" y="1676400"/>
            <a:ext cx="5638800" cy="1524000"/>
          </a:xfrm>
        </p:spPr>
        <p:txBody>
          <a:bodyPr>
            <a:normAutofit/>
          </a:bodyPr>
          <a:lstStyle/>
          <a:p>
            <a:r>
              <a:rPr lang="en-US" dirty="0" smtClean="0"/>
              <a:t>If statements and relational operators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Mr. Crone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50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Relational Expressions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8580" indent="0">
              <a:buNone/>
            </a:pPr>
            <a:r>
              <a:rPr lang="en-US" sz="2800" dirty="0" smtClean="0"/>
              <a:t>Example)</a:t>
            </a:r>
          </a:p>
          <a:p>
            <a:pPr marL="68580" indent="0">
              <a:buNone/>
            </a:pPr>
            <a:r>
              <a:rPr lang="en-US" sz="2800" dirty="0" err="1" smtClean="0"/>
              <a:t>int</a:t>
            </a:r>
            <a:r>
              <a:rPr lang="en-US" sz="2800" dirty="0" smtClean="0"/>
              <a:t> x = 4, y = 4;</a:t>
            </a:r>
          </a:p>
          <a:p>
            <a:pPr marL="68580" indent="0">
              <a:buNone/>
            </a:pPr>
            <a:r>
              <a:rPr lang="en-US" sz="2800" dirty="0" err="1" smtClean="0"/>
              <a:t>cout</a:t>
            </a:r>
            <a:r>
              <a:rPr lang="en-US" sz="2800" dirty="0" smtClean="0"/>
              <a:t> &lt;&lt; (x &lt;= y) ;   </a:t>
            </a:r>
          </a:p>
          <a:p>
            <a:pPr marL="6858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562887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Relational Expressions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8580" indent="0">
              <a:buNone/>
            </a:pPr>
            <a:r>
              <a:rPr lang="en-US" sz="2800" dirty="0" smtClean="0"/>
              <a:t>Example)</a:t>
            </a:r>
          </a:p>
          <a:p>
            <a:pPr marL="68580" indent="0">
              <a:buNone/>
            </a:pPr>
            <a:r>
              <a:rPr lang="en-US" sz="2800" dirty="0" err="1" smtClean="0"/>
              <a:t>int</a:t>
            </a:r>
            <a:r>
              <a:rPr lang="en-US" sz="2800" dirty="0" smtClean="0"/>
              <a:t> x = 4, y = 4;</a:t>
            </a:r>
          </a:p>
          <a:p>
            <a:pPr marL="68580" indent="0">
              <a:buNone/>
            </a:pPr>
            <a:r>
              <a:rPr lang="en-US" sz="2800" dirty="0" err="1" smtClean="0"/>
              <a:t>cout</a:t>
            </a:r>
            <a:r>
              <a:rPr lang="en-US" sz="2800" dirty="0" smtClean="0"/>
              <a:t> &lt;&lt; (x &lt;= y) ;   // Evaluates to true,  prints “1”</a:t>
            </a:r>
          </a:p>
          <a:p>
            <a:pPr marL="6858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562887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If Statements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Statements </a:t>
            </a:r>
            <a:r>
              <a:rPr lang="en-US" dirty="0" smtClean="0"/>
              <a:t>are written using the syntax below: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if (</a:t>
            </a:r>
            <a:r>
              <a:rPr lang="en-US" dirty="0" err="1" smtClean="0"/>
              <a:t>someCondition</a:t>
            </a:r>
            <a:r>
              <a:rPr lang="en-US" dirty="0" smtClean="0"/>
              <a:t>){</a:t>
            </a:r>
          </a:p>
          <a:p>
            <a:pPr>
              <a:buNone/>
            </a:pPr>
            <a:r>
              <a:rPr lang="en-US" dirty="0" smtClean="0"/>
              <a:t>         </a:t>
            </a:r>
            <a:r>
              <a:rPr lang="en-US" i="1" dirty="0" smtClean="0"/>
              <a:t>statements;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}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Example)</a:t>
            </a:r>
          </a:p>
          <a:p>
            <a:pPr>
              <a:buNone/>
            </a:pPr>
            <a:r>
              <a:rPr lang="en-US" dirty="0" smtClean="0"/>
              <a:t>if(x&gt;y)</a:t>
            </a:r>
          </a:p>
          <a:p>
            <a:pPr>
              <a:buNone/>
            </a:pPr>
            <a:r>
              <a:rPr lang="en-US" dirty="0" smtClean="0"/>
              <a:t>      </a:t>
            </a:r>
            <a:r>
              <a:rPr lang="en-US" dirty="0" err="1" smtClean="0"/>
              <a:t>cout</a:t>
            </a:r>
            <a:r>
              <a:rPr lang="en-US" dirty="0" smtClean="0"/>
              <a:t> &lt;&lt; “X is greater than Y” &lt;&lt; </a:t>
            </a:r>
            <a:r>
              <a:rPr lang="en-US" dirty="0" err="1" smtClean="0"/>
              <a:t>endl</a:t>
            </a:r>
            <a:r>
              <a:rPr lang="en-US" dirty="0" smtClean="0"/>
              <a:t>;</a:t>
            </a: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8919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If-Else statements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–Else Statements </a:t>
            </a:r>
            <a:r>
              <a:rPr lang="en-US" dirty="0" smtClean="0"/>
              <a:t>use the syntax below: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if (</a:t>
            </a:r>
            <a:r>
              <a:rPr lang="en-US" dirty="0" err="1" smtClean="0"/>
              <a:t>someCondition</a:t>
            </a:r>
            <a:r>
              <a:rPr lang="en-US" dirty="0" smtClean="0"/>
              <a:t>){</a:t>
            </a:r>
          </a:p>
          <a:p>
            <a:pPr>
              <a:buNone/>
            </a:pPr>
            <a:r>
              <a:rPr lang="en-US" dirty="0" smtClean="0"/>
              <a:t>         </a:t>
            </a:r>
            <a:r>
              <a:rPr lang="en-US" i="1" dirty="0" smtClean="0"/>
              <a:t>statements;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}</a:t>
            </a:r>
          </a:p>
          <a:p>
            <a:pPr>
              <a:buNone/>
            </a:pPr>
            <a:r>
              <a:rPr lang="en-US" dirty="0" smtClean="0"/>
              <a:t>else{</a:t>
            </a:r>
          </a:p>
          <a:p>
            <a:pPr>
              <a:buNone/>
            </a:pPr>
            <a:r>
              <a:rPr lang="en-US" dirty="0" smtClean="0"/>
              <a:t>	     </a:t>
            </a:r>
            <a:r>
              <a:rPr lang="en-US" i="1" dirty="0" smtClean="0"/>
              <a:t>statements;</a:t>
            </a:r>
            <a:endParaRPr lang="en-US" dirty="0" smtClean="0"/>
          </a:p>
          <a:p>
            <a:pPr>
              <a:buNone/>
            </a:pPr>
            <a:r>
              <a:rPr lang="en-US" dirty="0"/>
              <a:t>}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78919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if else statements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err="1" smtClean="0"/>
              <a:t>int</a:t>
            </a:r>
            <a:r>
              <a:rPr lang="en-US" dirty="0" smtClean="0"/>
              <a:t> x = 4;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if(x &gt; 0){</a:t>
            </a:r>
          </a:p>
          <a:p>
            <a:pPr>
              <a:buNone/>
            </a:pPr>
            <a:r>
              <a:rPr lang="en-US" dirty="0" smtClean="0"/>
              <a:t>       </a:t>
            </a:r>
            <a:r>
              <a:rPr lang="en-US" dirty="0" err="1" smtClean="0"/>
              <a:t>cout</a:t>
            </a:r>
            <a:r>
              <a:rPr lang="en-US" dirty="0" smtClean="0"/>
              <a:t> &lt;&lt; “x is greater than 0” &lt;&lt; </a:t>
            </a:r>
            <a:r>
              <a:rPr lang="en-US" dirty="0" err="1" smtClean="0"/>
              <a:t>endl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en-US" dirty="0" smtClean="0"/>
              <a:t>}</a:t>
            </a:r>
          </a:p>
          <a:p>
            <a:pPr>
              <a:buNone/>
            </a:pPr>
            <a:r>
              <a:rPr lang="en-US" dirty="0" smtClean="0"/>
              <a:t>else{</a:t>
            </a:r>
          </a:p>
          <a:p>
            <a:pPr>
              <a:buNone/>
            </a:pPr>
            <a:r>
              <a:rPr lang="en-US" dirty="0" smtClean="0"/>
              <a:t>       </a:t>
            </a:r>
            <a:r>
              <a:rPr lang="en-US" dirty="0" err="1" smtClean="0"/>
              <a:t>cout</a:t>
            </a:r>
            <a:r>
              <a:rPr lang="en-US" dirty="0" smtClean="0"/>
              <a:t> &lt;&lt; “x is less than </a:t>
            </a:r>
            <a:r>
              <a:rPr lang="en-US" dirty="0" smtClean="0"/>
              <a:t>or equal to </a:t>
            </a:r>
            <a:r>
              <a:rPr lang="en-US" dirty="0" smtClean="0"/>
              <a:t>0</a:t>
            </a:r>
            <a:r>
              <a:rPr lang="en-US" dirty="0" smtClean="0"/>
              <a:t>” &lt;&lt; </a:t>
            </a:r>
            <a:r>
              <a:rPr lang="en-US" dirty="0" err="1" smtClean="0"/>
              <a:t>endl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en-US" dirty="0" smtClean="0"/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if else statements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// The first statement is executed, but the second is not!</a:t>
            </a:r>
          </a:p>
          <a:p>
            <a:pPr>
              <a:buNone/>
            </a:pPr>
            <a:r>
              <a:rPr lang="en-US" dirty="0" err="1" smtClean="0"/>
              <a:t>int</a:t>
            </a:r>
            <a:r>
              <a:rPr lang="en-US" dirty="0" smtClean="0"/>
              <a:t> x = 4;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if(x &gt; 0){</a:t>
            </a:r>
          </a:p>
          <a:p>
            <a:pPr>
              <a:buNone/>
            </a:pPr>
            <a:r>
              <a:rPr lang="en-US" dirty="0" smtClean="0"/>
              <a:t>       </a:t>
            </a:r>
            <a:r>
              <a:rPr lang="en-US" dirty="0" err="1" smtClean="0"/>
              <a:t>cout</a:t>
            </a:r>
            <a:r>
              <a:rPr lang="en-US" dirty="0" smtClean="0"/>
              <a:t> &lt;&lt; “x is greater than 0” &lt;&lt; </a:t>
            </a:r>
            <a:r>
              <a:rPr lang="en-US" dirty="0" err="1" smtClean="0"/>
              <a:t>endl</a:t>
            </a:r>
            <a:r>
              <a:rPr lang="en-US" dirty="0" smtClean="0"/>
              <a:t>;    // prints “x is greater than 0”</a:t>
            </a:r>
          </a:p>
          <a:p>
            <a:pPr>
              <a:buNone/>
            </a:pPr>
            <a:r>
              <a:rPr lang="en-US" dirty="0" smtClean="0"/>
              <a:t>}</a:t>
            </a:r>
          </a:p>
          <a:p>
            <a:pPr>
              <a:buNone/>
            </a:pPr>
            <a:r>
              <a:rPr lang="en-US" dirty="0" smtClean="0"/>
              <a:t>else{</a:t>
            </a:r>
          </a:p>
          <a:p>
            <a:pPr>
              <a:buNone/>
            </a:pPr>
            <a:r>
              <a:rPr lang="en-US" dirty="0" smtClean="0"/>
              <a:t>       </a:t>
            </a:r>
            <a:r>
              <a:rPr lang="en-US" dirty="0" err="1" smtClean="0"/>
              <a:t>cout</a:t>
            </a:r>
            <a:r>
              <a:rPr lang="en-US" dirty="0" smtClean="0"/>
              <a:t> &lt;&lt; </a:t>
            </a:r>
            <a:r>
              <a:rPr lang="en-US" dirty="0"/>
              <a:t> “x is less than or equal to 0” &lt;&lt; </a:t>
            </a:r>
            <a:r>
              <a:rPr lang="en-US" dirty="0" err="1" smtClean="0"/>
              <a:t>endl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en-US" dirty="0" smtClean="0"/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if else statements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err="1" smtClean="0"/>
              <a:t>int</a:t>
            </a:r>
            <a:r>
              <a:rPr lang="en-US" dirty="0" smtClean="0"/>
              <a:t> x = 5;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if(x != 0){</a:t>
            </a:r>
          </a:p>
          <a:p>
            <a:pPr>
              <a:buNone/>
            </a:pPr>
            <a:r>
              <a:rPr lang="en-US" dirty="0" smtClean="0"/>
              <a:t>       </a:t>
            </a:r>
            <a:r>
              <a:rPr lang="en-US" dirty="0" err="1" smtClean="0"/>
              <a:t>cout</a:t>
            </a:r>
            <a:r>
              <a:rPr lang="en-US" dirty="0" smtClean="0"/>
              <a:t> &lt;&lt; “x is not equal to 0” &lt;&lt; </a:t>
            </a:r>
            <a:r>
              <a:rPr lang="en-US" dirty="0" err="1" smtClean="0"/>
              <a:t>endl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en-US" dirty="0" smtClean="0"/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if else statements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err="1" smtClean="0"/>
              <a:t>int</a:t>
            </a:r>
            <a:r>
              <a:rPr lang="en-US" dirty="0" smtClean="0"/>
              <a:t> x = 5;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if(x != 0){   // evaluates to true</a:t>
            </a:r>
          </a:p>
          <a:p>
            <a:pPr>
              <a:buNone/>
            </a:pPr>
            <a:r>
              <a:rPr lang="en-US" dirty="0" smtClean="0"/>
              <a:t>       </a:t>
            </a:r>
            <a:r>
              <a:rPr lang="en-US" dirty="0" err="1" smtClean="0"/>
              <a:t>cout</a:t>
            </a:r>
            <a:r>
              <a:rPr lang="en-US" dirty="0" smtClean="0"/>
              <a:t> &lt;&lt; “x is not equal to 0” &lt;&lt; </a:t>
            </a:r>
            <a:r>
              <a:rPr lang="en-US" dirty="0" err="1" smtClean="0"/>
              <a:t>endl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en-US" dirty="0" smtClean="0"/>
              <a:t>}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// prints  “x is not equal to 0”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if else statements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err="1" smtClean="0"/>
              <a:t>int</a:t>
            </a:r>
            <a:r>
              <a:rPr lang="en-US" dirty="0" smtClean="0"/>
              <a:t> x = 20;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if(x%4 == 0)</a:t>
            </a:r>
          </a:p>
          <a:p>
            <a:pPr>
              <a:buNone/>
            </a:pPr>
            <a:r>
              <a:rPr lang="en-US" dirty="0" smtClean="0"/>
              <a:t>       </a:t>
            </a:r>
            <a:r>
              <a:rPr lang="en-US" dirty="0" err="1" smtClean="0"/>
              <a:t>cout</a:t>
            </a:r>
            <a:r>
              <a:rPr lang="en-US" dirty="0" smtClean="0"/>
              <a:t> &lt;&lt; “x is divisible by 4” &lt;&lt; </a:t>
            </a:r>
            <a:r>
              <a:rPr lang="en-US" dirty="0" err="1" smtClean="0"/>
              <a:t>endl</a:t>
            </a:r>
            <a:r>
              <a:rPr lang="en-US" dirty="0" smtClean="0"/>
              <a:t>;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if else statements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err="1" smtClean="0"/>
              <a:t>int</a:t>
            </a:r>
            <a:r>
              <a:rPr lang="en-US" dirty="0" smtClean="0"/>
              <a:t> x = 20;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if(x%4 == 0)   // Evaluates to true</a:t>
            </a:r>
          </a:p>
          <a:p>
            <a:pPr>
              <a:buNone/>
            </a:pPr>
            <a:r>
              <a:rPr lang="en-US" dirty="0" smtClean="0"/>
              <a:t>       </a:t>
            </a:r>
            <a:r>
              <a:rPr lang="en-US" dirty="0" err="1" smtClean="0"/>
              <a:t>cout</a:t>
            </a:r>
            <a:r>
              <a:rPr lang="en-US" dirty="0" smtClean="0"/>
              <a:t> &lt;&lt; “x is divisible by 4” &lt;&lt; </a:t>
            </a:r>
            <a:r>
              <a:rPr lang="en-US" dirty="0" err="1" smtClean="0"/>
              <a:t>endl</a:t>
            </a:r>
            <a:r>
              <a:rPr lang="en-US" dirty="0" smtClean="0"/>
              <a:t>;  // Statement is executed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Relational Operators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Relational Operators allow us to compare two operands or two expressions</a:t>
            </a:r>
          </a:p>
          <a:p>
            <a:r>
              <a:rPr lang="en-US" dirty="0" smtClean="0"/>
              <a:t>The six relational operators are:</a:t>
            </a:r>
          </a:p>
          <a:p>
            <a:pPr lvl="1"/>
            <a:r>
              <a:rPr lang="en-US" dirty="0" smtClean="0"/>
              <a:t>&lt;        	// less than</a:t>
            </a:r>
          </a:p>
          <a:p>
            <a:pPr lvl="1"/>
            <a:r>
              <a:rPr lang="en-US" dirty="0" smtClean="0"/>
              <a:t>&gt; 	// greater than</a:t>
            </a:r>
          </a:p>
          <a:p>
            <a:pPr lvl="1"/>
            <a:r>
              <a:rPr lang="en-US" dirty="0" smtClean="0"/>
              <a:t>&lt;=	// less than or equal to</a:t>
            </a:r>
          </a:p>
          <a:p>
            <a:pPr lvl="1"/>
            <a:r>
              <a:rPr lang="en-US" dirty="0" smtClean="0"/>
              <a:t>&gt;=	// greater than or equal to</a:t>
            </a:r>
          </a:p>
          <a:p>
            <a:pPr lvl="1"/>
            <a:r>
              <a:rPr lang="en-US" dirty="0" smtClean="0"/>
              <a:t>==	// is equal to</a:t>
            </a:r>
          </a:p>
          <a:p>
            <a:pPr lvl="1"/>
            <a:r>
              <a:rPr lang="en-US" dirty="0" smtClean="0"/>
              <a:t>!=	// is not equal to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6706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if-else statements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Brackets with if statements can be used to include many statements, however, </a:t>
            </a:r>
            <a:r>
              <a:rPr lang="en-US" dirty="0" smtClean="0"/>
              <a:t>C++ syntax does not require the use </a:t>
            </a:r>
            <a:r>
              <a:rPr lang="en-US" smtClean="0"/>
              <a:t>of brackets</a:t>
            </a:r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Example)</a:t>
            </a:r>
          </a:p>
          <a:p>
            <a:pPr>
              <a:buNone/>
            </a:pPr>
            <a:r>
              <a:rPr lang="en-US" dirty="0" smtClean="0"/>
              <a:t>if(condition){</a:t>
            </a:r>
          </a:p>
          <a:p>
            <a:pPr>
              <a:buNone/>
            </a:pPr>
            <a:r>
              <a:rPr lang="en-US" dirty="0" smtClean="0"/>
              <a:t>//many statements</a:t>
            </a:r>
          </a:p>
          <a:p>
            <a:pPr>
              <a:buNone/>
            </a:pPr>
            <a:r>
              <a:rPr lang="en-US" dirty="0" smtClean="0"/>
              <a:t>//many statements</a:t>
            </a:r>
          </a:p>
          <a:p>
            <a:pPr>
              <a:buNone/>
            </a:pPr>
            <a:r>
              <a:rPr lang="en-US" dirty="0" smtClean="0"/>
              <a:t>//many statements</a:t>
            </a:r>
          </a:p>
          <a:p>
            <a:pPr>
              <a:buNone/>
            </a:pPr>
            <a:r>
              <a:rPr lang="en-US" dirty="0" smtClean="0"/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if-else statements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brackets are not included, only one statement can be included in the if-statement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Example)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if(condition)</a:t>
            </a:r>
          </a:p>
          <a:p>
            <a:pPr>
              <a:buNone/>
            </a:pPr>
            <a:r>
              <a:rPr lang="en-US" dirty="0" smtClean="0"/>
              <a:t>       //Only one statement can be used</a:t>
            </a:r>
          </a:p>
          <a:p>
            <a:pPr>
              <a:buNone/>
            </a:pPr>
            <a:r>
              <a:rPr lang="en-US" dirty="0" smtClean="0"/>
              <a:t>else</a:t>
            </a:r>
          </a:p>
          <a:p>
            <a:pPr>
              <a:buNone/>
            </a:pPr>
            <a:r>
              <a:rPr lang="en-US" dirty="0" smtClean="0"/>
              <a:t>	   //Only one statement can be used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if-else statements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err="1" smtClean="0"/>
              <a:t>int</a:t>
            </a:r>
            <a:r>
              <a:rPr lang="en-US" dirty="0" smtClean="0"/>
              <a:t> x = 4, y = 7;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if(x &gt; y){</a:t>
            </a:r>
          </a:p>
          <a:p>
            <a:pPr>
              <a:buNone/>
            </a:pPr>
            <a:r>
              <a:rPr lang="en-US" dirty="0" smtClean="0"/>
              <a:t>      </a:t>
            </a:r>
            <a:r>
              <a:rPr lang="en-US" dirty="0" err="1" smtClean="0"/>
              <a:t>cout</a:t>
            </a:r>
            <a:r>
              <a:rPr lang="en-US" dirty="0" smtClean="0"/>
              <a:t> &lt;&lt; “Hello” &lt;&lt; </a:t>
            </a:r>
            <a:r>
              <a:rPr lang="en-US" dirty="0" err="1" smtClean="0"/>
              <a:t>endl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en-US" dirty="0" smtClean="0"/>
              <a:t>      </a:t>
            </a:r>
            <a:r>
              <a:rPr lang="en-US" dirty="0" err="1" smtClean="0"/>
              <a:t>cout</a:t>
            </a:r>
            <a:r>
              <a:rPr lang="en-US" dirty="0" smtClean="0"/>
              <a:t> &lt;&lt; “World” &lt;&lt; </a:t>
            </a:r>
            <a:r>
              <a:rPr lang="en-US" dirty="0" err="1" smtClean="0"/>
              <a:t>endl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en-US" dirty="0" smtClean="0"/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if-else statements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err="1" smtClean="0"/>
              <a:t>int</a:t>
            </a:r>
            <a:r>
              <a:rPr lang="en-US" dirty="0" smtClean="0"/>
              <a:t> x = 4, y = 7;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if(x &gt; y){  // Evaluates to false</a:t>
            </a:r>
          </a:p>
          <a:p>
            <a:pPr>
              <a:buNone/>
            </a:pPr>
            <a:r>
              <a:rPr lang="en-US" dirty="0" smtClean="0"/>
              <a:t>      </a:t>
            </a:r>
            <a:r>
              <a:rPr lang="en-US" dirty="0" err="1" smtClean="0"/>
              <a:t>cout</a:t>
            </a:r>
            <a:r>
              <a:rPr lang="en-US" dirty="0" smtClean="0"/>
              <a:t> &lt;&lt; “Hello” &lt;&lt; </a:t>
            </a:r>
            <a:r>
              <a:rPr lang="en-US" dirty="0" err="1" smtClean="0"/>
              <a:t>endl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en-US" dirty="0" smtClean="0"/>
              <a:t>      </a:t>
            </a:r>
            <a:r>
              <a:rPr lang="en-US" dirty="0" err="1" smtClean="0"/>
              <a:t>cout</a:t>
            </a:r>
            <a:r>
              <a:rPr lang="en-US" dirty="0" smtClean="0"/>
              <a:t> &lt;&lt; “World” &lt;&lt; </a:t>
            </a:r>
            <a:r>
              <a:rPr lang="en-US" dirty="0" err="1" smtClean="0"/>
              <a:t>endl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en-US" dirty="0" smtClean="0"/>
              <a:t>}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// Nothing is printed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if-else statements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err="1" smtClean="0"/>
              <a:t>int</a:t>
            </a:r>
            <a:r>
              <a:rPr lang="en-US" dirty="0" smtClean="0"/>
              <a:t> x = 4, y = 7;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if(x &gt; y)</a:t>
            </a:r>
          </a:p>
          <a:p>
            <a:pPr>
              <a:buNone/>
            </a:pPr>
            <a:r>
              <a:rPr lang="en-US" dirty="0" smtClean="0"/>
              <a:t>      </a:t>
            </a:r>
            <a:r>
              <a:rPr lang="en-US" dirty="0" err="1" smtClean="0"/>
              <a:t>cout</a:t>
            </a:r>
            <a:r>
              <a:rPr lang="en-US" dirty="0" smtClean="0"/>
              <a:t> &lt;&lt; “Hello” &lt;&lt; </a:t>
            </a:r>
            <a:r>
              <a:rPr lang="en-US" dirty="0" err="1" smtClean="0"/>
              <a:t>endl</a:t>
            </a:r>
            <a:r>
              <a:rPr lang="en-US" dirty="0" smtClean="0"/>
              <a:t>;   </a:t>
            </a:r>
          </a:p>
          <a:p>
            <a:pPr>
              <a:buNone/>
            </a:pPr>
            <a:r>
              <a:rPr lang="en-US" dirty="0" smtClean="0"/>
              <a:t>      </a:t>
            </a:r>
            <a:r>
              <a:rPr lang="en-US" dirty="0" err="1" smtClean="0"/>
              <a:t>cout</a:t>
            </a:r>
            <a:r>
              <a:rPr lang="en-US" dirty="0" smtClean="0"/>
              <a:t> &lt;&lt; “World” &lt;&lt; </a:t>
            </a:r>
            <a:r>
              <a:rPr lang="en-US" dirty="0" err="1" smtClean="0"/>
              <a:t>endl</a:t>
            </a:r>
            <a:r>
              <a:rPr lang="en-US" dirty="0" smtClean="0"/>
              <a:t>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if-else statements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err="1" smtClean="0"/>
              <a:t>int</a:t>
            </a:r>
            <a:r>
              <a:rPr lang="en-US" dirty="0" smtClean="0"/>
              <a:t> x = 4, y = 7;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if(x &gt; y) // Evaluates to false</a:t>
            </a:r>
          </a:p>
          <a:p>
            <a:pPr>
              <a:buNone/>
            </a:pPr>
            <a:r>
              <a:rPr lang="en-US" dirty="0" smtClean="0"/>
              <a:t>      </a:t>
            </a:r>
            <a:r>
              <a:rPr lang="en-US" dirty="0" err="1" smtClean="0"/>
              <a:t>cout</a:t>
            </a:r>
            <a:r>
              <a:rPr lang="en-US" dirty="0" smtClean="0"/>
              <a:t> &lt;&lt; “Hello” &lt;&lt; </a:t>
            </a:r>
            <a:r>
              <a:rPr lang="en-US" dirty="0" err="1" smtClean="0"/>
              <a:t>endl</a:t>
            </a:r>
            <a:r>
              <a:rPr lang="en-US" dirty="0" smtClean="0"/>
              <a:t>;   // Only this statement is included</a:t>
            </a:r>
          </a:p>
          <a:p>
            <a:pPr>
              <a:buNone/>
            </a:pPr>
            <a:r>
              <a:rPr lang="en-US" dirty="0" smtClean="0"/>
              <a:t>      </a:t>
            </a:r>
            <a:r>
              <a:rPr lang="en-US" dirty="0" err="1" smtClean="0"/>
              <a:t>cout</a:t>
            </a:r>
            <a:r>
              <a:rPr lang="en-US" dirty="0" smtClean="0"/>
              <a:t> &lt;&lt; “World” &lt;&lt; </a:t>
            </a:r>
            <a:r>
              <a:rPr lang="en-US" dirty="0" err="1" smtClean="0"/>
              <a:t>endl</a:t>
            </a:r>
            <a:r>
              <a:rPr lang="en-US" dirty="0" smtClean="0"/>
              <a:t>;    // “World” is printed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**Beware of poor indentation!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Relational Expressions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Relational Expressions can be evaluated to </a:t>
            </a:r>
            <a:r>
              <a:rPr lang="en-US" i="1" dirty="0" smtClean="0"/>
              <a:t>TRUE or FALSE</a:t>
            </a:r>
          </a:p>
          <a:p>
            <a:r>
              <a:rPr lang="en-US" dirty="0" smtClean="0"/>
              <a:t>If an expression is true, it will print the value of </a:t>
            </a:r>
            <a:r>
              <a:rPr lang="en-US" dirty="0"/>
              <a:t>1</a:t>
            </a:r>
            <a:endParaRPr lang="en-US" dirty="0" smtClean="0"/>
          </a:p>
          <a:p>
            <a:r>
              <a:rPr lang="en-US" dirty="0" smtClean="0"/>
              <a:t>If an expression is false, it will print the value of 0</a:t>
            </a:r>
          </a:p>
          <a:p>
            <a:endParaRPr lang="en-US" dirty="0"/>
          </a:p>
          <a:p>
            <a:pPr marL="68580" indent="0">
              <a:buNone/>
            </a:pPr>
            <a:r>
              <a:rPr lang="en-US" dirty="0" smtClean="0"/>
              <a:t>Example)</a:t>
            </a:r>
          </a:p>
          <a:p>
            <a:pPr marL="68580" indent="0">
              <a:buNone/>
            </a:pPr>
            <a:r>
              <a:rPr lang="en-US" dirty="0" err="1" smtClean="0"/>
              <a:t>int</a:t>
            </a:r>
            <a:r>
              <a:rPr lang="en-US" dirty="0" smtClean="0"/>
              <a:t> x = 4, y = 10;</a:t>
            </a:r>
          </a:p>
          <a:p>
            <a:pPr marL="68580" indent="0">
              <a:buNone/>
            </a:pPr>
            <a:r>
              <a:rPr lang="en-US" dirty="0" err="1" smtClean="0"/>
              <a:t>cout</a:t>
            </a:r>
            <a:r>
              <a:rPr lang="en-US" dirty="0" smtClean="0"/>
              <a:t> &lt;&lt; (x &lt; y) ;   // Evaluates to true and prints “1”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1996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Relational Expressions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8580" indent="0">
              <a:buNone/>
            </a:pPr>
            <a:r>
              <a:rPr lang="en-US" sz="2800" dirty="0" smtClean="0"/>
              <a:t>Example)</a:t>
            </a:r>
          </a:p>
          <a:p>
            <a:pPr marL="68580" indent="0">
              <a:buNone/>
            </a:pPr>
            <a:r>
              <a:rPr lang="en-US" sz="2800" dirty="0" err="1" smtClean="0"/>
              <a:t>int</a:t>
            </a:r>
            <a:r>
              <a:rPr lang="en-US" sz="2800" dirty="0" smtClean="0"/>
              <a:t> x = 4, y = 10;</a:t>
            </a:r>
          </a:p>
          <a:p>
            <a:pPr marL="68580" indent="0">
              <a:buNone/>
            </a:pPr>
            <a:r>
              <a:rPr lang="en-US" sz="2800" dirty="0" err="1" smtClean="0"/>
              <a:t>cout</a:t>
            </a:r>
            <a:r>
              <a:rPr lang="en-US" sz="2800" dirty="0" smtClean="0"/>
              <a:t> &lt;&lt; (x &gt; y) ;   </a:t>
            </a:r>
          </a:p>
          <a:p>
            <a:pPr marL="6858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22623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Relational Expressions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8580" indent="0">
              <a:buNone/>
            </a:pPr>
            <a:r>
              <a:rPr lang="en-US" sz="2800" dirty="0" smtClean="0"/>
              <a:t>Example)</a:t>
            </a:r>
          </a:p>
          <a:p>
            <a:pPr marL="68580" indent="0">
              <a:buNone/>
            </a:pPr>
            <a:r>
              <a:rPr lang="en-US" sz="2800" dirty="0" err="1" smtClean="0"/>
              <a:t>int</a:t>
            </a:r>
            <a:r>
              <a:rPr lang="en-US" sz="2800" dirty="0" smtClean="0"/>
              <a:t> x = 4, y = 10;</a:t>
            </a:r>
          </a:p>
          <a:p>
            <a:pPr marL="68580" indent="0">
              <a:buNone/>
            </a:pPr>
            <a:r>
              <a:rPr lang="en-US" sz="2800" dirty="0" err="1" smtClean="0"/>
              <a:t>cout</a:t>
            </a:r>
            <a:r>
              <a:rPr lang="en-US" sz="2800" dirty="0" smtClean="0"/>
              <a:t> &lt;&lt; (x &gt; y) ;   // Evaluates to false and prints “0”</a:t>
            </a:r>
          </a:p>
          <a:p>
            <a:pPr marL="6858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22623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Relational Expressions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8580" indent="0">
              <a:buNone/>
            </a:pPr>
            <a:r>
              <a:rPr lang="en-US" sz="2800" dirty="0" smtClean="0"/>
              <a:t>Example)</a:t>
            </a:r>
          </a:p>
          <a:p>
            <a:pPr marL="68580" indent="0">
              <a:buNone/>
            </a:pPr>
            <a:r>
              <a:rPr lang="en-US" sz="2800" dirty="0" err="1" smtClean="0"/>
              <a:t>int</a:t>
            </a:r>
            <a:r>
              <a:rPr lang="en-US" sz="2800" dirty="0" smtClean="0"/>
              <a:t> x = 4, y = 10;</a:t>
            </a:r>
          </a:p>
          <a:p>
            <a:pPr marL="68580" indent="0">
              <a:buNone/>
            </a:pPr>
            <a:r>
              <a:rPr lang="en-US" sz="2800" dirty="0" err="1" smtClean="0"/>
              <a:t>cout</a:t>
            </a:r>
            <a:r>
              <a:rPr lang="en-US" sz="2800" dirty="0" smtClean="0"/>
              <a:t> &lt;&lt; (x == y) ;   </a:t>
            </a:r>
          </a:p>
          <a:p>
            <a:pPr marL="6858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287399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Relational Expressions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8580" indent="0">
              <a:buNone/>
            </a:pPr>
            <a:r>
              <a:rPr lang="en-US" sz="2800" dirty="0" smtClean="0"/>
              <a:t>Example)</a:t>
            </a:r>
          </a:p>
          <a:p>
            <a:pPr marL="68580" indent="0">
              <a:buNone/>
            </a:pPr>
            <a:r>
              <a:rPr lang="en-US" sz="2800" dirty="0" err="1" smtClean="0"/>
              <a:t>int</a:t>
            </a:r>
            <a:r>
              <a:rPr lang="en-US" sz="2800" dirty="0" smtClean="0"/>
              <a:t> x = 4, y = 10;</a:t>
            </a:r>
          </a:p>
          <a:p>
            <a:pPr marL="68580" indent="0">
              <a:buNone/>
            </a:pPr>
            <a:r>
              <a:rPr lang="en-US" sz="2800" dirty="0" err="1" smtClean="0"/>
              <a:t>cout</a:t>
            </a:r>
            <a:r>
              <a:rPr lang="en-US" sz="2800" dirty="0" smtClean="0"/>
              <a:t> &lt;&lt; (x == y) ;   // Evaluates to false,  prints “0”</a:t>
            </a:r>
          </a:p>
          <a:p>
            <a:pPr marL="6858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287399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Relational Expressions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8580" indent="0">
              <a:buNone/>
            </a:pPr>
            <a:r>
              <a:rPr lang="en-US" sz="2800" dirty="0" smtClean="0"/>
              <a:t>Example)</a:t>
            </a:r>
          </a:p>
          <a:p>
            <a:pPr marL="68580" indent="0">
              <a:buNone/>
            </a:pPr>
            <a:r>
              <a:rPr lang="en-US" sz="2800" dirty="0" err="1" smtClean="0"/>
              <a:t>int</a:t>
            </a:r>
            <a:r>
              <a:rPr lang="en-US" sz="2800" dirty="0" smtClean="0"/>
              <a:t> x = 4, y = 10;</a:t>
            </a:r>
          </a:p>
          <a:p>
            <a:pPr marL="68580" indent="0">
              <a:buNone/>
            </a:pPr>
            <a:r>
              <a:rPr lang="en-US" sz="2800" dirty="0" err="1" smtClean="0"/>
              <a:t>cout</a:t>
            </a:r>
            <a:r>
              <a:rPr lang="en-US" sz="2800" dirty="0" smtClean="0"/>
              <a:t> &lt;&lt; (x != y) ;   </a:t>
            </a:r>
          </a:p>
          <a:p>
            <a:pPr marL="6858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37938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Relational Expressions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8580" indent="0">
              <a:buNone/>
            </a:pPr>
            <a:r>
              <a:rPr lang="en-US" sz="2800" dirty="0" smtClean="0"/>
              <a:t>Example)</a:t>
            </a:r>
          </a:p>
          <a:p>
            <a:pPr marL="68580" indent="0">
              <a:buNone/>
            </a:pPr>
            <a:r>
              <a:rPr lang="en-US" sz="2800" dirty="0" err="1" smtClean="0"/>
              <a:t>int</a:t>
            </a:r>
            <a:r>
              <a:rPr lang="en-US" sz="2800" dirty="0" smtClean="0"/>
              <a:t> x = 4, y = 10;</a:t>
            </a:r>
          </a:p>
          <a:p>
            <a:pPr marL="68580" indent="0">
              <a:buNone/>
            </a:pPr>
            <a:r>
              <a:rPr lang="en-US" sz="2800" dirty="0" err="1" smtClean="0"/>
              <a:t>cout</a:t>
            </a:r>
            <a:r>
              <a:rPr lang="en-US" sz="2800" dirty="0" smtClean="0"/>
              <a:t> &lt;&lt; (x != y) ;   // Evaluates to true,  prints “1”</a:t>
            </a:r>
          </a:p>
          <a:p>
            <a:pPr marL="6858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37938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rban Pop">
  <a:themeElements>
    <a:clrScheme name="Urban Pop">
      <a:dk1>
        <a:srgbClr val="000000"/>
      </a:dk1>
      <a:lt1>
        <a:srgbClr val="FFFFFF"/>
      </a:lt1>
      <a:dk2>
        <a:srgbClr val="282828"/>
      </a:dk2>
      <a:lt2>
        <a:srgbClr val="D4D4D4"/>
      </a:lt2>
      <a:accent1>
        <a:srgbClr val="86CE24"/>
      </a:accent1>
      <a:accent2>
        <a:srgbClr val="00A2E6"/>
      </a:accent2>
      <a:accent3>
        <a:srgbClr val="FAC810"/>
      </a:accent3>
      <a:accent4>
        <a:srgbClr val="7D8F8C"/>
      </a:accent4>
      <a:accent5>
        <a:srgbClr val="D06B20"/>
      </a:accent5>
      <a:accent6>
        <a:srgbClr val="958B8B"/>
      </a:accent6>
      <a:hlink>
        <a:srgbClr val="FF9900"/>
      </a:hlink>
      <a:folHlink>
        <a:srgbClr val="969696"/>
      </a:folHlink>
    </a:clrScheme>
    <a:fontScheme name="Urban Pop">
      <a:maj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Urban Pop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58000"/>
              </a:srgbClr>
            </a:outerShdw>
          </a:effectLst>
          <a:scene3d>
            <a:camera prst="orthographicFront">
              <a:rot lat="0" lon="0" rev="0"/>
            </a:camera>
            <a:lightRig rig="flat" dir="t"/>
          </a:scene3d>
          <a:sp3d contourW="15875">
            <a:bevelT w="95250" h="1270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hade val="100000"/>
                <a:alpha val="100000"/>
                <a:satMod val="100000"/>
                <a:lumMod val="100000"/>
              </a:schemeClr>
            </a:gs>
            <a:gs pos="9000">
              <a:schemeClr val="phClr">
                <a:tint val="90000"/>
                <a:shade val="100000"/>
                <a:alpha val="100000"/>
                <a:satMod val="100000"/>
                <a:lumMod val="100000"/>
              </a:schemeClr>
            </a:gs>
            <a:gs pos="34000">
              <a:schemeClr val="phClr">
                <a:tint val="83000"/>
                <a:shade val="100000"/>
                <a:alpha val="100000"/>
                <a:satMod val="100000"/>
                <a:lumMod val="100000"/>
              </a:schemeClr>
            </a:gs>
            <a:gs pos="62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  <a:gs pos="90000">
              <a:schemeClr val="phClr">
                <a:tint val="92000"/>
                <a:shade val="100000"/>
                <a:alpha val="100000"/>
                <a:satMod val="100000"/>
                <a:lumMod val="90000"/>
              </a:schemeClr>
            </a:gs>
            <a:gs pos="100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8000"/>
              </a:schemeClr>
            </a:gs>
            <a:gs pos="100000">
              <a:schemeClr val="phClr">
                <a:tint val="95000"/>
                <a:shade val="98000"/>
                <a:lumMod val="80000"/>
              </a:schemeClr>
            </a:gs>
          </a:gsLst>
          <a:path path="circle">
            <a:fillToRect l="50000" t="100000" r="10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 Pop</Template>
  <TotalTime>83</TotalTime>
  <Words>826</Words>
  <Application>Microsoft Office PowerPoint</Application>
  <PresentationFormat>On-screen Show (4:3)</PresentationFormat>
  <Paragraphs>169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8" baseType="lpstr">
      <vt:lpstr>Gill Sans MT</vt:lpstr>
      <vt:lpstr>Wingdings 3</vt:lpstr>
      <vt:lpstr>Urban Pop</vt:lpstr>
      <vt:lpstr>If statements and relational operators</vt:lpstr>
      <vt:lpstr>Relational Operators</vt:lpstr>
      <vt:lpstr>Relational Expressions</vt:lpstr>
      <vt:lpstr>Relational Expressions</vt:lpstr>
      <vt:lpstr>Relational Expressions</vt:lpstr>
      <vt:lpstr>Relational Expressions</vt:lpstr>
      <vt:lpstr>Relational Expressions</vt:lpstr>
      <vt:lpstr>Relational Expressions</vt:lpstr>
      <vt:lpstr>Relational Expressions</vt:lpstr>
      <vt:lpstr>Relational Expressions</vt:lpstr>
      <vt:lpstr>Relational Expressions</vt:lpstr>
      <vt:lpstr>If Statements</vt:lpstr>
      <vt:lpstr>If-Else statements</vt:lpstr>
      <vt:lpstr>if else statements</vt:lpstr>
      <vt:lpstr>if else statements</vt:lpstr>
      <vt:lpstr>if else statements</vt:lpstr>
      <vt:lpstr>if else statements</vt:lpstr>
      <vt:lpstr>if else statements</vt:lpstr>
      <vt:lpstr>if else statements</vt:lpstr>
      <vt:lpstr>if-else statements</vt:lpstr>
      <vt:lpstr>if-else statements</vt:lpstr>
      <vt:lpstr>if-else statements</vt:lpstr>
      <vt:lpstr>if-else statements</vt:lpstr>
      <vt:lpstr>if-else statements</vt:lpstr>
      <vt:lpstr>if-else statements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If statements and relational operators</dc:title>
  <dc:creator>Tyler</dc:creator>
  <cp:lastModifiedBy>Tyler Crone</cp:lastModifiedBy>
  <cp:revision>56</cp:revision>
  <dcterms:created xsi:type="dcterms:W3CDTF">2013-10-01T16:42:57Z</dcterms:created>
  <dcterms:modified xsi:type="dcterms:W3CDTF">2015-09-28T15:23:15Z</dcterms:modified>
</cp:coreProperties>
</file>