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5" r:id="rId4"/>
    <p:sldId id="266" r:id="rId5"/>
    <p:sldId id="264" r:id="rId6"/>
    <p:sldId id="258" r:id="rId7"/>
    <p:sldId id="259" r:id="rId8"/>
    <p:sldId id="269" r:id="rId9"/>
    <p:sldId id="267" r:id="rId10"/>
    <p:sldId id="270" r:id="rId11"/>
    <p:sldId id="260" r:id="rId12"/>
    <p:sldId id="268" r:id="rId13"/>
    <p:sldId id="261" r:id="rId14"/>
    <p:sldId id="271" r:id="rId15"/>
    <p:sldId id="272" r:id="rId16"/>
    <p:sldId id="262" r:id="rId17"/>
    <p:sldId id="263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D6B9EC-E78F-4485-97B4-3EF26B6F8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8AE9-7358-4B5D-BAA1-AE4CB7833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93BC-F6A9-462B-A33F-E2B3DAC20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2357-21F8-4E07-8469-2C7817822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FB52-041D-431A-8378-02B28EBB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6EA9-15B9-4D67-8DFA-C61548561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B3E5-057F-459C-8FF6-E12F459BE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CBFD-5EDF-46A0-B17F-4C59C485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1071-B21C-405F-A770-1B09F6DA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9749-C537-4996-9328-34610184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4B44-B902-4E28-8448-8CC6B07FE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F455D04-8BB8-4205-A87B-BEA015247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tm-media.discoveryeducation.com/videos/48208/sec39467_256k.as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layer.discoveryeducation.com/index.cfm?guidAssetId=84FF70DF-F2E7-4EDD-9939-3948D9C9AB9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3016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Measurement and the Metric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What would be the area for a kitchen countertop that is 90 cm by 400 cm?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21508" name="Picture 4" descr="granite counter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077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 = Length x Width</a:t>
            </a:r>
          </a:p>
          <a:p>
            <a:pPr>
              <a:spcBef>
                <a:spcPct val="50000"/>
              </a:spcBef>
            </a:pPr>
            <a:r>
              <a:rPr lang="en-US" sz="2800"/>
              <a:t>A = 90 cm x 400 cm</a:t>
            </a:r>
          </a:p>
          <a:p>
            <a:pPr>
              <a:spcBef>
                <a:spcPct val="50000"/>
              </a:spcBef>
            </a:pPr>
            <a:r>
              <a:rPr lang="en-US" sz="2800"/>
              <a:t>		A = 36,000 cm</a:t>
            </a:r>
            <a:r>
              <a:rPr lang="en-US" sz="28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Mass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281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000" u="sng" smtClean="0"/>
              <a:t>Mass</a:t>
            </a:r>
            <a:r>
              <a:rPr lang="en-US" sz="3000" smtClean="0"/>
              <a:t>- the amount of matter an object has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	Basic Unit-gram (g)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	Tool or Instrument used to measure-balance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		Prefixes are added to make different units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		Examples; kilogram (kg), milligram (mg)</a:t>
            </a:r>
            <a:endParaRPr lang="en-US" sz="3000" u="sng" smtClean="0"/>
          </a:p>
        </p:txBody>
      </p:sp>
      <p:pic>
        <p:nvPicPr>
          <p:cNvPr id="13316" name="Picture 4" descr="balance"/>
          <p:cNvPicPr>
            <a:picLocks noChangeAspect="1" noChangeArrowheads="1"/>
          </p:cNvPicPr>
          <p:nvPr/>
        </p:nvPicPr>
        <p:blipFill>
          <a:blip r:embed="rId2" cstate="print"/>
          <a:srcRect l="7692" t="21794" r="15384" b="16667"/>
          <a:stretch>
            <a:fillRect/>
          </a:stretch>
        </p:blipFill>
        <p:spPr bwMode="auto">
          <a:xfrm>
            <a:off x="2286000" y="38862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pring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0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Weight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460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u="sng" smtClean="0"/>
              <a:t>Weight</a:t>
            </a:r>
            <a:r>
              <a:rPr lang="en-US" sz="2800" smtClean="0"/>
              <a:t>-measurement of the force of gravity on an object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	Basic Unit-Newton (N)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DO NOT ADD PREFIXES TO THE NEWTON (N)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	Tool or Instrument used to measure-spring scale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smtClean="0"/>
              <a:t>Volume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916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Volume</a:t>
            </a:r>
            <a:r>
              <a:rPr lang="en-US" sz="2800" smtClean="0"/>
              <a:t>-the amount of space an object takes 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Basic Unit-Liter (L)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Tool or Instrument used to measure-graduated cylinder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</a:t>
            </a:r>
            <a:r>
              <a:rPr lang="en-US" sz="18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Prefixes are added to make different units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		Examples; milliliter (mL)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" b="1" smtClean="0"/>
              <a:t/>
            </a:r>
            <a:br>
              <a:rPr lang="en-US" sz="400" b="1" smtClean="0"/>
            </a:br>
            <a:r>
              <a:rPr lang="en-US" sz="400" smtClean="0"/>
              <a:t>			</a:t>
            </a:r>
            <a:endParaRPr lang="en-US" sz="400" b="1" smtClean="0"/>
          </a:p>
          <a:p>
            <a:pPr eaLnBrk="1" hangingPunct="1">
              <a:lnSpc>
                <a:spcPct val="80000"/>
              </a:lnSpc>
              <a:defRPr/>
            </a:pPr>
            <a:endParaRPr lang="en-US" sz="400" smtClean="0"/>
          </a:p>
        </p:txBody>
      </p:sp>
      <p:pic>
        <p:nvPicPr>
          <p:cNvPr id="15364" name="Picture 4" descr="graduated cylinders"/>
          <p:cNvPicPr>
            <a:picLocks noChangeAspect="1" noChangeArrowheads="1"/>
          </p:cNvPicPr>
          <p:nvPr/>
        </p:nvPicPr>
        <p:blipFill>
          <a:blip r:embed="rId2" cstate="print"/>
          <a:srcRect l="7692" r="6154" b="10588"/>
          <a:stretch>
            <a:fillRect/>
          </a:stretch>
        </p:blipFill>
        <p:spPr bwMode="auto">
          <a:xfrm>
            <a:off x="7010400" y="2819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581400"/>
            <a:ext cx="68580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*In the metric system, there is a direct relationship between length and volume.  One cubic centimeter (cm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or cc) is equal to one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…. Therefore, if you had a small box that was 1cm by 1cm by 1cm, it has a volume of 1mL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1mL= 1cc = 1cm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spcBef>
                <a:spcPct val="50000"/>
              </a:spcBef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sh 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32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Calculating Volume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Formula for calculating volume of a regularly shaped object</a:t>
            </a:r>
            <a:r>
              <a:rPr lang="en-US" sz="280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Volume = Length x Width x Height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	V = L x W x 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8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5638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 of volume problems;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volume of a fish tank that is 20 cm by 30 cm by 50 cm?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= L x W x H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= 20cm x 30cm x 50cm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= 30,000 cm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or 30,000 cc or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30,000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mL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Displacement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324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-Fill a graduated cylinder with water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-Record the volume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-Slowly lower the irregularly shaped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  object into the graduated cylinder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-Record the new volume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-Subtract the two volumes to get the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 volume of the irregularly shaped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 object</a:t>
            </a:r>
          </a:p>
        </p:txBody>
      </p:sp>
      <p:pic>
        <p:nvPicPr>
          <p:cNvPr id="17412" name="Picture 4" descr="graduated cyli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1905000"/>
            <a:ext cx="28670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Temperature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4770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-In the metric system, temperature is measured in Degrees Celsius (°C)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-Water Freezes at 0 °C   and boils at 100°C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smtClean="0"/>
              <a:t>-The tool or instrument used to measure temperature is   the thermometer</a:t>
            </a:r>
            <a:endParaRPr lang="en-US" sz="3000" b="1" smtClean="0"/>
          </a:p>
        </p:txBody>
      </p:sp>
      <p:pic>
        <p:nvPicPr>
          <p:cNvPr id="18436" name="Picture 4" descr="therm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1752600"/>
            <a:ext cx="24542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Conversions Within the Metric System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Conversions within the metric system are very easy because the metric system is based on units of ten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When converting, we multiply or divide by units of ten, so therefore, we simply move the decimal point.</a:t>
            </a:r>
            <a:endParaRPr lang="en-US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Steps: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     1. Decide whether you are moving the decimal 	   place</a:t>
            </a:r>
            <a:r>
              <a:rPr lang="en-US" sz="2800" b="1" smtClean="0"/>
              <a:t> </a:t>
            </a:r>
            <a:r>
              <a:rPr lang="en-US" sz="2800" smtClean="0"/>
              <a:t>to the right or the left.  </a:t>
            </a:r>
            <a:endParaRPr lang="en-US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Small						          Large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      milli-	centi-	deci-	(basic) deca- hecto- kilo-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-Small to Large, move it left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-Large to Small, move it right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	2. Count how many places you are to move the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	   decimal point.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smtClean="0"/>
              <a:t>			</a:t>
            </a:r>
            <a:endParaRPr lang="en-US" sz="2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smtClean="0"/>
              <a:t/>
            </a:r>
            <a:br>
              <a:rPr lang="en-US" sz="2600" b="1" smtClean="0"/>
            </a:br>
            <a:endParaRPr 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8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Metric Conversions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b="1" smtClean="0"/>
              <a:t>For example; </a:t>
            </a:r>
            <a:endParaRPr lang="en-US" sz="2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smtClean="0"/>
              <a:t>		2.5 km = ____________ 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smtClean="0"/>
              <a:t>    In this problem, you are converting from larger to smaller units, so the decimal is moved to the right.  Count the places……3….move the decimal 3 places to the right.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smtClean="0"/>
              <a:t>		2.5 km = </a:t>
            </a:r>
            <a:r>
              <a:rPr lang="en-US" sz="2700" u="sng" smtClean="0"/>
              <a:t>2,500</a:t>
            </a:r>
            <a:r>
              <a:rPr lang="en-US" sz="2700" smtClean="0"/>
              <a:t> 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smtClean="0"/>
              <a:t>4,200 mL = ____________ 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smtClean="0"/>
              <a:t>       In this problem, you are converting from smaller to larger units, so the decimal is moved to the left.  Count the places……3….move the decimal 3 places to the left.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smtClean="0"/>
              <a:t>		4,200 mL = </a:t>
            </a:r>
            <a:r>
              <a:rPr lang="en-US" sz="2700" u="sng" smtClean="0"/>
              <a:t>4.2</a:t>
            </a:r>
            <a:r>
              <a:rPr lang="en-US" sz="2700" smtClean="0"/>
              <a:t> 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Conversions</a:t>
            </a:r>
            <a:r>
              <a:rPr lang="en-US" smtClean="0"/>
              <a:t>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89916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Video explaining converting from metric to standard units: (3:04)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>
                <a:hlinkClick r:id="rId2"/>
              </a:rPr>
              <a:t>http://player.discoveryeducation.com/index.cfm?guidAssetId=B7499731-2285-423F-8484-E138261E470A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Metric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smtClean="0"/>
              <a:t>-Universal method of measuring used in science and   medicine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smtClean="0"/>
              <a:t>-Based on units of 10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smtClean="0"/>
              <a:t>-Used to measure length, volume, mass and temperature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smtClean="0"/>
              <a:t>-Other countries use the metric system for all of their measurements.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228600"/>
            <a:ext cx="84582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For example, speed signs in other countries are in km/hour.</a:t>
            </a: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000">
                <a:effectLst>
                  <a:outerShdw blurRad="38100" dist="38100" dir="2700000" algn="tl">
                    <a:srgbClr val="000000"/>
                  </a:outerShdw>
                </a:effectLst>
              </a:rPr>
              <a:t>Gasoline in other countries is sold by the liter (L), not gallon</a:t>
            </a:r>
          </a:p>
          <a:p>
            <a:pPr>
              <a:defRPr/>
            </a:pPr>
            <a:endParaRPr lang="en-US" sz="3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4" descr="km sign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838200"/>
            <a:ext cx="2078038" cy="2514600"/>
          </a:xfrm>
          <a:noFill/>
        </p:spPr>
      </p:pic>
      <p:pic>
        <p:nvPicPr>
          <p:cNvPr id="16390" name="Picture 6" descr="liter gas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19613"/>
            <a:ext cx="35052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</a:rPr>
              <a:t>Temperature is reported in degrees Celsius (°C)</a:t>
            </a:r>
            <a:br>
              <a:rPr lang="en-US" sz="4000" smtClean="0">
                <a:solidFill>
                  <a:schemeClr val="tx1"/>
                </a:solidFill>
              </a:rPr>
            </a:br>
            <a:endParaRPr lang="en-US" sz="4000" smtClean="0">
              <a:solidFill>
                <a:schemeClr val="tx1"/>
              </a:solidFill>
            </a:endParaRPr>
          </a:p>
        </p:txBody>
      </p:sp>
      <p:pic>
        <p:nvPicPr>
          <p:cNvPr id="17412" name="Picture 4" descr="tempera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9088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smtClean="0"/>
              <a:t>Basic Units</a:t>
            </a:r>
            <a:endParaRPr lang="en-US" sz="4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/>
              <a:t>	Length-meter (m)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/>
              <a:t>	Volume-Liter (L)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/>
              <a:t>	Mass-gram(g)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/>
              <a:t>	Temperature-degrees Celsius (°C)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/>
              <a:t>For length, volume and mass, prefixes are used: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/>
              <a:t>kilo-  hecto-  deca-  deci-  centi-  milli-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smtClean="0"/>
              <a:t>	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5344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500" b="1" smtClean="0"/>
              <a:t>	</a:t>
            </a:r>
            <a:r>
              <a:rPr lang="en-US" b="1" smtClean="0"/>
              <a:t>	</a:t>
            </a:r>
            <a:r>
              <a:rPr lang="en-US" b="1" u="sng" smtClean="0"/>
              <a:t>Prefix</a:t>
            </a:r>
            <a:r>
              <a:rPr lang="en-US" b="1" smtClean="0"/>
              <a:t>	</a:t>
            </a:r>
            <a:r>
              <a:rPr lang="en-US" b="1" u="sng" smtClean="0"/>
              <a:t>Meaning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kilo-     one thousand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hecto-   one hundred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deca-     ten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    (meter, Liter, gram)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deci-     one tenth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centi-    one hundredth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milli-    one thousandth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Example;    One kilometer is equal to one thousand meters, because “kilo” means one thousand.</a:t>
            </a:r>
            <a:endParaRPr lang="en-US" b="1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8195" name="Picture 4" descr="bea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2990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etric%20ru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2390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40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Length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-Basic Unit -meter (m)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-Tool used to measure-meter stick, tape measure or ruler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-The most common measurements in length used are the kilometer (km), meter (m), centimeter (cm) and millimeter (mm)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-One meter is equal to about 39 inches, slightly larger than a yard.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-One kilometer is smaller than a mile, actually a mile is equal to 1.6 kilometers.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/>
              <a:t>Examples of distances in metric units:</a:t>
            </a:r>
            <a:br>
              <a:rPr lang="en-US" sz="4000" smtClean="0"/>
            </a:br>
            <a:r>
              <a:rPr lang="en-US" sz="1400" smtClean="0">
                <a:hlinkClick r:id="rId2"/>
              </a:rPr>
              <a:t>http://player.discoveryeducation.com/index.cfm?guidAssetId=84FF70DF-F2E7-4EDD-9939-3948D9C9AB9C</a:t>
            </a:r>
            <a:r>
              <a:rPr lang="en-US" sz="1400" smtClean="0"/>
              <a:t> (3:20)</a:t>
            </a:r>
          </a:p>
        </p:txBody>
      </p:sp>
      <p:pic>
        <p:nvPicPr>
          <p:cNvPr id="10243" name="Picture 4" descr="5k race shi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km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38" y="1447800"/>
            <a:ext cx="257333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250px-Speedometer-dualsys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3638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distance-sign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038600"/>
            <a:ext cx="2857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arpet-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1524000"/>
            <a:ext cx="2933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u="sng" smtClean="0"/>
              <a:t>Area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705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/>
              <a:t>To calculate Area, multiply the length by the width  Area= Length x Width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b="1" smtClean="0"/>
              <a:t>Example of problems; </a:t>
            </a:r>
            <a:endParaRPr lang="en-US" sz="3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/>
              <a:t>How much carpet will be needed for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/>
              <a:t>A room that is 12 meters by 8 meters?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		</a:t>
            </a:r>
            <a:r>
              <a:rPr lang="en-US" sz="3000" smtClean="0"/>
              <a:t>A = L x 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/>
              <a:t>			A = 12m x 8m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/>
              <a:t>			A = 96 m</a:t>
            </a:r>
            <a:r>
              <a:rPr lang="en-US" sz="3000" baseline="30000" smtClean="0"/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380</TotalTime>
  <Words>550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Beam</vt:lpstr>
      <vt:lpstr>Measurement and the Metric System</vt:lpstr>
      <vt:lpstr>Metric System</vt:lpstr>
      <vt:lpstr>Slide 3</vt:lpstr>
      <vt:lpstr>Temperature is reported in degrees Celsius (°C) </vt:lpstr>
      <vt:lpstr>Slide 5</vt:lpstr>
      <vt:lpstr>Slide 6</vt:lpstr>
      <vt:lpstr>   Length </vt:lpstr>
      <vt:lpstr>Examples of distances in metric units: http://player.discoveryeducation.com/index.cfm?guidAssetId=84FF70DF-F2E7-4EDD-9939-3948D9C9AB9C (3:20)</vt:lpstr>
      <vt:lpstr>Area</vt:lpstr>
      <vt:lpstr>Slide 10</vt:lpstr>
      <vt:lpstr>Mass</vt:lpstr>
      <vt:lpstr>Weight</vt:lpstr>
      <vt:lpstr>Volume</vt:lpstr>
      <vt:lpstr>Calculating Volume</vt:lpstr>
      <vt:lpstr>Displacement </vt:lpstr>
      <vt:lpstr>Temperature</vt:lpstr>
      <vt:lpstr>Conversions Within the Metric System </vt:lpstr>
      <vt:lpstr>Metric Conversions</vt:lpstr>
      <vt:lpstr>Conversions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and the Metric System</dc:title>
  <dc:creator>train</dc:creator>
  <cp:lastModifiedBy>Wolfer</cp:lastModifiedBy>
  <cp:revision>17</cp:revision>
  <dcterms:created xsi:type="dcterms:W3CDTF">2008-07-31T14:18:27Z</dcterms:created>
  <dcterms:modified xsi:type="dcterms:W3CDTF">2009-09-01T12:06:07Z</dcterms:modified>
</cp:coreProperties>
</file>