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6" r:id="rId14"/>
    <p:sldId id="287" r:id="rId15"/>
    <p:sldId id="270" r:id="rId16"/>
    <p:sldId id="271" r:id="rId17"/>
    <p:sldId id="288" r:id="rId18"/>
    <p:sldId id="289" r:id="rId19"/>
    <p:sldId id="290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7099300" cy="93853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frischkorn" initials="MDF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450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469900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469900"/>
          </a:xfrm>
          <a:prstGeom prst="rect">
            <a:avLst/>
          </a:prstGeom>
        </p:spPr>
        <p:txBody>
          <a:bodyPr vert="horz" wrap="square" lIns="94192" tIns="47096" rIns="94192" bIns="4709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A35B431-6DBB-4D45-A09E-925CEFF2930D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3813"/>
            <a:ext cx="3076575" cy="469900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8913813"/>
            <a:ext cx="3076575" cy="469900"/>
          </a:xfrm>
          <a:prstGeom prst="rect">
            <a:avLst/>
          </a:prstGeom>
        </p:spPr>
        <p:txBody>
          <a:bodyPr vert="horz" wrap="square" lIns="94192" tIns="47096" rIns="94192" bIns="4709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E4FF564-88FD-4153-B7DA-5B14CEEA4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469900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469900"/>
          </a:xfrm>
          <a:prstGeom prst="rect">
            <a:avLst/>
          </a:prstGeom>
        </p:spPr>
        <p:txBody>
          <a:bodyPr vert="horz" wrap="square" lIns="94192" tIns="47096" rIns="94192" bIns="4709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1F96852F-313E-402D-9163-F2869515317A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2650" cy="3519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457700"/>
            <a:ext cx="5680075" cy="4224338"/>
          </a:xfrm>
          <a:prstGeom prst="rect">
            <a:avLst/>
          </a:prstGeom>
        </p:spPr>
        <p:txBody>
          <a:bodyPr vert="horz" lIns="94192" tIns="47096" rIns="94192" bIns="4709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3813"/>
            <a:ext cx="3076575" cy="469900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8913813"/>
            <a:ext cx="3076575" cy="469900"/>
          </a:xfrm>
          <a:prstGeom prst="rect">
            <a:avLst/>
          </a:prstGeom>
        </p:spPr>
        <p:txBody>
          <a:bodyPr vert="horz" wrap="square" lIns="94192" tIns="47096" rIns="94192" bIns="4709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D51F03E-D945-4854-A0BE-C3202812C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D5119D-D121-43F7-89C3-32936E2099C6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D729A-D349-4452-8BA5-75B4C0A03A69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927EC-B4F1-4351-B56B-7B7192D96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3F758-E0C1-454B-8069-8412363D2803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0A82C-CFCE-4C4C-A528-FFDAE94D6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3462A-C64E-48BC-A822-E82AFAF0CA39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8B77E-3A1F-4D86-9122-E6BCACE95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75AB-FD3A-4E82-9430-C3EB52E277E7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38DE2-325A-4609-9E57-9350B4787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3822B-6971-4048-B914-65F4AC5A984D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DAE51-19A2-451C-8AE3-0DE77BA07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72D97-1789-4033-BD0B-A0D6762844CA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803D7-089E-4847-A18B-76C2A4842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4356D-8616-4EC2-97C3-649E716AEFB4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421EF-0F57-426C-A8E7-57198773D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80A0E-7F7B-432C-AF2E-D8A080A53A0C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14230-0361-4DE9-9E60-C36D4AA8A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C3FC9-76BE-41D9-B030-AF2EB90B3AA8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2BB61-F8B8-4A21-9B2E-FFA3045E5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9D607-EE9F-49AC-BB66-6B33203C2CCA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8EE72-7AD8-40B8-83E1-51DDAB36F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E53F1-7293-434D-86FD-AF0198EC5508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37827-D480-47BC-AF85-F48D3AD06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Gill Sans MT" charset="-18"/>
              </a:defRPr>
            </a:lvl1pPr>
          </a:lstStyle>
          <a:p>
            <a:pPr>
              <a:defRPr/>
            </a:pPr>
            <a:fld id="{F784CC30-F778-40D4-876A-5A4932D1EC57}" type="datetime1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Gill Sans MT" charset="-18"/>
              </a:defRPr>
            </a:lvl1pPr>
          </a:lstStyle>
          <a:p>
            <a:pPr>
              <a:defRPr/>
            </a:pPr>
            <a:fld id="{5C9E09F5-1694-4D54-B055-AA7E2B9A6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3" r:id="rId2"/>
    <p:sldLayoutId id="2147483738" r:id="rId3"/>
    <p:sldLayoutId id="2147483734" r:id="rId4"/>
    <p:sldLayoutId id="2147483735" r:id="rId5"/>
    <p:sldLayoutId id="2147483739" r:id="rId6"/>
    <p:sldLayoutId id="2147483740" r:id="rId7"/>
    <p:sldLayoutId id="2147483741" r:id="rId8"/>
    <p:sldLayoutId id="2147483742" r:id="rId9"/>
    <p:sldLayoutId id="2147483736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2"/>
        <a:buChar char=""/>
        <a:defRPr sz="2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2"/>
        <a:buChar char=""/>
        <a:defRPr sz="2300" kern="1200">
          <a:solidFill>
            <a:schemeClr val="tx2"/>
          </a:solidFill>
          <a:latin typeface="+mn-lt"/>
          <a:ea typeface="ＭＳ Ｐゴシック" charset="-128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2"/>
        <a:buChar char="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charset="2"/>
        <a:buChar char="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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Word_Document1.docx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42" y="298863"/>
            <a:ext cx="3151717" cy="3016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41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Angles &amp; Arcs of Circles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mtClean="0">
                <a:ea typeface="ＭＳ Ｐゴシック" charset="-128"/>
              </a:rPr>
              <a:t>Lesson 1 ~ Unit G-6: Circles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95263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738" y="2582863"/>
            <a:ext cx="4564062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Semicircle: </a:t>
            </a:r>
            <a:r>
              <a:rPr lang="en-US" sz="4800" smtClean="0">
                <a:latin typeface="Wingdings" charset="2"/>
              </a:rPr>
              <a:t></a:t>
            </a:r>
            <a:endParaRPr lang="en-US" sz="48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28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algn="ctr" eaLnBrk="1" hangingPunct="1"/>
            <a:r>
              <a:rPr lang="en-US" sz="3600" smtClean="0"/>
              <a:t>An arc with endpoints that lie on a diameter.</a:t>
            </a:r>
          </a:p>
          <a:p>
            <a:pPr algn="ctr" eaLnBrk="1" hangingPunct="1"/>
            <a:r>
              <a:rPr lang="en-US" sz="3600" smtClean="0"/>
              <a:t>The measure of a semicircle is 180 degrees.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Examples: Measuring Arcs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If AC is the diameter, identify each of the following arcs as major, minor, or semicircle; then find each measure.</a:t>
            </a:r>
          </a:p>
        </p:txBody>
      </p:sp>
      <p:pic>
        <p:nvPicPr>
          <p:cNvPr id="2765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3449638"/>
            <a:ext cx="3990975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4632325" y="5294313"/>
            <a:ext cx="374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ChangeAspect="1"/>
          </p:cNvGraphicFramePr>
          <p:nvPr>
            <p:ph sz="quarter" idx="2"/>
          </p:nvPr>
        </p:nvGraphicFramePr>
        <p:xfrm>
          <a:off x="4632325" y="1219201"/>
          <a:ext cx="4054475" cy="3673434"/>
        </p:xfrm>
        <a:graphic>
          <a:graphicData uri="http://schemas.openxmlformats.org/presentationml/2006/ole">
            <p:oleObj spid="_x0000_s29699" name="Document" r:id="rId4" imgW="5956042" imgH="4421152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M-G-6-1-S13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-365760"/>
            <a:ext cx="6503670" cy="651967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-G-6-1-S14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3065" y="-880110"/>
            <a:ext cx="8183735" cy="723519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Examples: Finding Arc Length</a:t>
            </a: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52387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538" y="279400"/>
            <a:ext cx="495617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1150" y="2659063"/>
            <a:ext cx="4819650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-G-6-1-S17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-320040"/>
            <a:ext cx="7166610" cy="665226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-G-6-1-S18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-320040"/>
            <a:ext cx="5966460" cy="661797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-G-6-1-S19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-365760"/>
            <a:ext cx="7429500" cy="596646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Note to Students: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Whenever you see the </a:t>
            </a:r>
            <a:r>
              <a:rPr lang="en-US" sz="3600" dirty="0" smtClean="0">
                <a:latin typeface="Wingdings" charset="2"/>
              </a:rPr>
              <a:t></a:t>
            </a:r>
            <a:r>
              <a:rPr lang="en-US" sz="1200" dirty="0" smtClean="0">
                <a:latin typeface="Wingdings" charset="2"/>
              </a:rPr>
              <a:t> </a:t>
            </a:r>
            <a:r>
              <a:rPr lang="en-US" sz="3600" dirty="0" smtClean="0"/>
              <a:t>symbol next to a term or concept, we are going to put that into our concept builder packet. </a:t>
            </a:r>
          </a:p>
          <a:p>
            <a:pPr eaLnBrk="1" hangingPunct="1"/>
            <a:r>
              <a:rPr lang="en-US" sz="3600" dirty="0" smtClean="0"/>
              <a:t>For Example: </a:t>
            </a:r>
            <a:r>
              <a:rPr lang="en-US" sz="3600" b="1" u="sng" dirty="0" smtClean="0"/>
              <a:t>Circle: </a:t>
            </a:r>
            <a:r>
              <a:rPr lang="en-US" sz="3600" dirty="0" smtClean="0">
                <a:latin typeface="Wingdings" charset="2"/>
              </a:rPr>
              <a:t></a:t>
            </a:r>
            <a:r>
              <a:rPr lang="en-US" sz="1200" dirty="0" smtClean="0">
                <a:latin typeface="Wingdings" charset="2"/>
              </a:rPr>
              <a:t> </a:t>
            </a:r>
            <a:r>
              <a:rPr lang="en-US" sz="3600" dirty="0" smtClean="0"/>
              <a:t>The set of all points in a plane equidistant from a given point called the </a:t>
            </a:r>
            <a:r>
              <a:rPr lang="en-US" sz="3600" b="1" u="sng" dirty="0" smtClean="0"/>
              <a:t>center.</a:t>
            </a:r>
            <a:r>
              <a:rPr lang="en-US" sz="3600" dirty="0" smtClean="0">
                <a:latin typeface="Wingdings" charset="2"/>
              </a:rPr>
              <a:t></a:t>
            </a:r>
            <a:endParaRPr lang="en-US" sz="3600" b="1" u="sng" dirty="0" smtClean="0"/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0738" y="4206240"/>
            <a:ext cx="1990725" cy="195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For the following Examples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marL="514350" indent="-514350" algn="ctr" eaLnBrk="1" hangingPunct="1">
              <a:buFont typeface="Bookman Old Style" charset="0"/>
              <a:buAutoNum type="arabicPeriod"/>
            </a:pPr>
            <a:r>
              <a:rPr lang="en-US" sz="4000" dirty="0" smtClean="0"/>
              <a:t>Use the given handout to follow along.</a:t>
            </a:r>
          </a:p>
          <a:p>
            <a:pPr marL="514350" indent="-514350" algn="ctr" eaLnBrk="1" hangingPunct="1">
              <a:buFont typeface="Bookman Old Style" charset="0"/>
              <a:buAutoNum type="arabicPeriod"/>
            </a:pPr>
            <a:r>
              <a:rPr lang="en-US" sz="4000" dirty="0" smtClean="0"/>
              <a:t>Use your Concept Builder to look up theorems if needed.</a:t>
            </a:r>
          </a:p>
          <a:p>
            <a:pPr marL="514350" indent="-514350" algn="ctr" eaLnBrk="1" hangingPunct="1">
              <a:buFont typeface="Bookman Old Style" charset="0"/>
              <a:buAutoNum type="arabicPeriod"/>
            </a:pPr>
            <a:r>
              <a:rPr lang="en-US" sz="4000" dirty="0" smtClean="0"/>
              <a:t>Always think about what rule you will need to use to solve each problem.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88938" y="279400"/>
          <a:ext cx="8216900" cy="5173663"/>
        </p:xfrm>
        <a:graphic>
          <a:graphicData uri="http://schemas.openxmlformats.org/presentationml/2006/ole">
            <p:oleObj spid="_x0000_s3074" name="Document" r:id="rId3" imgW="16461498" imgH="10364647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87338" y="279400"/>
          <a:ext cx="8620125" cy="5427663"/>
        </p:xfrm>
        <a:graphic>
          <a:graphicData uri="http://schemas.openxmlformats.org/presentationml/2006/ole">
            <p:oleObj spid="_x0000_s4098" name="Document" r:id="rId3" imgW="16461498" imgH="10364647" progId="Word.Document.12">
              <p:link updateAutomatic="1"/>
            </p:oleObj>
          </a:graphicData>
        </a:graphic>
      </p:graphicFrame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423863" y="203200"/>
            <a:ext cx="5588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Gill Sans MT" charset="-18"/>
              </a:rPr>
              <a:t>2.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87338" y="261938"/>
          <a:ext cx="8674100" cy="5461000"/>
        </p:xfrm>
        <a:graphic>
          <a:graphicData uri="http://schemas.openxmlformats.org/presentationml/2006/ole">
            <p:oleObj spid="_x0000_s5122" name="Document" r:id="rId3" imgW="16461498" imgH="10364647" progId="Word.Document.12">
              <p:link updateAutomatic="1"/>
            </p:oleObj>
          </a:graphicData>
        </a:graphic>
      </p:graphicFrame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423863" y="203200"/>
            <a:ext cx="5588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Gill Sans MT" charset="-18"/>
              </a:rPr>
              <a:t>3.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36538" y="277813"/>
          <a:ext cx="8688387" cy="5851525"/>
        </p:xfrm>
        <a:graphic>
          <a:graphicData uri="http://schemas.openxmlformats.org/presentationml/2006/ole">
            <p:oleObj spid="_x0000_s6146" name="Document" r:id="rId3" imgW="16461498" imgH="11088648" progId="Word.Document.12">
              <p:link updateAutomatic="1"/>
            </p:oleObj>
          </a:graphicData>
        </a:graphic>
      </p:graphicFrame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88938" y="203200"/>
            <a:ext cx="5588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Gill Sans MT" charset="-18"/>
              </a:rPr>
              <a:t>4.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71463" y="279400"/>
          <a:ext cx="8699500" cy="5478463"/>
        </p:xfrm>
        <a:graphic>
          <a:graphicData uri="http://schemas.openxmlformats.org/presentationml/2006/ole">
            <p:oleObj spid="_x0000_s7170" name="Document" r:id="rId3" imgW="16461498" imgH="10364647" progId="Word.Document.12">
              <p:link updateAutomatic="1"/>
            </p:oleObj>
          </a:graphicData>
        </a:graphic>
      </p:graphicFrame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423863" y="203200"/>
            <a:ext cx="5588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Gill Sans MT" charset="-18"/>
              </a:rPr>
              <a:t>5.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04800" y="223838"/>
          <a:ext cx="8677275" cy="6227762"/>
        </p:xfrm>
        <a:graphic>
          <a:graphicData uri="http://schemas.openxmlformats.org/presentationml/2006/ole">
            <p:oleObj spid="_x0000_s8194" name="Document" r:id="rId3" imgW="16461498" imgH="11812649" progId="Word.Document.12">
              <p:link updateAutomatic="1"/>
            </p:oleObj>
          </a:graphicData>
        </a:graphic>
      </p:graphicFrame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406400" y="169863"/>
            <a:ext cx="558800" cy="460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Gill Sans MT" charset="-18"/>
              </a:rPr>
              <a:t>6.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0263" y="4090988"/>
            <a:ext cx="3233737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Inscribed Angles</a:t>
            </a:r>
          </a:p>
        </p:txBody>
      </p:sp>
      <p:sp>
        <p:nvSpPr>
          <p:cNvPr id="35844" name="Content Placeholder 2"/>
          <p:cNvSpPr>
            <a:spLocks noGrp="1"/>
          </p:cNvSpPr>
          <p:nvPr>
            <p:ph sz="quarter" idx="1"/>
          </p:nvPr>
        </p:nvSpPr>
        <p:spPr>
          <a:xfrm>
            <a:off x="338138" y="1219200"/>
            <a:ext cx="6892925" cy="4937125"/>
          </a:xfrm>
        </p:spPr>
        <p:txBody>
          <a:bodyPr/>
          <a:lstStyle/>
          <a:p>
            <a:pPr eaLnBrk="1" hangingPunct="1"/>
            <a:r>
              <a:rPr lang="en-US" b="1" u="sng" dirty="0" smtClean="0"/>
              <a:t>Definition</a:t>
            </a:r>
            <a:r>
              <a:rPr lang="en-US" dirty="0" smtClean="0"/>
              <a:t> </a:t>
            </a:r>
            <a:r>
              <a:rPr lang="en-US" sz="2800" dirty="0" smtClean="0">
                <a:latin typeface="Wingdings" charset="2"/>
              </a:rPr>
              <a:t></a:t>
            </a:r>
            <a:r>
              <a:rPr lang="en-US" dirty="0" smtClean="0"/>
              <a:t>: Angle that has a vertex on a circle and sides that are chords of the circle.</a:t>
            </a:r>
          </a:p>
          <a:p>
            <a:pPr eaLnBrk="1" hangingPunct="1"/>
            <a:r>
              <a:rPr lang="en-US" b="1" u="sng" dirty="0" smtClean="0"/>
              <a:t>Inscribed Angle Theorem A </a:t>
            </a:r>
            <a:r>
              <a:rPr lang="en-US" sz="2400" dirty="0" smtClean="0">
                <a:latin typeface="Wingdings" charset="2"/>
              </a:rPr>
              <a:t></a:t>
            </a:r>
            <a:r>
              <a:rPr lang="en-US" dirty="0" smtClean="0"/>
              <a:t>: If an angle is inscribed in a circle, then the measure of the angle equals one half the measure of the intercepted arc.  {Angle B = ½ Arc AC}</a:t>
            </a:r>
          </a:p>
          <a:p>
            <a:pPr eaLnBrk="1" hangingPunct="1"/>
            <a:r>
              <a:rPr lang="en-US" b="1" u="sng" dirty="0" smtClean="0"/>
              <a:t>Inscribed Angle Theorem B</a:t>
            </a:r>
            <a:r>
              <a:rPr lang="en-US" dirty="0" smtClean="0"/>
              <a:t> </a:t>
            </a:r>
            <a:r>
              <a:rPr lang="en-US" sz="2400" dirty="0" smtClean="0">
                <a:latin typeface="Wingdings" charset="2"/>
              </a:rPr>
              <a:t></a:t>
            </a:r>
            <a:r>
              <a:rPr lang="en-US" dirty="0" smtClean="0"/>
              <a:t>: If two inscribed angles of a circle intercept the same arc or congruent arcs, then the angles are congruent.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3584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9775" y="1397000"/>
            <a:ext cx="1901825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Example 1 ~ Inscribed Angles</a:t>
            </a:r>
          </a:p>
        </p:txBody>
      </p:sp>
      <p:pic>
        <p:nvPicPr>
          <p:cNvPr id="3686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181100"/>
            <a:ext cx="70612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Example 2 ~ Inscribed Angles</a:t>
            </a:r>
          </a:p>
        </p:txBody>
      </p:sp>
      <p:pic>
        <p:nvPicPr>
          <p:cNvPr id="3789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863" y="1193800"/>
            <a:ext cx="7043737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Some Important Vocabulary: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2657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b="1" u="sng" dirty="0" smtClean="0"/>
              <a:t>Radius: </a:t>
            </a:r>
            <a:r>
              <a:rPr lang="en-US" sz="3200" dirty="0" smtClean="0">
                <a:latin typeface="Wingdings" charset="2"/>
              </a:rPr>
              <a:t></a:t>
            </a:r>
            <a:r>
              <a:rPr lang="en-US" sz="1200" dirty="0" smtClean="0">
                <a:latin typeface="Wingdings" charset="2"/>
              </a:rPr>
              <a:t> </a:t>
            </a:r>
            <a:r>
              <a:rPr lang="en-US" sz="3200" dirty="0" smtClean="0"/>
              <a:t>a segment with endpoints at the center of the circle and on the circle.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 u="sng" dirty="0" smtClean="0"/>
              <a:t>Chord: </a:t>
            </a:r>
            <a:r>
              <a:rPr lang="en-US" sz="3200" dirty="0" smtClean="0">
                <a:latin typeface="Wingdings" charset="2"/>
              </a:rPr>
              <a:t></a:t>
            </a:r>
            <a:r>
              <a:rPr lang="en-US" sz="1200" dirty="0" smtClean="0">
                <a:latin typeface="Wingdings" charset="2"/>
              </a:rPr>
              <a:t> </a:t>
            </a:r>
            <a:r>
              <a:rPr lang="en-US" sz="3200" dirty="0" smtClean="0"/>
              <a:t>a segment with endpoints on the circle.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 u="sng" dirty="0" smtClean="0"/>
              <a:t>Diameter: </a:t>
            </a:r>
            <a:r>
              <a:rPr lang="en-US" sz="3200" dirty="0" smtClean="0">
                <a:latin typeface="Wingdings" charset="2"/>
              </a:rPr>
              <a:t></a:t>
            </a:r>
            <a:r>
              <a:rPr lang="en-US" sz="1200" dirty="0" smtClean="0">
                <a:latin typeface="Wingdings" charset="2"/>
              </a:rPr>
              <a:t> </a:t>
            </a:r>
            <a:r>
              <a:rPr lang="en-US" sz="3200" dirty="0" smtClean="0"/>
              <a:t>a chord that passes through the center of the circle.  The diameter is made up of collinear radii.</a:t>
            </a:r>
          </a:p>
          <a:p>
            <a:pPr eaLnBrk="1" hangingPunct="1">
              <a:lnSpc>
                <a:spcPct val="90000"/>
              </a:lnSpc>
            </a:pPr>
            <a:endParaRPr lang="en-US" sz="3200" dirty="0" smtClean="0"/>
          </a:p>
          <a:p>
            <a:pPr algn="ctr" eaLnBrk="1" hangingPunct="1">
              <a:lnSpc>
                <a:spcPct val="90000"/>
              </a:lnSpc>
              <a:buFont typeface="Wingdings 3" charset="2"/>
              <a:buNone/>
            </a:pPr>
            <a:r>
              <a:rPr lang="en-US" sz="3200" dirty="0" smtClean="0"/>
              <a:t>Use the picture on the next slide to draw each of the segments discussed above!</a:t>
            </a:r>
          </a:p>
          <a:p>
            <a:pPr eaLnBrk="1" hangingPunct="1">
              <a:lnSpc>
                <a:spcPct val="90000"/>
              </a:lnSpc>
            </a:pP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Example 3 ~ Inscribed Angles</a:t>
            </a:r>
          </a:p>
        </p:txBody>
      </p:sp>
      <p:pic>
        <p:nvPicPr>
          <p:cNvPr id="3891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538" y="1320800"/>
            <a:ext cx="6875462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900" smtClean="0"/>
              <a:t>Can you name each of the segments below?</a:t>
            </a:r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27163"/>
            <a:ext cx="83534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Circumference of a Circle</a:t>
            </a:r>
          </a:p>
        </p:txBody>
      </p:sp>
      <p:sp>
        <p:nvSpPr>
          <p:cNvPr id="1028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4985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Wingdings" charset="2"/>
              </a:rPr>
              <a:t></a:t>
            </a:r>
            <a:r>
              <a:rPr lang="en-US" sz="1200" dirty="0" smtClean="0">
                <a:latin typeface="Wingdings" charset="2"/>
              </a:rPr>
              <a:t> </a:t>
            </a:r>
            <a:r>
              <a:rPr lang="en-US" sz="3200" dirty="0" smtClean="0"/>
              <a:t>The distance around a circle.</a:t>
            </a:r>
          </a:p>
          <a:p>
            <a:pPr eaLnBrk="1" hangingPunct="1"/>
            <a:r>
              <a:rPr lang="en-US" sz="3200" dirty="0" smtClean="0"/>
              <a:t>Formula: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14588" y="1843088"/>
          <a:ext cx="4102100" cy="1392237"/>
        </p:xfrm>
        <a:graphic>
          <a:graphicData uri="http://schemas.openxmlformats.org/presentationml/2006/ole">
            <p:oleObj spid="_x0000_s1026" name="Equation" r:id="rId3" imgW="1422360" imgH="482400" progId="Equation.DSMT4">
              <p:embed/>
            </p:oleObj>
          </a:graphicData>
        </a:graphic>
      </p:graphicFrame>
      <p:pic>
        <p:nvPicPr>
          <p:cNvPr id="102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8613" y="3235325"/>
            <a:ext cx="5586412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-G-6-1-S6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7" y="498351"/>
            <a:ext cx="7947377" cy="56370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If given the circumference, </a:t>
            </a:r>
            <a:br>
              <a:rPr lang="en-US" sz="36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find the following: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algn="ctr" eaLnBrk="1" hangingPunct="1"/>
            <a:r>
              <a:rPr lang="en-US" sz="3200" smtClean="0"/>
              <a:t>Example 4:</a:t>
            </a:r>
          </a:p>
          <a:p>
            <a:pPr algn="ctr" eaLnBrk="1" hangingPunct="1"/>
            <a:r>
              <a:rPr lang="en-US" sz="3200" smtClean="0"/>
              <a:t>If the circumference is 112.6 cm, what is the radius?</a:t>
            </a:r>
          </a:p>
        </p:txBody>
      </p:sp>
      <p:sp>
        <p:nvSpPr>
          <p:cNvPr id="22532" name="Content Placeholder 3"/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41775" cy="4937125"/>
          </a:xfrm>
        </p:spPr>
        <p:txBody>
          <a:bodyPr/>
          <a:lstStyle/>
          <a:p>
            <a:pPr algn="ctr" eaLnBrk="1" hangingPunct="1"/>
            <a:r>
              <a:rPr lang="en-US" sz="3200" smtClean="0"/>
              <a:t>Example 5:</a:t>
            </a:r>
          </a:p>
          <a:p>
            <a:pPr algn="ctr" eaLnBrk="1" hangingPunct="1"/>
            <a:r>
              <a:rPr lang="en-US" sz="3200" smtClean="0"/>
              <a:t>If the circumference is 80 in., what is the diameter?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5400000">
            <a:off x="2028032" y="3686969"/>
            <a:ext cx="4940300" cy="158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39999"/>
              </a:srgbClr>
            </a:outerShdw>
          </a:effectLst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Central Angles:</a:t>
            </a:r>
          </a:p>
        </p:txBody>
      </p:sp>
      <p:sp>
        <p:nvSpPr>
          <p:cNvPr id="23555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sz="3600" u="sng" smtClean="0"/>
              <a:t>Central Angle: </a:t>
            </a:r>
            <a:r>
              <a:rPr lang="en-US" sz="3600" u="sng" smtClean="0">
                <a:latin typeface="Wingdings" charset="2"/>
              </a:rPr>
              <a:t></a:t>
            </a:r>
            <a:endParaRPr lang="en-US" sz="3600" u="sng" smtClean="0"/>
          </a:p>
        </p:txBody>
      </p:sp>
      <p:sp>
        <p:nvSpPr>
          <p:cNvPr id="23556" name="Text Placeholder 6"/>
          <p:cNvSpPr>
            <a:spLocks noGrp="1"/>
          </p:cNvSpPr>
          <p:nvPr>
            <p:ph type="body" sz="half" idx="3"/>
          </p:nvPr>
        </p:nvSpPr>
        <p:spPr>
          <a:xfrm>
            <a:off x="4597400" y="1227138"/>
            <a:ext cx="4292600" cy="685800"/>
          </a:xfrm>
        </p:spPr>
        <p:txBody>
          <a:bodyPr/>
          <a:lstStyle/>
          <a:p>
            <a:pPr algn="ctr" eaLnBrk="1" hangingPunct="1"/>
            <a:r>
              <a:rPr lang="en-US" sz="2800" u="sng" smtClean="0"/>
              <a:t>Central Angle Sums </a:t>
            </a:r>
            <a:r>
              <a:rPr lang="en-US" sz="2800" u="sng" smtClean="0">
                <a:latin typeface="Wingdings" charset="2"/>
              </a:rPr>
              <a:t></a:t>
            </a:r>
            <a:endParaRPr lang="en-US" sz="2800" u="sng" smtClean="0"/>
          </a:p>
        </p:txBody>
      </p:sp>
      <p:sp>
        <p:nvSpPr>
          <p:cNvPr id="23557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algn="ctr" eaLnBrk="1" hangingPunct="1"/>
            <a:r>
              <a:rPr lang="en-US" sz="3200" smtClean="0"/>
              <a:t>An angle with the vertex at the center of the circle.</a:t>
            </a:r>
          </a:p>
        </p:txBody>
      </p:sp>
      <p:sp>
        <p:nvSpPr>
          <p:cNvPr id="2355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ctr" eaLnBrk="1" hangingPunct="1"/>
            <a:r>
              <a:rPr lang="en-US" sz="3200" dirty="0" smtClean="0"/>
              <a:t>The sum of all the central angles of a circle is 360. </a:t>
            </a:r>
          </a:p>
        </p:txBody>
      </p:sp>
      <p:pic>
        <p:nvPicPr>
          <p:cNvPr id="2355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3716338"/>
            <a:ext cx="3522663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2688" y="3702050"/>
            <a:ext cx="3541712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Arc &amp; Arc Measures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sz="4000" u="sng" smtClean="0"/>
              <a:t>Minor Arc </a:t>
            </a:r>
            <a:r>
              <a:rPr lang="en-US" sz="4000" u="sng" smtClean="0">
                <a:latin typeface="Wingdings" charset="2"/>
              </a:rPr>
              <a:t></a:t>
            </a:r>
            <a:endParaRPr lang="en-US" sz="4000" u="sng" smtClean="0"/>
          </a:p>
        </p:txBody>
      </p:sp>
      <p:sp>
        <p:nvSpPr>
          <p:cNvPr id="24580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 eaLnBrk="1" hangingPunct="1"/>
            <a:r>
              <a:rPr lang="en-US" sz="3600" u="sng" smtClean="0"/>
              <a:t>Major Arc </a:t>
            </a:r>
            <a:r>
              <a:rPr lang="en-US" sz="3600" u="sng" smtClean="0">
                <a:latin typeface="Wingdings" charset="2"/>
              </a:rPr>
              <a:t></a:t>
            </a:r>
            <a:endParaRPr lang="en-US" sz="3600" u="sng" smtClean="0"/>
          </a:p>
        </p:txBody>
      </p:sp>
      <p:sp>
        <p:nvSpPr>
          <p:cNvPr id="24581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shortest arc connecting two endpoints on a circle.</a:t>
            </a:r>
          </a:p>
          <a:p>
            <a:pPr eaLnBrk="1" hangingPunct="1"/>
            <a:r>
              <a:rPr lang="en-US" dirty="0" smtClean="0"/>
              <a:t>The measure of a minor arc is less than 180 degrees and is equal to the measure of its associated central angle.</a:t>
            </a:r>
          </a:p>
        </p:txBody>
      </p:sp>
      <p:sp>
        <p:nvSpPr>
          <p:cNvPr id="24582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longest arc connecting two endpoints on a circle.</a:t>
            </a:r>
          </a:p>
          <a:p>
            <a:pPr eaLnBrk="1" hangingPunct="1"/>
            <a:r>
              <a:rPr lang="en-US" dirty="0" smtClean="0"/>
              <a:t>The measure of </a:t>
            </a:r>
            <a:r>
              <a:rPr lang="en-US" smtClean="0"/>
              <a:t>a major </a:t>
            </a:r>
            <a:r>
              <a:rPr lang="en-US" dirty="0" smtClean="0"/>
              <a:t>arc is greater than 180 degrees and is equal to 360 minus the measure of the minor arc with the same endpoints.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6723063" y="6383338"/>
            <a:ext cx="2139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Gill Sans MT" charset="-18"/>
              </a:rPr>
              <a:t>Continued next slide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817</TotalTime>
  <Words>522</Words>
  <Application>Microsoft Office PowerPoint</Application>
  <PresentationFormat>On-screen Show (4:3)</PresentationFormat>
  <Paragraphs>56</Paragraphs>
  <Slides>30</Slides>
  <Notes>1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Origin</vt:lpstr>
      <vt:lpstr>???</vt:lpstr>
      <vt:lpstr>???</vt:lpstr>
      <vt:lpstr>???</vt:lpstr>
      <vt:lpstr>???</vt:lpstr>
      <vt:lpstr>???</vt:lpstr>
      <vt:lpstr>???</vt:lpstr>
      <vt:lpstr>Equation</vt:lpstr>
      <vt:lpstr>Document</vt:lpstr>
      <vt:lpstr>Angles &amp; Arcs of Circles</vt:lpstr>
      <vt:lpstr>Note to Students:</vt:lpstr>
      <vt:lpstr>Some Important Vocabulary:</vt:lpstr>
      <vt:lpstr>Can you name each of the segments below?</vt:lpstr>
      <vt:lpstr>Circumference of a Circle</vt:lpstr>
      <vt:lpstr>Slide 6</vt:lpstr>
      <vt:lpstr>If given the circumference,  find the following:</vt:lpstr>
      <vt:lpstr>Central Angles:</vt:lpstr>
      <vt:lpstr>Arc &amp; Arc Measures</vt:lpstr>
      <vt:lpstr>Slide 10</vt:lpstr>
      <vt:lpstr>Semicircle: </vt:lpstr>
      <vt:lpstr>Examples: Measuring Arcs</vt:lpstr>
      <vt:lpstr>Slide 13</vt:lpstr>
      <vt:lpstr>Slide 14</vt:lpstr>
      <vt:lpstr>Examples: Finding Arc Length</vt:lpstr>
      <vt:lpstr>Slide 16</vt:lpstr>
      <vt:lpstr>Slide 17</vt:lpstr>
      <vt:lpstr>Slide 18</vt:lpstr>
      <vt:lpstr>Slide 19</vt:lpstr>
      <vt:lpstr>For the following Examples</vt:lpstr>
      <vt:lpstr>Slide 21</vt:lpstr>
      <vt:lpstr>Slide 22</vt:lpstr>
      <vt:lpstr>Slide 23</vt:lpstr>
      <vt:lpstr>Slide 24</vt:lpstr>
      <vt:lpstr>Slide 25</vt:lpstr>
      <vt:lpstr>Slide 26</vt:lpstr>
      <vt:lpstr>Inscribed Angles</vt:lpstr>
      <vt:lpstr>Example 1 ~ Inscribed Angles</vt:lpstr>
      <vt:lpstr>Example 2 ~ Inscribed Angles</vt:lpstr>
      <vt:lpstr>Example 3 ~ Inscribed Angles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Dyan Aniol</dc:creator>
  <cp:lastModifiedBy>abrink</cp:lastModifiedBy>
  <cp:revision>74</cp:revision>
  <cp:lastPrinted>2010-07-25T16:12:08Z</cp:lastPrinted>
  <dcterms:created xsi:type="dcterms:W3CDTF">2010-07-25T16:05:00Z</dcterms:created>
  <dcterms:modified xsi:type="dcterms:W3CDTF">2011-02-02T15:35:58Z</dcterms:modified>
</cp:coreProperties>
</file>