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9" r:id="rId6"/>
    <p:sldId id="270" r:id="rId7"/>
    <p:sldId id="260" r:id="rId8"/>
    <p:sldId id="261" r:id="rId9"/>
    <p:sldId id="262" r:id="rId10"/>
    <p:sldId id="263" r:id="rId11"/>
    <p:sldId id="264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46522-FF00-464C-8BAF-14D33057C306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6F66DA-E409-40A1-BC65-D30A0C404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5415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itter.tea.state.tx.us/student.assessment/resources/online/2006/grade8/science/images/20graphicaa.gif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esources.edb.gov.hk/~s1sci/R_S1Science/sp/en/syllabus/unit14/new/testingmain1.htm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 http://upload.wikimedia.org/wikipedia/commons/thumb/a/ae/Rubik%27s_cube_scrambled.svg/500px-Rubik%27s_cube_scrambled.svg.png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F66DA-E409-40A1-BC65-D30A0C404D6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0376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 http://upload.wikimedia.org/wikipedia/commons/thumb/f/fa/Wink_Soda.jpg/318px-Wink_Soda.jpg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F66DA-E409-40A1-BC65-D30A0C404D6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8804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</a:t>
            </a:r>
            <a:r>
              <a:rPr lang="en-US" baseline="0" dirty="0" smtClean="0"/>
              <a:t> s</a:t>
            </a:r>
            <a:r>
              <a:rPr lang="en-US" dirty="0" smtClean="0"/>
              <a:t>ources: </a:t>
            </a:r>
            <a:r>
              <a:rPr lang="en-US" dirty="0" smtClean="0">
                <a:hlinkClick r:id="rId3"/>
              </a:rPr>
              <a:t>http://ritter.tea.state.tx.us/student.assessment/resources/online/2006/grade8/science/images/20graphicaa.gif</a:t>
            </a:r>
            <a:r>
              <a:rPr lang="en-US" dirty="0" smtClean="0"/>
              <a:t>, http://upload.wikimedia.org/wikipedia/commons/c/c0/Beakerred.png, http://upload.wikimedia.org/wikipedia/commons/thumb/1/1d/Syringe2.jpg/800px-Syringe2.jpg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F66DA-E409-40A1-BC65-D30A0C404D6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2134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sources:</a:t>
            </a:r>
            <a:r>
              <a:rPr lang="en-US" baseline="0" dirty="0" smtClean="0"/>
              <a:t> https://wiki.friscoisd.org/users/pearsonj/weblog/07a60/images/68550.gif,</a:t>
            </a:r>
          </a:p>
          <a:p>
            <a:r>
              <a:rPr lang="en-US" baseline="0" dirty="0" smtClean="0"/>
              <a:t>http://upload.wikimedia.org/wikipedia/commons/thumb/4/41/Menschliches_Auge.jpg/711px-Menschliches_Auge.jpg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F66DA-E409-40A1-BC65-D30A0C404D6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60970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none" dirty="0" smtClean="0">
                <a:solidFill>
                  <a:schemeClr val="tx1"/>
                </a:solidFill>
                <a:hlinkClick r:id="rId3"/>
              </a:rPr>
              <a:t>Image</a:t>
            </a:r>
            <a:r>
              <a:rPr lang="en-US" u="none" baseline="0" dirty="0" smtClean="0">
                <a:solidFill>
                  <a:schemeClr val="tx1"/>
                </a:solidFill>
                <a:hlinkClick r:id="rId3"/>
              </a:rPr>
              <a:t> source: </a:t>
            </a:r>
            <a:r>
              <a:rPr lang="en-US" dirty="0" smtClean="0">
                <a:hlinkClick r:id="rId3"/>
              </a:rPr>
              <a:t>http://resources.edb.gov.hk/~s1sci/R_S1Science/sp/en/syllabus/unit14/new/testingmain1.htm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F66DA-E409-40A1-BC65-D30A0C404D6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5148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F7EE-AB3E-4FC5-89CF-806E124F8BF4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D032-2AC4-4AE7-9BA1-65F853104B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52553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F7EE-AB3E-4FC5-89CF-806E124F8BF4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D032-2AC4-4AE7-9BA1-65F853104B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91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F7EE-AB3E-4FC5-89CF-806E124F8BF4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D032-2AC4-4AE7-9BA1-65F853104B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6554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F7EE-AB3E-4FC5-89CF-806E124F8BF4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D032-2AC4-4AE7-9BA1-65F853104B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5806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F7EE-AB3E-4FC5-89CF-806E124F8BF4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D032-2AC4-4AE7-9BA1-65F853104B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9720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F7EE-AB3E-4FC5-89CF-806E124F8BF4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D032-2AC4-4AE7-9BA1-65F853104B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2542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F7EE-AB3E-4FC5-89CF-806E124F8BF4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D032-2AC4-4AE7-9BA1-65F853104B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450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F7EE-AB3E-4FC5-89CF-806E124F8BF4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D032-2AC4-4AE7-9BA1-65F853104B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4058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F7EE-AB3E-4FC5-89CF-806E124F8BF4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D032-2AC4-4AE7-9BA1-65F853104B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2579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F7EE-AB3E-4FC5-89CF-806E124F8BF4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D032-2AC4-4AE7-9BA1-65F853104B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0433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F7EE-AB3E-4FC5-89CF-806E124F8BF4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D032-2AC4-4AE7-9BA1-65F853104B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4464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8F7EE-AB3E-4FC5-89CF-806E124F8BF4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AD032-2AC4-4AE7-9BA1-65F853104B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38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Volume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File:Rubik's cube scrambled.sv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362200"/>
            <a:ext cx="3352800" cy="3352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S-5-3-2_Volume PPT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93662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3008313" cy="116205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0070C0"/>
                </a:solidFill>
              </a:rPr>
              <a:t>Measuring Volume</a:t>
            </a:r>
            <a:endParaRPr lang="en-US" sz="4400" dirty="0">
              <a:solidFill>
                <a:srgbClr val="0070C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81200"/>
            <a:ext cx="3008313" cy="414496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A </a:t>
            </a:r>
            <a:r>
              <a:rPr lang="en-US" sz="1800" dirty="0" smtClean="0">
                <a:solidFill>
                  <a:srgbClr val="0070C0"/>
                </a:solidFill>
              </a:rPr>
              <a:t>graduated cylinder </a:t>
            </a:r>
            <a:r>
              <a:rPr lang="en-US" sz="1800" dirty="0" smtClean="0"/>
              <a:t>is an instrument for measuring the volume of a liquid.</a:t>
            </a:r>
          </a:p>
          <a:p>
            <a:endParaRPr lang="en-US" sz="1800" dirty="0" smtClean="0"/>
          </a:p>
          <a:p>
            <a:r>
              <a:rPr lang="en-US" sz="1800" dirty="0" smtClean="0"/>
              <a:t>We can also measure the volume of a liquid with a </a:t>
            </a:r>
            <a:r>
              <a:rPr lang="en-US" sz="1800" dirty="0" smtClean="0">
                <a:solidFill>
                  <a:srgbClr val="0070C0"/>
                </a:solidFill>
              </a:rPr>
              <a:t>beaker or an eyedropper</a:t>
            </a:r>
            <a:r>
              <a:rPr lang="en-US" sz="1800" dirty="0" smtClean="0"/>
              <a:t>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377" y="1423182"/>
            <a:ext cx="2654423" cy="3377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057400"/>
            <a:ext cx="1428750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081462"/>
            <a:ext cx="2286000" cy="1708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161957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Measuring Liquid Volume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15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70C0"/>
                </a:solidFill>
              </a:rPr>
              <a:t>meniscus</a:t>
            </a:r>
            <a:r>
              <a:rPr lang="en-US" dirty="0" smtClean="0"/>
              <a:t> is the curve at the top of the liquid in a graduated cylinder.</a:t>
            </a:r>
          </a:p>
          <a:p>
            <a:r>
              <a:rPr lang="en-US" dirty="0" smtClean="0"/>
              <a:t>Read the volume at </a:t>
            </a:r>
            <a:r>
              <a:rPr lang="en-US" dirty="0" smtClean="0"/>
              <a:t>the</a:t>
            </a:r>
          </a:p>
          <a:p>
            <a:pPr marL="685800">
              <a:buNone/>
            </a:pPr>
            <a:r>
              <a:rPr lang="en-US" dirty="0" smtClean="0">
                <a:solidFill>
                  <a:srgbClr val="0070C0"/>
                </a:solidFill>
              </a:rPr>
              <a:t>bottom</a:t>
            </a:r>
            <a:r>
              <a:rPr lang="en-US" dirty="0" smtClean="0"/>
              <a:t> </a:t>
            </a:r>
            <a:r>
              <a:rPr lang="en-US" dirty="0" smtClean="0"/>
              <a:t>of the </a:t>
            </a:r>
            <a:r>
              <a:rPr lang="en-US" dirty="0" smtClean="0"/>
              <a:t>meniscus.</a:t>
            </a:r>
          </a:p>
          <a:p>
            <a:pPr marL="685800">
              <a:buNone/>
            </a:pPr>
            <a:r>
              <a:rPr lang="en-US" dirty="0" smtClean="0"/>
              <a:t>Always read </a:t>
            </a:r>
            <a:r>
              <a:rPr lang="en-US" dirty="0" smtClean="0"/>
              <a:t>at eye level.</a:t>
            </a:r>
          </a:p>
          <a:p>
            <a:r>
              <a:rPr lang="en-US" dirty="0" smtClean="0"/>
              <a:t>What is the volume shown here?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667000"/>
            <a:ext cx="2362200" cy="3559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581400"/>
            <a:ext cx="762000" cy="64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ight Arrow 7"/>
          <p:cNvSpPr/>
          <p:nvPr/>
        </p:nvSpPr>
        <p:spPr>
          <a:xfrm>
            <a:off x="6172200" y="3810000"/>
            <a:ext cx="304800" cy="2286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1050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Measuring Solid Volume: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Regular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We can measure the </a:t>
            </a:r>
            <a:r>
              <a:rPr lang="en-US" dirty="0" smtClean="0">
                <a:solidFill>
                  <a:srgbClr val="0070C0"/>
                </a:solidFill>
              </a:rPr>
              <a:t>volume of a cube </a:t>
            </a:r>
            <a:r>
              <a:rPr lang="en-US" dirty="0" smtClean="0"/>
              <a:t>using the formula: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length × width × height</a:t>
            </a:r>
          </a:p>
          <a:p>
            <a:pPr marL="0" indent="0" algn="ctr">
              <a:buNone/>
            </a:pPr>
            <a:r>
              <a:rPr lang="en-US" dirty="0" smtClean="0"/>
              <a:t>____ × ____ × ____ = ____ </a:t>
            </a:r>
          </a:p>
          <a:p>
            <a:pPr marL="0" indent="0" algn="ctr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018722"/>
            <a:ext cx="2514600" cy="2077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706997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Measuring Solid Volume: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Irregular Objects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We can measure the volume of an “</a:t>
            </a:r>
            <a:r>
              <a:rPr lang="en-US" sz="1800" dirty="0" smtClean="0">
                <a:solidFill>
                  <a:srgbClr val="0070C0"/>
                </a:solidFill>
              </a:rPr>
              <a:t>irregular object</a:t>
            </a:r>
            <a:r>
              <a:rPr lang="en-US" sz="1800" dirty="0" smtClean="0"/>
              <a:t>” such as a rock using water </a:t>
            </a:r>
            <a:r>
              <a:rPr lang="en-US" sz="1800" dirty="0" smtClean="0">
                <a:solidFill>
                  <a:srgbClr val="0070C0"/>
                </a:solidFill>
              </a:rPr>
              <a:t>displacement</a:t>
            </a:r>
            <a:r>
              <a:rPr lang="en-US" sz="1800" dirty="0" smtClean="0"/>
              <a:t>:</a:t>
            </a:r>
          </a:p>
          <a:p>
            <a:pPr marL="0" indent="0">
              <a:buNone/>
            </a:pPr>
            <a:r>
              <a:rPr lang="en-US" sz="1800" dirty="0" smtClean="0"/>
              <a:t>	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Amount of water with object = ______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Amount of water without object = ______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Difference = Volume = ______ </a:t>
            </a:r>
            <a:r>
              <a:rPr lang="en-US" sz="1800"/>
              <a:t>cm</a:t>
            </a:r>
            <a:r>
              <a:rPr lang="en-US" sz="1800" baseline="30000"/>
              <a:t>3 </a:t>
            </a:r>
            <a:r>
              <a:rPr lang="en-US" sz="1800" smtClean="0"/>
              <a:t>= </a:t>
            </a:r>
            <a:r>
              <a:rPr lang="en-US" sz="1800" dirty="0"/>
              <a:t>______ </a:t>
            </a:r>
            <a:r>
              <a:rPr lang="en-US" sz="1800" dirty="0" smtClean="0"/>
              <a:t>mL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1800" dirty="0" smtClean="0"/>
              <a:t>What do you think “</a:t>
            </a:r>
            <a:r>
              <a:rPr lang="en-US" sz="1800" dirty="0" smtClean="0">
                <a:solidFill>
                  <a:srgbClr val="0070C0"/>
                </a:solidFill>
              </a:rPr>
              <a:t>displacement</a:t>
            </a:r>
            <a:r>
              <a:rPr lang="en-US" sz="1800" dirty="0" smtClean="0"/>
              <a:t>” means?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What do you think  “</a:t>
            </a:r>
            <a:r>
              <a:rPr lang="en-US" sz="1800" dirty="0" smtClean="0">
                <a:solidFill>
                  <a:srgbClr val="0070C0"/>
                </a:solidFill>
              </a:rPr>
              <a:t>regular</a:t>
            </a:r>
            <a:r>
              <a:rPr lang="en-US" sz="1800" dirty="0" smtClean="0"/>
              <a:t>” and “</a:t>
            </a:r>
            <a:r>
              <a:rPr lang="en-US" sz="1800" dirty="0" smtClean="0">
                <a:solidFill>
                  <a:srgbClr val="0070C0"/>
                </a:solidFill>
              </a:rPr>
              <a:t>irregular</a:t>
            </a:r>
            <a:r>
              <a:rPr lang="en-US" sz="1800" dirty="0" smtClean="0"/>
              <a:t>” mean?</a:t>
            </a:r>
            <a:endParaRPr lang="en-US" sz="1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057399"/>
            <a:ext cx="2667000" cy="3739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731619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Volume </a:t>
            </a:r>
            <a:r>
              <a:rPr lang="en-US" dirty="0" smtClean="0"/>
              <a:t>is the amount of space occupied by an object.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Which has more </a:t>
            </a:r>
            <a:r>
              <a:rPr lang="en-US" dirty="0" smtClean="0">
                <a:solidFill>
                  <a:srgbClr val="0070C0"/>
                </a:solidFill>
              </a:rPr>
              <a:t>volume</a:t>
            </a:r>
            <a:r>
              <a:rPr lang="en-US" dirty="0" smtClean="0"/>
              <a:t>:</a:t>
            </a:r>
          </a:p>
          <a:p>
            <a:pPr marL="0" indent="0"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A brick or a house?</a:t>
            </a:r>
          </a:p>
          <a:p>
            <a:pPr algn="ctr"/>
            <a:r>
              <a:rPr lang="en-US" dirty="0" smtClean="0"/>
              <a:t>A bathtub or a coffee cup?</a:t>
            </a:r>
          </a:p>
          <a:p>
            <a:pPr algn="ctr"/>
            <a:r>
              <a:rPr lang="en-US" smtClean="0"/>
              <a:t>A </a:t>
            </a:r>
            <a:r>
              <a:rPr lang="en-US" dirty="0" smtClean="0"/>
              <a:t>baby or an adult?</a:t>
            </a:r>
          </a:p>
        </p:txBody>
      </p:sp>
    </p:spTree>
    <p:extLst>
      <p:ext uri="{BB962C8B-B14F-4D97-AF65-F5344CB8AC3E}">
        <p14:creationId xmlns="" xmlns:p14="http://schemas.microsoft.com/office/powerpoint/2010/main" val="800749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Metric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Which of these are metric units for </a:t>
            </a:r>
            <a:r>
              <a:rPr lang="en-US" dirty="0" smtClean="0">
                <a:solidFill>
                  <a:srgbClr val="0070C0"/>
                </a:solidFill>
              </a:rPr>
              <a:t>volume</a:t>
            </a:r>
            <a:r>
              <a:rPr lang="en-US" dirty="0" smtClean="0"/>
              <a:t>?</a:t>
            </a:r>
          </a:p>
          <a:p>
            <a:pPr marL="0" indent="0"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Cubic centimeters</a:t>
            </a:r>
          </a:p>
          <a:p>
            <a:pPr algn="ctr"/>
            <a:r>
              <a:rPr lang="en-US" dirty="0" smtClean="0"/>
              <a:t>Centimeters</a:t>
            </a:r>
          </a:p>
          <a:p>
            <a:pPr algn="ctr"/>
            <a:r>
              <a:rPr lang="en-US" dirty="0" smtClean="0"/>
              <a:t>Milliliters</a:t>
            </a:r>
          </a:p>
          <a:p>
            <a:pPr algn="ctr"/>
            <a:r>
              <a:rPr lang="en-US" dirty="0" smtClean="0"/>
              <a:t>Cubic meters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16853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Metric </a:t>
            </a:r>
            <a:r>
              <a:rPr lang="en-US" dirty="0">
                <a:solidFill>
                  <a:srgbClr val="0070C0"/>
                </a:solidFill>
              </a:rPr>
              <a:t>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dirty="0">
                <a:solidFill>
                  <a:prstClr val="black"/>
                </a:solidFill>
              </a:rPr>
              <a:t>M</a:t>
            </a:r>
            <a:r>
              <a:rPr lang="en-US" dirty="0" smtClean="0">
                <a:solidFill>
                  <a:prstClr val="black"/>
                </a:solidFill>
              </a:rPr>
              <a:t>etric </a:t>
            </a:r>
            <a:r>
              <a:rPr lang="en-US" dirty="0">
                <a:solidFill>
                  <a:prstClr val="black"/>
                </a:solidFill>
              </a:rPr>
              <a:t>units for </a:t>
            </a:r>
            <a:r>
              <a:rPr lang="en-US" dirty="0" smtClean="0">
                <a:solidFill>
                  <a:srgbClr val="0070C0"/>
                </a:solidFill>
              </a:rPr>
              <a:t>volume</a:t>
            </a:r>
            <a:r>
              <a:rPr lang="en-US" dirty="0" smtClean="0">
                <a:solidFill>
                  <a:prstClr val="black"/>
                </a:solidFill>
              </a:rPr>
              <a:t>: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US" dirty="0">
                <a:solidFill>
                  <a:srgbClr val="0070C0"/>
                </a:solidFill>
              </a:rPr>
              <a:t>Cubic centimeters</a:t>
            </a: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Centimeters</a:t>
            </a:r>
          </a:p>
          <a:p>
            <a:pPr lvl="0" algn="ctr"/>
            <a:r>
              <a:rPr lang="en-US" dirty="0">
                <a:solidFill>
                  <a:srgbClr val="0070C0"/>
                </a:solidFill>
              </a:rPr>
              <a:t>Milliliters</a:t>
            </a:r>
          </a:p>
          <a:p>
            <a:pPr lvl="0" algn="ctr"/>
            <a:r>
              <a:rPr lang="en-US" dirty="0">
                <a:solidFill>
                  <a:srgbClr val="0070C0"/>
                </a:solidFill>
              </a:rPr>
              <a:t>Cubic meters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57207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English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English units </a:t>
            </a:r>
            <a:r>
              <a:rPr lang="en-US" dirty="0">
                <a:solidFill>
                  <a:prstClr val="black"/>
                </a:solidFill>
              </a:rPr>
              <a:t>for </a:t>
            </a:r>
            <a:r>
              <a:rPr lang="en-US" dirty="0">
                <a:solidFill>
                  <a:srgbClr val="0070C0"/>
                </a:solidFill>
              </a:rPr>
              <a:t>volume</a:t>
            </a:r>
            <a:r>
              <a:rPr lang="en-US" dirty="0" smtClean="0">
                <a:solidFill>
                  <a:prstClr val="black"/>
                </a:solidFill>
              </a:rPr>
              <a:t>: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Can you put them in order from the least volume to the most?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US" dirty="0" smtClean="0"/>
              <a:t>Gallon</a:t>
            </a:r>
            <a:endParaRPr lang="en-US" dirty="0"/>
          </a:p>
          <a:p>
            <a:pPr marL="0" lvl="0" indent="0" algn="ctr">
              <a:buNone/>
            </a:pPr>
            <a:r>
              <a:rPr lang="en-US" dirty="0" smtClean="0"/>
              <a:t>Quart</a:t>
            </a:r>
            <a:endParaRPr lang="en-US" dirty="0"/>
          </a:p>
          <a:p>
            <a:pPr marL="0" lvl="0" indent="0" algn="ctr">
              <a:buNone/>
            </a:pPr>
            <a:r>
              <a:rPr lang="en-US" dirty="0"/>
              <a:t>Bushel </a:t>
            </a:r>
            <a:endParaRPr lang="en-US" dirty="0" smtClean="0"/>
          </a:p>
          <a:p>
            <a:pPr marL="0" lvl="0" indent="0" algn="ctr">
              <a:buNone/>
            </a:pPr>
            <a:r>
              <a:rPr lang="en-US" dirty="0" smtClean="0"/>
              <a:t>Half-gallon</a:t>
            </a:r>
          </a:p>
          <a:p>
            <a:pPr marL="0" lvl="0" indent="0" algn="ctr">
              <a:buNone/>
            </a:pPr>
            <a:r>
              <a:rPr lang="en-US" dirty="0" smtClean="0"/>
              <a:t>Cup</a:t>
            </a:r>
          </a:p>
          <a:p>
            <a:pPr marL="0" lvl="0" indent="0" algn="ctr">
              <a:buNone/>
            </a:pPr>
            <a:r>
              <a:rPr lang="en-US" dirty="0"/>
              <a:t>Pint</a:t>
            </a: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78685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English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English units for </a:t>
            </a:r>
            <a:r>
              <a:rPr lang="en-US" dirty="0">
                <a:solidFill>
                  <a:srgbClr val="0070C0"/>
                </a:solidFill>
              </a:rPr>
              <a:t>volume</a:t>
            </a:r>
            <a:r>
              <a:rPr lang="en-US" dirty="0">
                <a:solidFill>
                  <a:prstClr val="black"/>
                </a:solidFill>
              </a:rPr>
              <a:t>:</a:t>
            </a: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Can you put them in order from the least volume to the </a:t>
            </a:r>
            <a:r>
              <a:rPr lang="en-US" dirty="0" smtClean="0">
                <a:solidFill>
                  <a:prstClr val="black"/>
                </a:solidFill>
              </a:rPr>
              <a:t>most volume?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Cup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Pint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Quart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Half-gallon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Gallon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Bushel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53291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Metric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basic unit of </a:t>
            </a:r>
            <a:r>
              <a:rPr lang="en-US" dirty="0" smtClean="0">
                <a:solidFill>
                  <a:srgbClr val="0070C0"/>
                </a:solidFill>
              </a:rPr>
              <a:t>volume</a:t>
            </a:r>
            <a:r>
              <a:rPr lang="en-US" dirty="0" smtClean="0"/>
              <a:t> in the metric system is the </a:t>
            </a:r>
            <a:r>
              <a:rPr lang="en-US" dirty="0" smtClean="0">
                <a:solidFill>
                  <a:srgbClr val="0070C0"/>
                </a:solidFill>
              </a:rPr>
              <a:t>liter</a:t>
            </a:r>
            <a:r>
              <a:rPr lang="en-US" dirty="0" smtClean="0"/>
              <a:t> and it is represented by </a:t>
            </a:r>
            <a:r>
              <a:rPr lang="en-US" dirty="0" smtClean="0">
                <a:solidFill>
                  <a:srgbClr val="0070C0"/>
                </a:solidFill>
              </a:rPr>
              <a:t>L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70C0"/>
                </a:solidFill>
              </a:rPr>
              <a:t>l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liter of soda: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912" y="2819400"/>
            <a:ext cx="1655826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378660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>
              <a:spcBef>
                <a:spcPct val="20000"/>
              </a:spcBef>
            </a:pPr>
            <a:r>
              <a:rPr lang="en-US" sz="3200" dirty="0">
                <a:solidFill>
                  <a:prstClr val="black"/>
                </a:solidFill>
                <a:ea typeface="+mn-ea"/>
                <a:cs typeface="+mn-cs"/>
              </a:rPr>
              <a:t>1 liter is equal to </a:t>
            </a:r>
            <a:r>
              <a:rPr lang="en-US" sz="3200" dirty="0" smtClean="0">
                <a:solidFill>
                  <a:prstClr val="black"/>
                </a:solidFill>
                <a:ea typeface="+mn-ea"/>
                <a:cs typeface="+mn-cs"/>
              </a:rPr>
              <a:t>1 </a:t>
            </a:r>
            <a:r>
              <a:rPr lang="en-US" sz="3200" dirty="0">
                <a:solidFill>
                  <a:prstClr val="black"/>
                </a:solidFill>
                <a:ea typeface="+mn-ea"/>
                <a:cs typeface="+mn-cs"/>
              </a:rPr>
              <a:t>cubic decimeter.</a:t>
            </a:r>
            <a:br>
              <a:rPr lang="en-US" sz="32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US" sz="3200" dirty="0">
                <a:solidFill>
                  <a:prstClr val="black"/>
                </a:solidFill>
                <a:ea typeface="+mn-ea"/>
                <a:cs typeface="+mn-cs"/>
              </a:rPr>
              <a:t>A decimeter is the size of a cube that is 10 cm on each </a:t>
            </a:r>
            <a:r>
              <a:rPr lang="en-US" sz="3200" dirty="0" smtClean="0">
                <a:solidFill>
                  <a:prstClr val="black"/>
                </a:solidFill>
                <a:ea typeface="+mn-ea"/>
                <a:cs typeface="+mn-cs"/>
              </a:rPr>
              <a:t>side.</a:t>
            </a:r>
            <a:endParaRPr lang="en-US" sz="3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430649"/>
            <a:ext cx="4343400" cy="4616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836915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Times New Roman" pitchFamily="18" charset="0"/>
              </a:rPr>
              <a:t>1 liter (L) = 1000 milliliters (mL)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latin typeface="Times New Roman" pitchFamily="18" charset="0"/>
              </a:rPr>
              <a:t>1 milliliter (mL) = 1 cm</a:t>
            </a:r>
            <a:r>
              <a:rPr lang="en-US" baseline="30000" dirty="0" smtClean="0">
                <a:latin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</a:rPr>
              <a:t> (or cc)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Which has more volume?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latin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</a:rPr>
              <a:t>. 1 liter or 1500 milliliters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latin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</a:rPr>
              <a:t>. </a:t>
            </a:r>
            <a:r>
              <a:rPr lang="en-US" dirty="0">
                <a:latin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</a:rPr>
              <a:t>00 mL or 1.3 L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latin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</a:rPr>
              <a:t>. 10 cm</a:t>
            </a:r>
            <a:r>
              <a:rPr lang="en-US" baseline="30000" dirty="0" smtClean="0">
                <a:latin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</a:rPr>
              <a:t> or 1 mL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80183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383</Words>
  <Application>Microsoft Office PowerPoint</Application>
  <PresentationFormat>On-screen Show (4:3)</PresentationFormat>
  <Paragraphs>86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Volume</vt:lpstr>
      <vt:lpstr>Volume is the amount of space occupied by an object.</vt:lpstr>
      <vt:lpstr>Metric Units</vt:lpstr>
      <vt:lpstr>Metric Units</vt:lpstr>
      <vt:lpstr>English Units</vt:lpstr>
      <vt:lpstr>English Units</vt:lpstr>
      <vt:lpstr>Metric Units</vt:lpstr>
      <vt:lpstr>1 liter is equal to 1 cubic decimeter. A decimeter is the size of a cube that is 10 cm on each side.</vt:lpstr>
      <vt:lpstr>Metric Units</vt:lpstr>
      <vt:lpstr>Measuring Volume</vt:lpstr>
      <vt:lpstr>Measuring Liquid Volume</vt:lpstr>
      <vt:lpstr>Measuring Solid Volume:  Regular Objects</vt:lpstr>
      <vt:lpstr>Measuring Solid Volume:  Irregular Objects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Volume</dc:title>
  <dc:creator>Owner</dc:creator>
  <cp:lastModifiedBy>mfrischkorn</cp:lastModifiedBy>
  <cp:revision>18</cp:revision>
  <dcterms:created xsi:type="dcterms:W3CDTF">2010-09-22T20:12:31Z</dcterms:created>
  <dcterms:modified xsi:type="dcterms:W3CDTF">2011-01-25T20:00:40Z</dcterms:modified>
</cp:coreProperties>
</file>