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5" r:id="rId3"/>
    <p:sldId id="266" r:id="rId4"/>
    <p:sldId id="267" r:id="rId5"/>
    <p:sldId id="268" r:id="rId6"/>
    <p:sldId id="269" r:id="rId7"/>
    <p:sldId id="257" r:id="rId8"/>
    <p:sldId id="260" r:id="rId9"/>
    <p:sldId id="262" r:id="rId10"/>
    <p:sldId id="263" r:id="rId11"/>
    <p:sldId id="264" r:id="rId12"/>
    <p:sldId id="261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3" autoAdjust="0"/>
    <p:restoredTop sz="94660"/>
  </p:normalViewPr>
  <p:slideViewPr>
    <p:cSldViewPr>
      <p:cViewPr varScale="1">
        <p:scale>
          <a:sx n="104" d="100"/>
          <a:sy n="104" d="100"/>
        </p:scale>
        <p:origin x="-390" y="-96"/>
      </p:cViewPr>
      <p:guideLst>
        <p:guide orient="horz" pos="528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1B2C9-3FC1-44AE-8DE1-22FB2AFDC630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02F5-0767-41F6-A279-C9032C66E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94CC-F3F2-40E6-BC38-3E3C6D76C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87928-5D9B-48A8-9773-37C61501C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3F1EE-0C06-4A8E-A3AF-592843A3E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F3C9B-BBE0-4891-8E9A-3F68044275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C00A-AA39-4E86-95C2-D19B4CF0B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6CD0-77D5-443B-A0E4-E729DEC1D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789F-6B7D-4E0C-A23D-5BF190979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9C2B9-C749-4A62-8558-381FB149F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AB6B-AB3F-42C2-AB19-10B737D8D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AC9D2-2F90-484A-B2B8-755429207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DCF11-02D2-4BF2-9E22-988CA3A42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4D4249C-8885-42E5-AD85-8DCE3189F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thought-forum.com/images/anatomy4/mitosis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Drawing Mitosis</a:t>
            </a: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S-7-4-2_ Drawing Mitosis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Telophase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Notes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/>
          </a:p>
        </p:txBody>
      </p:sp>
      <p:grpSp>
        <p:nvGrpSpPr>
          <p:cNvPr id="7175" name="Group 22"/>
          <p:cNvGrpSpPr>
            <a:grpSpLocks/>
          </p:cNvGrpSpPr>
          <p:nvPr/>
        </p:nvGrpSpPr>
        <p:grpSpPr bwMode="auto">
          <a:xfrm>
            <a:off x="977900" y="2286000"/>
            <a:ext cx="4800600" cy="2679700"/>
            <a:chOff x="977900" y="2286000"/>
            <a:chExt cx="4800600" cy="2679700"/>
          </a:xfrm>
        </p:grpSpPr>
        <p:sp>
          <p:nvSpPr>
            <p:cNvPr id="7177" name="Freeform 16"/>
            <p:cNvSpPr>
              <a:spLocks/>
            </p:cNvSpPr>
            <p:nvPr/>
          </p:nvSpPr>
          <p:spPr bwMode="auto">
            <a:xfrm>
              <a:off x="977900" y="2286000"/>
              <a:ext cx="4800600" cy="2679700"/>
            </a:xfrm>
            <a:custGeom>
              <a:avLst/>
              <a:gdLst>
                <a:gd name="T0" fmla="*/ 200 w 3024"/>
                <a:gd name="T1" fmla="*/ 480 h 1688"/>
                <a:gd name="T2" fmla="*/ 56 w 3024"/>
                <a:gd name="T3" fmla="*/ 960 h 1688"/>
                <a:gd name="T4" fmla="*/ 440 w 3024"/>
                <a:gd name="T5" fmla="*/ 1536 h 1688"/>
                <a:gd name="T6" fmla="*/ 1016 w 3024"/>
                <a:gd name="T7" fmla="*/ 1680 h 1688"/>
                <a:gd name="T8" fmla="*/ 1496 w 3024"/>
                <a:gd name="T9" fmla="*/ 1584 h 1688"/>
                <a:gd name="T10" fmla="*/ 2024 w 3024"/>
                <a:gd name="T11" fmla="*/ 1680 h 1688"/>
                <a:gd name="T12" fmla="*/ 2504 w 3024"/>
                <a:gd name="T13" fmla="*/ 1536 h 1688"/>
                <a:gd name="T14" fmla="*/ 2984 w 3024"/>
                <a:gd name="T15" fmla="*/ 960 h 1688"/>
                <a:gd name="T16" fmla="*/ 2744 w 3024"/>
                <a:gd name="T17" fmla="*/ 432 h 1688"/>
                <a:gd name="T18" fmla="*/ 1976 w 3024"/>
                <a:gd name="T19" fmla="*/ 48 h 1688"/>
                <a:gd name="T20" fmla="*/ 1496 w 3024"/>
                <a:gd name="T21" fmla="*/ 144 h 1688"/>
                <a:gd name="T22" fmla="*/ 1064 w 3024"/>
                <a:gd name="T23" fmla="*/ 48 h 1688"/>
                <a:gd name="T24" fmla="*/ 440 w 3024"/>
                <a:gd name="T25" fmla="*/ 288 h 1688"/>
                <a:gd name="T26" fmla="*/ 56 w 3024"/>
                <a:gd name="T27" fmla="*/ 720 h 1688"/>
                <a:gd name="T28" fmla="*/ 104 w 3024"/>
                <a:gd name="T29" fmla="*/ 1056 h 16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24"/>
                <a:gd name="T46" fmla="*/ 0 h 1688"/>
                <a:gd name="T47" fmla="*/ 3024 w 3024"/>
                <a:gd name="T48" fmla="*/ 1688 h 168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24" h="1688">
                  <a:moveTo>
                    <a:pt x="200" y="480"/>
                  </a:moveTo>
                  <a:cubicBezTo>
                    <a:pt x="108" y="632"/>
                    <a:pt x="16" y="784"/>
                    <a:pt x="56" y="960"/>
                  </a:cubicBezTo>
                  <a:cubicBezTo>
                    <a:pt x="96" y="1136"/>
                    <a:pt x="280" y="1416"/>
                    <a:pt x="440" y="1536"/>
                  </a:cubicBezTo>
                  <a:cubicBezTo>
                    <a:pt x="600" y="1656"/>
                    <a:pt x="840" y="1672"/>
                    <a:pt x="1016" y="1680"/>
                  </a:cubicBezTo>
                  <a:cubicBezTo>
                    <a:pt x="1192" y="1688"/>
                    <a:pt x="1328" y="1584"/>
                    <a:pt x="1496" y="1584"/>
                  </a:cubicBezTo>
                  <a:cubicBezTo>
                    <a:pt x="1664" y="1584"/>
                    <a:pt x="1856" y="1688"/>
                    <a:pt x="2024" y="1680"/>
                  </a:cubicBezTo>
                  <a:cubicBezTo>
                    <a:pt x="2192" y="1672"/>
                    <a:pt x="2344" y="1656"/>
                    <a:pt x="2504" y="1536"/>
                  </a:cubicBezTo>
                  <a:cubicBezTo>
                    <a:pt x="2664" y="1416"/>
                    <a:pt x="2944" y="1144"/>
                    <a:pt x="2984" y="960"/>
                  </a:cubicBezTo>
                  <a:cubicBezTo>
                    <a:pt x="3024" y="776"/>
                    <a:pt x="2912" y="584"/>
                    <a:pt x="2744" y="432"/>
                  </a:cubicBezTo>
                  <a:cubicBezTo>
                    <a:pt x="2576" y="280"/>
                    <a:pt x="2184" y="96"/>
                    <a:pt x="1976" y="48"/>
                  </a:cubicBezTo>
                  <a:cubicBezTo>
                    <a:pt x="1768" y="0"/>
                    <a:pt x="1648" y="144"/>
                    <a:pt x="1496" y="144"/>
                  </a:cubicBezTo>
                  <a:cubicBezTo>
                    <a:pt x="1344" y="144"/>
                    <a:pt x="1240" y="24"/>
                    <a:pt x="1064" y="48"/>
                  </a:cubicBezTo>
                  <a:cubicBezTo>
                    <a:pt x="888" y="72"/>
                    <a:pt x="608" y="176"/>
                    <a:pt x="440" y="288"/>
                  </a:cubicBezTo>
                  <a:cubicBezTo>
                    <a:pt x="272" y="400"/>
                    <a:pt x="112" y="592"/>
                    <a:pt x="56" y="720"/>
                  </a:cubicBezTo>
                  <a:cubicBezTo>
                    <a:pt x="0" y="848"/>
                    <a:pt x="52" y="952"/>
                    <a:pt x="104" y="1056"/>
                  </a:cubicBezTo>
                </a:path>
              </a:pathLst>
            </a:cu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178" name="Group 22"/>
            <p:cNvGrpSpPr>
              <a:grpSpLocks/>
            </p:cNvGrpSpPr>
            <p:nvPr/>
          </p:nvGrpSpPr>
          <p:grpSpPr bwMode="auto">
            <a:xfrm>
              <a:off x="1676400" y="3200400"/>
              <a:ext cx="782638" cy="858838"/>
              <a:chOff x="1056" y="3408"/>
              <a:chExt cx="493" cy="541"/>
            </a:xfrm>
          </p:grpSpPr>
          <p:sp>
            <p:nvSpPr>
              <p:cNvPr id="7186" name="Freeform 18"/>
              <p:cNvSpPr>
                <a:spLocks/>
              </p:cNvSpPr>
              <p:nvPr/>
            </p:nvSpPr>
            <p:spPr bwMode="auto">
              <a:xfrm>
                <a:off x="1152" y="350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7" name="Freeform 19"/>
              <p:cNvSpPr>
                <a:spLocks/>
              </p:cNvSpPr>
              <p:nvPr/>
            </p:nvSpPr>
            <p:spPr bwMode="auto">
              <a:xfrm rot="-4542741">
                <a:off x="1174" y="3530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auto">
              <a:xfrm rot="-6241535">
                <a:off x="1030" y="3578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9" name="Freeform 21"/>
              <p:cNvSpPr>
                <a:spLocks/>
              </p:cNvSpPr>
              <p:nvPr/>
            </p:nvSpPr>
            <p:spPr bwMode="auto">
              <a:xfrm rot="5200314">
                <a:off x="1030" y="343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179" name="Group 23"/>
            <p:cNvGrpSpPr>
              <a:grpSpLocks/>
            </p:cNvGrpSpPr>
            <p:nvPr/>
          </p:nvGrpSpPr>
          <p:grpSpPr bwMode="auto">
            <a:xfrm>
              <a:off x="4343400" y="3200400"/>
              <a:ext cx="782638" cy="858838"/>
              <a:chOff x="1056" y="3408"/>
              <a:chExt cx="493" cy="541"/>
            </a:xfrm>
          </p:grpSpPr>
          <p:sp>
            <p:nvSpPr>
              <p:cNvPr id="7182" name="Freeform 24"/>
              <p:cNvSpPr>
                <a:spLocks/>
              </p:cNvSpPr>
              <p:nvPr/>
            </p:nvSpPr>
            <p:spPr bwMode="auto">
              <a:xfrm>
                <a:off x="1152" y="350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3" name="Freeform 25"/>
              <p:cNvSpPr>
                <a:spLocks/>
              </p:cNvSpPr>
              <p:nvPr/>
            </p:nvSpPr>
            <p:spPr bwMode="auto">
              <a:xfrm rot="-4542741">
                <a:off x="1174" y="3530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4" name="Freeform 26"/>
              <p:cNvSpPr>
                <a:spLocks/>
              </p:cNvSpPr>
              <p:nvPr/>
            </p:nvSpPr>
            <p:spPr bwMode="auto">
              <a:xfrm rot="-6241535">
                <a:off x="1030" y="3578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85" name="Freeform 27"/>
              <p:cNvSpPr>
                <a:spLocks/>
              </p:cNvSpPr>
              <p:nvPr/>
            </p:nvSpPr>
            <p:spPr bwMode="auto">
              <a:xfrm rot="5200314">
                <a:off x="1030" y="343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80" name="Oval 28"/>
            <p:cNvSpPr>
              <a:spLocks noChangeArrowheads="1"/>
            </p:cNvSpPr>
            <p:nvPr/>
          </p:nvSpPr>
          <p:spPr bwMode="auto">
            <a:xfrm>
              <a:off x="1295400" y="2895600"/>
              <a:ext cx="15240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81" name="Oval 29"/>
            <p:cNvSpPr>
              <a:spLocks noChangeArrowheads="1"/>
            </p:cNvSpPr>
            <p:nvPr/>
          </p:nvSpPr>
          <p:spPr bwMode="auto">
            <a:xfrm>
              <a:off x="3810000" y="2971800"/>
              <a:ext cx="15240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176" name="Text Box 30"/>
          <p:cNvSpPr txBox="1">
            <a:spLocks noChangeArrowheads="1"/>
          </p:cNvSpPr>
          <p:nvPr/>
        </p:nvSpPr>
        <p:spPr bwMode="auto">
          <a:xfrm>
            <a:off x="6096000" y="21336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New </a:t>
            </a:r>
            <a:r>
              <a:rPr lang="en-US" sz="2400" dirty="0"/>
              <a:t>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Cytokinesis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Notes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/>
          </a:p>
        </p:txBody>
      </p:sp>
      <p:grpSp>
        <p:nvGrpSpPr>
          <p:cNvPr id="8199" name="Group 23"/>
          <p:cNvGrpSpPr>
            <a:grpSpLocks/>
          </p:cNvGrpSpPr>
          <p:nvPr/>
        </p:nvGrpSpPr>
        <p:grpSpPr bwMode="auto">
          <a:xfrm>
            <a:off x="838200" y="2286000"/>
            <a:ext cx="5181600" cy="2667000"/>
            <a:chOff x="838200" y="2286000"/>
            <a:chExt cx="5181600" cy="2667000"/>
          </a:xfrm>
        </p:grpSpPr>
        <p:grpSp>
          <p:nvGrpSpPr>
            <p:cNvPr id="8201" name="Group 8"/>
            <p:cNvGrpSpPr>
              <a:grpSpLocks/>
            </p:cNvGrpSpPr>
            <p:nvPr/>
          </p:nvGrpSpPr>
          <p:grpSpPr bwMode="auto">
            <a:xfrm>
              <a:off x="1676400" y="3200400"/>
              <a:ext cx="782638" cy="858838"/>
              <a:chOff x="1056" y="3408"/>
              <a:chExt cx="493" cy="541"/>
            </a:xfrm>
          </p:grpSpPr>
          <p:sp>
            <p:nvSpPr>
              <p:cNvPr id="8211" name="Freeform 9"/>
              <p:cNvSpPr>
                <a:spLocks/>
              </p:cNvSpPr>
              <p:nvPr/>
            </p:nvSpPr>
            <p:spPr bwMode="auto">
              <a:xfrm>
                <a:off x="1152" y="350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12" name="Freeform 10"/>
              <p:cNvSpPr>
                <a:spLocks/>
              </p:cNvSpPr>
              <p:nvPr/>
            </p:nvSpPr>
            <p:spPr bwMode="auto">
              <a:xfrm rot="-4542741">
                <a:off x="1174" y="3530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13" name="Freeform 11"/>
              <p:cNvSpPr>
                <a:spLocks/>
              </p:cNvSpPr>
              <p:nvPr/>
            </p:nvSpPr>
            <p:spPr bwMode="auto">
              <a:xfrm rot="-6241535">
                <a:off x="1030" y="3578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14" name="Freeform 12"/>
              <p:cNvSpPr>
                <a:spLocks/>
              </p:cNvSpPr>
              <p:nvPr/>
            </p:nvSpPr>
            <p:spPr bwMode="auto">
              <a:xfrm rot="5200314">
                <a:off x="1030" y="343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202" name="Group 13"/>
            <p:cNvGrpSpPr>
              <a:grpSpLocks/>
            </p:cNvGrpSpPr>
            <p:nvPr/>
          </p:nvGrpSpPr>
          <p:grpSpPr bwMode="auto">
            <a:xfrm>
              <a:off x="4343400" y="3200400"/>
              <a:ext cx="782638" cy="858838"/>
              <a:chOff x="1056" y="3408"/>
              <a:chExt cx="493" cy="541"/>
            </a:xfrm>
          </p:grpSpPr>
          <p:sp>
            <p:nvSpPr>
              <p:cNvPr id="8207" name="Freeform 14"/>
              <p:cNvSpPr>
                <a:spLocks/>
              </p:cNvSpPr>
              <p:nvPr/>
            </p:nvSpPr>
            <p:spPr bwMode="auto">
              <a:xfrm>
                <a:off x="1152" y="350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08" name="Freeform 15"/>
              <p:cNvSpPr>
                <a:spLocks/>
              </p:cNvSpPr>
              <p:nvPr/>
            </p:nvSpPr>
            <p:spPr bwMode="auto">
              <a:xfrm rot="-4542741">
                <a:off x="1174" y="3530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99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09" name="Freeform 16"/>
              <p:cNvSpPr>
                <a:spLocks/>
              </p:cNvSpPr>
              <p:nvPr/>
            </p:nvSpPr>
            <p:spPr bwMode="auto">
              <a:xfrm rot="-6241535">
                <a:off x="1030" y="3578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10" name="Freeform 17"/>
              <p:cNvSpPr>
                <a:spLocks/>
              </p:cNvSpPr>
              <p:nvPr/>
            </p:nvSpPr>
            <p:spPr bwMode="auto">
              <a:xfrm rot="5200314">
                <a:off x="1030" y="3434"/>
                <a:ext cx="397" cy="345"/>
              </a:xfrm>
              <a:custGeom>
                <a:avLst/>
                <a:gdLst>
                  <a:gd name="T0" fmla="*/ 397 w 397"/>
                  <a:gd name="T1" fmla="*/ 268 h 345"/>
                  <a:gd name="T2" fmla="*/ 349 w 397"/>
                  <a:gd name="T3" fmla="*/ 146 h 345"/>
                  <a:gd name="T4" fmla="*/ 235 w 397"/>
                  <a:gd name="T5" fmla="*/ 16 h 345"/>
                  <a:gd name="T6" fmla="*/ 178 w 397"/>
                  <a:gd name="T7" fmla="*/ 97 h 345"/>
                  <a:gd name="T8" fmla="*/ 211 w 397"/>
                  <a:gd name="T9" fmla="*/ 146 h 345"/>
                  <a:gd name="T10" fmla="*/ 259 w 397"/>
                  <a:gd name="T11" fmla="*/ 195 h 345"/>
                  <a:gd name="T12" fmla="*/ 268 w 397"/>
                  <a:gd name="T13" fmla="*/ 219 h 345"/>
                  <a:gd name="T14" fmla="*/ 251 w 397"/>
                  <a:gd name="T15" fmla="*/ 122 h 345"/>
                  <a:gd name="T16" fmla="*/ 227 w 397"/>
                  <a:gd name="T17" fmla="*/ 114 h 345"/>
                  <a:gd name="T18" fmla="*/ 178 w 397"/>
                  <a:gd name="T19" fmla="*/ 122 h 345"/>
                  <a:gd name="T20" fmla="*/ 105 w 397"/>
                  <a:gd name="T21" fmla="*/ 227 h 345"/>
                  <a:gd name="T22" fmla="*/ 97 w 397"/>
                  <a:gd name="T23" fmla="*/ 268 h 345"/>
                  <a:gd name="T24" fmla="*/ 97 w 397"/>
                  <a:gd name="T25" fmla="*/ 325 h 345"/>
                  <a:gd name="T26" fmla="*/ 89 w 397"/>
                  <a:gd name="T27" fmla="*/ 300 h 345"/>
                  <a:gd name="T28" fmla="*/ 65 w 397"/>
                  <a:gd name="T29" fmla="*/ 284 h 345"/>
                  <a:gd name="T30" fmla="*/ 57 w 397"/>
                  <a:gd name="T31" fmla="*/ 162 h 345"/>
                  <a:gd name="T32" fmla="*/ 195 w 397"/>
                  <a:gd name="T33" fmla="*/ 179 h 345"/>
                  <a:gd name="T34" fmla="*/ 219 w 397"/>
                  <a:gd name="T35" fmla="*/ 227 h 345"/>
                  <a:gd name="T36" fmla="*/ 235 w 397"/>
                  <a:gd name="T37" fmla="*/ 276 h 345"/>
                  <a:gd name="T38" fmla="*/ 243 w 397"/>
                  <a:gd name="T39" fmla="*/ 333 h 345"/>
                  <a:gd name="T40" fmla="*/ 300 w 397"/>
                  <a:gd name="T41" fmla="*/ 325 h 345"/>
                  <a:gd name="T42" fmla="*/ 243 w 397"/>
                  <a:gd name="T43" fmla="*/ 211 h 345"/>
                  <a:gd name="T44" fmla="*/ 227 w 397"/>
                  <a:gd name="T45" fmla="*/ 187 h 345"/>
                  <a:gd name="T46" fmla="*/ 0 w 397"/>
                  <a:gd name="T47" fmla="*/ 0 h 3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7"/>
                  <a:gd name="T73" fmla="*/ 0 h 345"/>
                  <a:gd name="T74" fmla="*/ 397 w 397"/>
                  <a:gd name="T75" fmla="*/ 345 h 3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7" h="345">
                    <a:moveTo>
                      <a:pt x="397" y="268"/>
                    </a:moveTo>
                    <a:cubicBezTo>
                      <a:pt x="385" y="217"/>
                      <a:pt x="376" y="188"/>
                      <a:pt x="349" y="146"/>
                    </a:cubicBezTo>
                    <a:cubicBezTo>
                      <a:pt x="332" y="78"/>
                      <a:pt x="299" y="37"/>
                      <a:pt x="235" y="16"/>
                    </a:cubicBezTo>
                    <a:cubicBezTo>
                      <a:pt x="200" y="43"/>
                      <a:pt x="189" y="54"/>
                      <a:pt x="178" y="97"/>
                    </a:cubicBezTo>
                    <a:cubicBezTo>
                      <a:pt x="191" y="152"/>
                      <a:pt x="174" y="113"/>
                      <a:pt x="211" y="146"/>
                    </a:cubicBezTo>
                    <a:cubicBezTo>
                      <a:pt x="228" y="161"/>
                      <a:pt x="259" y="195"/>
                      <a:pt x="259" y="195"/>
                    </a:cubicBezTo>
                    <a:cubicBezTo>
                      <a:pt x="262" y="203"/>
                      <a:pt x="269" y="227"/>
                      <a:pt x="268" y="219"/>
                    </a:cubicBezTo>
                    <a:cubicBezTo>
                      <a:pt x="264" y="186"/>
                      <a:pt x="263" y="153"/>
                      <a:pt x="251" y="122"/>
                    </a:cubicBezTo>
                    <a:cubicBezTo>
                      <a:pt x="248" y="114"/>
                      <a:pt x="235" y="117"/>
                      <a:pt x="227" y="114"/>
                    </a:cubicBezTo>
                    <a:cubicBezTo>
                      <a:pt x="211" y="117"/>
                      <a:pt x="193" y="115"/>
                      <a:pt x="178" y="122"/>
                    </a:cubicBezTo>
                    <a:cubicBezTo>
                      <a:pt x="144" y="139"/>
                      <a:pt x="124" y="197"/>
                      <a:pt x="105" y="227"/>
                    </a:cubicBezTo>
                    <a:cubicBezTo>
                      <a:pt x="102" y="241"/>
                      <a:pt x="102" y="255"/>
                      <a:pt x="97" y="268"/>
                    </a:cubicBezTo>
                    <a:cubicBezTo>
                      <a:pt x="86" y="297"/>
                      <a:pt x="62" y="290"/>
                      <a:pt x="97" y="325"/>
                    </a:cubicBezTo>
                    <a:cubicBezTo>
                      <a:pt x="103" y="331"/>
                      <a:pt x="94" y="307"/>
                      <a:pt x="89" y="300"/>
                    </a:cubicBezTo>
                    <a:cubicBezTo>
                      <a:pt x="83" y="292"/>
                      <a:pt x="73" y="289"/>
                      <a:pt x="65" y="284"/>
                    </a:cubicBezTo>
                    <a:cubicBezTo>
                      <a:pt x="53" y="237"/>
                      <a:pt x="48" y="211"/>
                      <a:pt x="57" y="162"/>
                    </a:cubicBezTo>
                    <a:cubicBezTo>
                      <a:pt x="103" y="168"/>
                      <a:pt x="152" y="162"/>
                      <a:pt x="195" y="179"/>
                    </a:cubicBezTo>
                    <a:cubicBezTo>
                      <a:pt x="212" y="186"/>
                      <a:pt x="212" y="210"/>
                      <a:pt x="219" y="227"/>
                    </a:cubicBezTo>
                    <a:cubicBezTo>
                      <a:pt x="226" y="243"/>
                      <a:pt x="235" y="276"/>
                      <a:pt x="235" y="276"/>
                    </a:cubicBezTo>
                    <a:cubicBezTo>
                      <a:pt x="238" y="295"/>
                      <a:pt x="228" y="321"/>
                      <a:pt x="243" y="333"/>
                    </a:cubicBezTo>
                    <a:cubicBezTo>
                      <a:pt x="258" y="345"/>
                      <a:pt x="292" y="342"/>
                      <a:pt x="300" y="325"/>
                    </a:cubicBezTo>
                    <a:cubicBezTo>
                      <a:pt x="310" y="302"/>
                      <a:pt x="254" y="227"/>
                      <a:pt x="243" y="211"/>
                    </a:cubicBezTo>
                    <a:cubicBezTo>
                      <a:pt x="238" y="203"/>
                      <a:pt x="227" y="187"/>
                      <a:pt x="227" y="187"/>
                    </a:cubicBezTo>
                    <a:cubicBezTo>
                      <a:pt x="190" y="70"/>
                      <a:pt x="74" y="74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203" name="Oval 18"/>
            <p:cNvSpPr>
              <a:spLocks noChangeArrowheads="1"/>
            </p:cNvSpPr>
            <p:nvPr/>
          </p:nvSpPr>
          <p:spPr bwMode="auto">
            <a:xfrm>
              <a:off x="1295400" y="2895600"/>
              <a:ext cx="15240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4" name="Oval 19"/>
            <p:cNvSpPr>
              <a:spLocks noChangeArrowheads="1"/>
            </p:cNvSpPr>
            <p:nvPr/>
          </p:nvSpPr>
          <p:spPr bwMode="auto">
            <a:xfrm>
              <a:off x="3810000" y="2971800"/>
              <a:ext cx="15240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5" name="Oval 20"/>
            <p:cNvSpPr>
              <a:spLocks noChangeArrowheads="1"/>
            </p:cNvSpPr>
            <p:nvPr/>
          </p:nvSpPr>
          <p:spPr bwMode="auto">
            <a:xfrm>
              <a:off x="838200" y="2286000"/>
              <a:ext cx="2438400" cy="2667000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6" name="Oval 21"/>
            <p:cNvSpPr>
              <a:spLocks noChangeArrowheads="1"/>
            </p:cNvSpPr>
            <p:nvPr/>
          </p:nvSpPr>
          <p:spPr bwMode="auto">
            <a:xfrm>
              <a:off x="3352800" y="2286000"/>
              <a:ext cx="2667000" cy="2667000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200" name="Text Box 22"/>
          <p:cNvSpPr txBox="1">
            <a:spLocks noChangeArrowheads="1"/>
          </p:cNvSpPr>
          <p:nvPr/>
        </p:nvSpPr>
        <p:spPr bwMode="auto">
          <a:xfrm>
            <a:off x="6096000" y="1981200"/>
            <a:ext cx="2362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Showing ___ sample chromosomes in each cell.  </a:t>
            </a:r>
            <a:endParaRPr lang="en-US" sz="1600" dirty="0"/>
          </a:p>
          <a:p>
            <a:r>
              <a:rPr lang="en-US" sz="1600" b="1" dirty="0"/>
              <a:t> </a:t>
            </a:r>
            <a:endParaRPr lang="en-US" sz="1600" dirty="0"/>
          </a:p>
          <a:p>
            <a:r>
              <a:rPr lang="en-US" sz="1600" b="1" dirty="0"/>
              <a:t>Real human cell would have ___ chromosomes in each cell.</a:t>
            </a:r>
            <a:endParaRPr lang="en-US" sz="1600" dirty="0"/>
          </a:p>
          <a:p>
            <a:r>
              <a:rPr lang="en-US" sz="1600" b="1" dirty="0"/>
              <a:t> </a:t>
            </a:r>
            <a:endParaRPr lang="en-US" sz="1600" dirty="0"/>
          </a:p>
          <a:p>
            <a:r>
              <a:rPr lang="en-US" sz="1600" b="1" dirty="0"/>
              <a:t>One cell becomes ____ cells.</a:t>
            </a:r>
            <a:endParaRPr lang="en-US" sz="1600" dirty="0" smtClean="0"/>
          </a:p>
          <a:p>
            <a:pPr>
              <a:buFontTx/>
              <a:buChar char="•"/>
            </a:pP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086600" y="1905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87768" y="309676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66688" y="43068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4419600"/>
            <a:ext cx="883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52400" y="4495800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What happened to the final number of chromosomes in each cell compared to the </a:t>
            </a:r>
            <a:r>
              <a:rPr lang="en-US" sz="1600" b="1" dirty="0" smtClean="0"/>
              <a:t>beginning</a:t>
            </a:r>
            <a:r>
              <a:rPr lang="en-US" sz="1600" b="1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48768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stays the same.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www.freethought-forum.com/images/anatomy4/mitos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"/>
            <a:ext cx="3714750" cy="6667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6019800"/>
            <a:ext cx="3352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3"/>
              </a:rPr>
              <a:t>http://www.freethought-forum.com/images/anatomy4/mitosis.gif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349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Mitosis Diagram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Mitosis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cells with identical genetic information to the 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 cell are formed. 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Cell Division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repeating set of events that make up the life of a cell is called the </a:t>
            </a:r>
            <a:r>
              <a:rPr lang="en-US" i="1" dirty="0" smtClean="0"/>
              <a:t>cell cycle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time between cell divisions is called </a:t>
            </a:r>
            <a:r>
              <a:rPr lang="en-US" i="1" dirty="0" smtClean="0"/>
              <a:t>interphase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During cell division, the chromosomes and cytoplasm are equally divided between two daughter (offspring) cells. </a:t>
            </a:r>
          </a:p>
          <a:p>
            <a:pPr>
              <a:buNone/>
            </a:pPr>
            <a:r>
              <a:rPr lang="en-US" dirty="0" smtClean="0"/>
              <a:t>Cell division includes two parts, </a:t>
            </a:r>
            <a:r>
              <a:rPr lang="en-US" i="1" dirty="0" smtClean="0"/>
              <a:t>mitosis</a:t>
            </a:r>
            <a:r>
              <a:rPr lang="en-US" dirty="0" smtClean="0"/>
              <a:t> (m-phase) and </a:t>
            </a:r>
            <a:r>
              <a:rPr lang="en-US" i="1" dirty="0" smtClean="0"/>
              <a:t>cytokinesis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Directions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229600" cy="1600199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USE THE FOLLOWING COLORS TO CREATE YOUR DRAWINGS IN YOUR DRAWING PACKETS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 = 1 (big, from father), </a:t>
            </a:r>
            <a:r>
              <a:rPr lang="en-US" sz="2000" dirty="0" smtClean="0">
                <a:solidFill>
                  <a:srgbClr val="FFC000"/>
                </a:solidFill>
              </a:rPr>
              <a:t>Orange</a:t>
            </a:r>
            <a:r>
              <a:rPr lang="en-US" sz="2000" dirty="0" smtClean="0"/>
              <a:t> = 1 (big, from mother), 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5">
                    <a:lumMod val="90000"/>
                  </a:schemeClr>
                </a:solidFill>
              </a:rPr>
              <a:t>Light blue </a:t>
            </a:r>
            <a:r>
              <a:rPr lang="en-US" sz="2000" dirty="0" smtClean="0"/>
              <a:t>= 2 (small, from father), </a:t>
            </a:r>
            <a:r>
              <a:rPr lang="en-US" sz="2000" dirty="0" smtClean="0">
                <a:solidFill>
                  <a:srgbClr val="0070C0"/>
                </a:solidFill>
              </a:rPr>
              <a:t>Dark blue </a:t>
            </a:r>
            <a:r>
              <a:rPr lang="en-US" sz="2000" dirty="0" smtClean="0"/>
              <a:t>= 2 (small, from </a:t>
            </a:r>
            <a:r>
              <a:rPr lang="en-US" sz="2000" dirty="0" smtClean="0"/>
              <a:t>mother)</a:t>
            </a:r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533400" y="2971800"/>
            <a:ext cx="4572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752600" y="3276600"/>
            <a:ext cx="2133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3429000"/>
            <a:ext cx="469900" cy="838200"/>
            <a:chOff x="1056" y="3648"/>
            <a:chExt cx="296" cy="528"/>
          </a:xfrm>
        </p:grpSpPr>
        <p:sp>
          <p:nvSpPr>
            <p:cNvPr id="3091" name="Freeform 7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92" name="Freeform 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93" name="Oval 8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54300" y="3429000"/>
            <a:ext cx="469900" cy="838200"/>
            <a:chOff x="1056" y="3648"/>
            <a:chExt cx="296" cy="528"/>
          </a:xfrm>
        </p:grpSpPr>
        <p:sp>
          <p:nvSpPr>
            <p:cNvPr id="3088" name="Freeform 12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9" name="Freeform 13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90" name="Oval 14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124200" y="4038600"/>
            <a:ext cx="317500" cy="609600"/>
            <a:chOff x="1056" y="3648"/>
            <a:chExt cx="296" cy="528"/>
          </a:xfrm>
        </p:grpSpPr>
        <p:sp>
          <p:nvSpPr>
            <p:cNvPr id="3085" name="Freeform 24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6" name="Freeform 25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7" name="Oval 26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133600" y="4495800"/>
            <a:ext cx="317500" cy="609600"/>
            <a:chOff x="1056" y="3648"/>
            <a:chExt cx="296" cy="528"/>
          </a:xfrm>
        </p:grpSpPr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4" name="Oval 30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410200" y="3048000"/>
            <a:ext cx="3276600" cy="3047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Showing </a:t>
            </a:r>
            <a:r>
              <a:rPr lang="en-US" sz="2400" b="1" dirty="0" smtClean="0"/>
              <a:t>4</a:t>
            </a:r>
            <a:r>
              <a:rPr lang="en-US" sz="2400" dirty="0" smtClean="0"/>
              <a:t> sample chromosomes. 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real human cell would have </a:t>
            </a:r>
            <a:r>
              <a:rPr lang="en-US" sz="2400" b="1" dirty="0" smtClean="0"/>
              <a:t>46</a:t>
            </a:r>
            <a:r>
              <a:rPr lang="en-US" sz="2400" dirty="0" smtClean="0"/>
              <a:t> chromosomes.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Interphase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G1 phase: </a:t>
            </a:r>
            <a:r>
              <a:rPr lang="en-US" dirty="0" smtClean="0"/>
              <a:t>New cells grow to mature size. Time between cell division and DNA replication (copying).</a:t>
            </a:r>
          </a:p>
          <a:p>
            <a:endParaRPr lang="en-US" dirty="0" smtClean="0"/>
          </a:p>
          <a:p>
            <a:r>
              <a:rPr lang="en-US" b="1" dirty="0" smtClean="0"/>
              <a:t>S phase: </a:t>
            </a:r>
            <a:r>
              <a:rPr lang="en-US" dirty="0" smtClean="0"/>
              <a:t>The cell’s DNA is copied.</a:t>
            </a:r>
          </a:p>
          <a:p>
            <a:endParaRPr lang="en-US" dirty="0" smtClean="0"/>
          </a:p>
          <a:p>
            <a:r>
              <a:rPr lang="en-US" b="1" dirty="0" smtClean="0"/>
              <a:t>G2 phase: </a:t>
            </a:r>
            <a:r>
              <a:rPr lang="en-US" dirty="0" smtClean="0"/>
              <a:t>Time between creation of DNA (S phase) and cell division.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Interphase Model</a:t>
            </a:r>
            <a:endParaRPr lang="en-US" u="sng" dirty="0"/>
          </a:p>
        </p:txBody>
      </p:sp>
      <p:pic>
        <p:nvPicPr>
          <p:cNvPr id="23554" name="Picture 2" descr="http://www.ivy-rose.co.uk/HumanBody-Images/Cell_Structures/Cell-Cycle_cIvy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799"/>
            <a:ext cx="5867400" cy="5060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Prophase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Notes</a:t>
            </a: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/>
          </a:p>
        </p:txBody>
      </p:sp>
      <p:grpSp>
        <p:nvGrpSpPr>
          <p:cNvPr id="4103" name="Group 27"/>
          <p:cNvGrpSpPr>
            <a:grpSpLocks/>
          </p:cNvGrpSpPr>
          <p:nvPr/>
        </p:nvGrpSpPr>
        <p:grpSpPr bwMode="auto">
          <a:xfrm>
            <a:off x="1066800" y="2286000"/>
            <a:ext cx="4572000" cy="2819400"/>
            <a:chOff x="1066800" y="2286000"/>
            <a:chExt cx="4572000" cy="2819400"/>
          </a:xfrm>
        </p:grpSpPr>
        <p:sp>
          <p:nvSpPr>
            <p:cNvPr id="4105" name="Oval 12"/>
            <p:cNvSpPr>
              <a:spLocks noChangeArrowheads="1"/>
            </p:cNvSpPr>
            <p:nvPr/>
          </p:nvSpPr>
          <p:spPr bwMode="auto">
            <a:xfrm>
              <a:off x="1066800" y="2286000"/>
              <a:ext cx="4572000" cy="2819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06" name="Oval 13"/>
            <p:cNvSpPr>
              <a:spLocks noChangeArrowheads="1"/>
            </p:cNvSpPr>
            <p:nvPr/>
          </p:nvSpPr>
          <p:spPr bwMode="auto">
            <a:xfrm>
              <a:off x="2209800" y="2667000"/>
              <a:ext cx="2133600" cy="2133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4107" name="Group 14"/>
            <p:cNvGrpSpPr>
              <a:grpSpLocks/>
            </p:cNvGrpSpPr>
            <p:nvPr/>
          </p:nvGrpSpPr>
          <p:grpSpPr bwMode="auto">
            <a:xfrm>
              <a:off x="2438400" y="2819400"/>
              <a:ext cx="469900" cy="838200"/>
              <a:chOff x="1056" y="3648"/>
              <a:chExt cx="296" cy="528"/>
            </a:xfrm>
          </p:grpSpPr>
          <p:sp>
            <p:nvSpPr>
              <p:cNvPr id="4120" name="Freeform 15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1" name="Freeform 16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2" name="Oval 17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108" name="Group 18"/>
            <p:cNvGrpSpPr>
              <a:grpSpLocks/>
            </p:cNvGrpSpPr>
            <p:nvPr/>
          </p:nvGrpSpPr>
          <p:grpSpPr bwMode="auto">
            <a:xfrm rot="-7378164">
              <a:off x="3111500" y="2819400"/>
              <a:ext cx="469900" cy="838200"/>
              <a:chOff x="1056" y="3648"/>
              <a:chExt cx="296" cy="528"/>
            </a:xfrm>
          </p:grpSpPr>
          <p:sp>
            <p:nvSpPr>
              <p:cNvPr id="4117" name="Freeform 19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8" name="Freeform 20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9" name="Oval 21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109" name="Group 22"/>
            <p:cNvGrpSpPr>
              <a:grpSpLocks/>
            </p:cNvGrpSpPr>
            <p:nvPr/>
          </p:nvGrpSpPr>
          <p:grpSpPr bwMode="auto">
            <a:xfrm>
              <a:off x="3581400" y="3429000"/>
              <a:ext cx="317500" cy="609600"/>
              <a:chOff x="1056" y="3648"/>
              <a:chExt cx="296" cy="528"/>
            </a:xfrm>
          </p:grpSpPr>
          <p:sp>
            <p:nvSpPr>
              <p:cNvPr id="4114" name="Freeform 23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5" name="Freeform 24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6" name="Oval 25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110" name="Group 26"/>
            <p:cNvGrpSpPr>
              <a:grpSpLocks/>
            </p:cNvGrpSpPr>
            <p:nvPr/>
          </p:nvGrpSpPr>
          <p:grpSpPr bwMode="auto">
            <a:xfrm rot="1713776">
              <a:off x="2895600" y="4038600"/>
              <a:ext cx="317500" cy="609600"/>
              <a:chOff x="1056" y="3648"/>
              <a:chExt cx="296" cy="528"/>
            </a:xfrm>
          </p:grpSpPr>
          <p:sp>
            <p:nvSpPr>
              <p:cNvPr id="4111" name="Freeform 27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2" name="Freeform 28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3" name="Oval 29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81000" y="304800"/>
            <a:ext cx="8305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MITOSIS – Occurs in all cells for growth and repair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1981200"/>
            <a:ext cx="2667000" cy="13696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28600"/>
            <a:r>
              <a:rPr lang="en-US" sz="2100" dirty="0" smtClean="0"/>
              <a:t>Chromosomes double</a:t>
            </a:r>
            <a:endParaRPr lang="en-US" sz="2100" dirty="0" smtClean="0"/>
          </a:p>
          <a:p>
            <a:pP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Metaphase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Notes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/>
          </a:p>
        </p:txBody>
      </p:sp>
      <p:grpSp>
        <p:nvGrpSpPr>
          <p:cNvPr id="5127" name="Group 26"/>
          <p:cNvGrpSpPr>
            <a:grpSpLocks/>
          </p:cNvGrpSpPr>
          <p:nvPr/>
        </p:nvGrpSpPr>
        <p:grpSpPr bwMode="auto">
          <a:xfrm>
            <a:off x="1066800" y="2286000"/>
            <a:ext cx="4572000" cy="2819400"/>
            <a:chOff x="1066800" y="2286000"/>
            <a:chExt cx="4572000" cy="2819400"/>
          </a:xfrm>
        </p:grpSpPr>
        <p:sp>
          <p:nvSpPr>
            <p:cNvPr id="5129" name="Oval 7"/>
            <p:cNvSpPr>
              <a:spLocks noChangeArrowheads="1"/>
            </p:cNvSpPr>
            <p:nvPr/>
          </p:nvSpPr>
          <p:spPr bwMode="auto">
            <a:xfrm>
              <a:off x="1066800" y="2286000"/>
              <a:ext cx="4572000" cy="2819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5130" name="Group 9"/>
            <p:cNvGrpSpPr>
              <a:grpSpLocks/>
            </p:cNvGrpSpPr>
            <p:nvPr/>
          </p:nvGrpSpPr>
          <p:grpSpPr bwMode="auto">
            <a:xfrm>
              <a:off x="3048000" y="2438400"/>
              <a:ext cx="469900" cy="838200"/>
              <a:chOff x="1056" y="3648"/>
              <a:chExt cx="296" cy="528"/>
            </a:xfrm>
          </p:grpSpPr>
          <p:sp>
            <p:nvSpPr>
              <p:cNvPr id="5143" name="Freeform 10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4" name="Freeform 11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5" name="Oval 12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131" name="Group 13"/>
            <p:cNvGrpSpPr>
              <a:grpSpLocks/>
            </p:cNvGrpSpPr>
            <p:nvPr/>
          </p:nvGrpSpPr>
          <p:grpSpPr bwMode="auto">
            <a:xfrm>
              <a:off x="3048000" y="4191000"/>
              <a:ext cx="469900" cy="838200"/>
              <a:chOff x="1056" y="3648"/>
              <a:chExt cx="296" cy="528"/>
            </a:xfrm>
          </p:grpSpPr>
          <p:sp>
            <p:nvSpPr>
              <p:cNvPr id="5140" name="Freeform 14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1" name="Freeform 15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2" name="Oval 16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132" name="Group 17"/>
            <p:cNvGrpSpPr>
              <a:grpSpLocks/>
            </p:cNvGrpSpPr>
            <p:nvPr/>
          </p:nvGrpSpPr>
          <p:grpSpPr bwMode="auto">
            <a:xfrm>
              <a:off x="3124200" y="3733800"/>
              <a:ext cx="317500" cy="609600"/>
              <a:chOff x="1056" y="3648"/>
              <a:chExt cx="296" cy="528"/>
            </a:xfrm>
          </p:grpSpPr>
          <p:sp>
            <p:nvSpPr>
              <p:cNvPr id="5137" name="Freeform 18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8" name="Freeform 19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9" name="Oval 20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133" name="Group 21"/>
            <p:cNvGrpSpPr>
              <a:grpSpLocks/>
            </p:cNvGrpSpPr>
            <p:nvPr/>
          </p:nvGrpSpPr>
          <p:grpSpPr bwMode="auto">
            <a:xfrm>
              <a:off x="3124200" y="3124200"/>
              <a:ext cx="317500" cy="609600"/>
              <a:chOff x="1056" y="3648"/>
              <a:chExt cx="296" cy="528"/>
            </a:xfrm>
          </p:grpSpPr>
          <p:sp>
            <p:nvSpPr>
              <p:cNvPr id="5134" name="Freeform 22"/>
              <p:cNvSpPr>
                <a:spLocks/>
              </p:cNvSpPr>
              <p:nvPr/>
            </p:nvSpPr>
            <p:spPr bwMode="auto">
              <a:xfrm>
                <a:off x="1056" y="3696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5" name="Freeform 23"/>
              <p:cNvSpPr>
                <a:spLocks/>
              </p:cNvSpPr>
              <p:nvPr/>
            </p:nvSpPr>
            <p:spPr bwMode="auto">
              <a:xfrm flipH="1">
                <a:off x="1200" y="3648"/>
                <a:ext cx="152" cy="480"/>
              </a:xfrm>
              <a:custGeom>
                <a:avLst/>
                <a:gdLst>
                  <a:gd name="T0" fmla="*/ 0 w 152"/>
                  <a:gd name="T1" fmla="*/ 0 h 480"/>
                  <a:gd name="T2" fmla="*/ 144 w 152"/>
                  <a:gd name="T3" fmla="*/ 240 h 480"/>
                  <a:gd name="T4" fmla="*/ 48 w 15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152"/>
                  <a:gd name="T10" fmla="*/ 0 h 480"/>
                  <a:gd name="T11" fmla="*/ 152 w 15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2" h="480">
                    <a:moveTo>
                      <a:pt x="0" y="0"/>
                    </a:moveTo>
                    <a:cubicBezTo>
                      <a:pt x="68" y="80"/>
                      <a:pt x="136" y="160"/>
                      <a:pt x="144" y="240"/>
                    </a:cubicBezTo>
                    <a:cubicBezTo>
                      <a:pt x="152" y="320"/>
                      <a:pt x="100" y="400"/>
                      <a:pt x="48" y="480"/>
                    </a:cubicBezTo>
                  </a:path>
                </a:pathLst>
              </a:custGeom>
              <a:noFill/>
              <a:ln w="76200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6" name="Oval 24"/>
              <p:cNvSpPr>
                <a:spLocks noChangeArrowheads="1"/>
              </p:cNvSpPr>
              <p:nvPr/>
            </p:nvSpPr>
            <p:spPr bwMode="auto">
              <a:xfrm>
                <a:off x="1152" y="38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5128" name="Text Box 27"/>
          <p:cNvSpPr txBox="1">
            <a:spLocks noChangeArrowheads="1"/>
          </p:cNvSpPr>
          <p:nvPr/>
        </p:nvSpPr>
        <p:spPr bwMode="auto">
          <a:xfrm>
            <a:off x="6096000" y="21336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Chromosomes </a:t>
            </a:r>
            <a:r>
              <a:rPr lang="en-US" sz="2400" dirty="0"/>
              <a:t>line </a:t>
            </a:r>
            <a:r>
              <a:rPr lang="en-US" sz="2400" dirty="0" smtClean="0"/>
              <a:t>up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Anaphase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/>
              <a:t>Notes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/>
          </a:p>
        </p:txBody>
      </p:sp>
      <p:grpSp>
        <p:nvGrpSpPr>
          <p:cNvPr id="6151" name="Group 18"/>
          <p:cNvGrpSpPr>
            <a:grpSpLocks/>
          </p:cNvGrpSpPr>
          <p:nvPr/>
        </p:nvGrpSpPr>
        <p:grpSpPr bwMode="auto">
          <a:xfrm>
            <a:off x="1066800" y="2286000"/>
            <a:ext cx="4572000" cy="2819400"/>
            <a:chOff x="1066800" y="2286000"/>
            <a:chExt cx="4572000" cy="2819400"/>
          </a:xfrm>
        </p:grpSpPr>
        <p:sp>
          <p:nvSpPr>
            <p:cNvPr id="6153" name="Oval 7"/>
            <p:cNvSpPr>
              <a:spLocks noChangeArrowheads="1"/>
            </p:cNvSpPr>
            <p:nvPr/>
          </p:nvSpPr>
          <p:spPr bwMode="auto">
            <a:xfrm>
              <a:off x="1066800" y="2286000"/>
              <a:ext cx="4572000" cy="2819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4" name="Freeform 9"/>
            <p:cNvSpPr>
              <a:spLocks/>
            </p:cNvSpPr>
            <p:nvPr/>
          </p:nvSpPr>
          <p:spPr bwMode="auto">
            <a:xfrm>
              <a:off x="2362200" y="2438400"/>
              <a:ext cx="241300" cy="76200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5" name="Freeform 10"/>
            <p:cNvSpPr>
              <a:spLocks/>
            </p:cNvSpPr>
            <p:nvPr/>
          </p:nvSpPr>
          <p:spPr bwMode="auto">
            <a:xfrm flipH="1">
              <a:off x="3960813" y="2465388"/>
              <a:ext cx="241300" cy="76200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6" name="Freeform 13"/>
            <p:cNvSpPr>
              <a:spLocks/>
            </p:cNvSpPr>
            <p:nvPr/>
          </p:nvSpPr>
          <p:spPr bwMode="auto">
            <a:xfrm>
              <a:off x="2286000" y="4191000"/>
              <a:ext cx="241300" cy="76200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7" name="Freeform 14"/>
            <p:cNvSpPr>
              <a:spLocks/>
            </p:cNvSpPr>
            <p:nvPr/>
          </p:nvSpPr>
          <p:spPr bwMode="auto">
            <a:xfrm flipH="1">
              <a:off x="4038600" y="4114800"/>
              <a:ext cx="241300" cy="76200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8" name="Freeform 17"/>
            <p:cNvSpPr>
              <a:spLocks/>
            </p:cNvSpPr>
            <p:nvPr/>
          </p:nvSpPr>
          <p:spPr bwMode="auto">
            <a:xfrm>
              <a:off x="2438400" y="3733800"/>
              <a:ext cx="163513" cy="554038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59" name="Freeform 18"/>
            <p:cNvSpPr>
              <a:spLocks/>
            </p:cNvSpPr>
            <p:nvPr/>
          </p:nvSpPr>
          <p:spPr bwMode="auto">
            <a:xfrm flipH="1">
              <a:off x="3962400" y="3657600"/>
              <a:ext cx="163513" cy="554037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0" name="Freeform 21"/>
            <p:cNvSpPr>
              <a:spLocks/>
            </p:cNvSpPr>
            <p:nvPr/>
          </p:nvSpPr>
          <p:spPr bwMode="auto">
            <a:xfrm>
              <a:off x="2286000" y="3151188"/>
              <a:ext cx="163513" cy="554037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1" name="Freeform 22"/>
            <p:cNvSpPr>
              <a:spLocks/>
            </p:cNvSpPr>
            <p:nvPr/>
          </p:nvSpPr>
          <p:spPr bwMode="auto">
            <a:xfrm flipH="1">
              <a:off x="3810000" y="3200400"/>
              <a:ext cx="163513" cy="554037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6096000" y="21336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Chromosomes </a:t>
            </a:r>
            <a:r>
              <a:rPr lang="en-US" sz="2400" dirty="0"/>
              <a:t>pulled </a:t>
            </a:r>
            <a:r>
              <a:rPr lang="en-US" sz="2400" dirty="0" smtClean="0"/>
              <a:t>apart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255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Drawing Mitosis</vt:lpstr>
      <vt:lpstr>Mitosis New cells with identical genetic information to the  parent cell are formed.  </vt:lpstr>
      <vt:lpstr>Cell Division</vt:lpstr>
      <vt:lpstr>Directions</vt:lpstr>
      <vt:lpstr>Interphase</vt:lpstr>
      <vt:lpstr>Interphase Model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ISD 284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Wayzata Schools</dc:creator>
  <cp:lastModifiedBy>mfrischkorn</cp:lastModifiedBy>
  <cp:revision>19</cp:revision>
  <dcterms:created xsi:type="dcterms:W3CDTF">2009-03-23T23:19:27Z</dcterms:created>
  <dcterms:modified xsi:type="dcterms:W3CDTF">2011-02-02T14:09:43Z</dcterms:modified>
</cp:coreProperties>
</file>