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82" r:id="rId4"/>
    <p:sldId id="280" r:id="rId5"/>
    <p:sldId id="257" r:id="rId6"/>
    <p:sldId id="260" r:id="rId7"/>
    <p:sldId id="265" r:id="rId8"/>
    <p:sldId id="263" r:id="rId9"/>
    <p:sldId id="264" r:id="rId10"/>
    <p:sldId id="261" r:id="rId11"/>
    <p:sldId id="266" r:id="rId12"/>
    <p:sldId id="272" r:id="rId13"/>
    <p:sldId id="275" r:id="rId14"/>
    <p:sldId id="276" r:id="rId15"/>
    <p:sldId id="277" r:id="rId16"/>
    <p:sldId id="271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4660"/>
  </p:normalViewPr>
  <p:slideViewPr>
    <p:cSldViewPr>
      <p:cViewPr varScale="1">
        <p:scale>
          <a:sx n="104" d="100"/>
          <a:sy n="104" d="100"/>
        </p:scale>
        <p:origin x="-516" y="-96"/>
      </p:cViewPr>
      <p:guideLst>
        <p:guide orient="horz" pos="528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01930-D0A3-446B-A479-96A598DD4148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7A4D9-E6D3-43A7-B75D-5F662C58D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49932-0506-42EB-92D9-086C7D2F4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0B99B-74D0-4B58-A0D5-75FAC5508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8040-61B5-4CB9-B3D4-4B5474C0D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563C3-463D-452C-8D73-4F8E6D1C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F5C41-2ACD-48F3-AD7E-AD4AA6385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0BDEB-9F2F-44BF-8A2F-99F30339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E1CD-B93D-46F7-8517-C689B08BD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02031-FF3C-406B-955E-9870233B4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584FF-0EBE-4D93-9199-85B3E010B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10E0D-37F8-4E69-981D-3213468B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B2370-3C24-4450-9B1F-6815A8871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07B42C-22EE-48FA-9413-FF13F7647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.iupui.edu/biocourses/n100/images/meiosis1croppe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.iupui.edu/biocourses/n100/images/meiosis2cropped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Meiosis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S-7-4-3_Drawing Meiosis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57200" y="4419600"/>
            <a:ext cx="8229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9220" name="Text Box 28"/>
          <p:cNvSpPr txBox="1">
            <a:spLocks noChangeArrowheads="1"/>
          </p:cNvSpPr>
          <p:nvPr/>
        </p:nvSpPr>
        <p:spPr bwMode="auto">
          <a:xfrm>
            <a:off x="457200" y="4724400"/>
            <a:ext cx="822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This is only the end of the first cycle, continue on to meiosis </a:t>
            </a:r>
            <a:r>
              <a:rPr lang="en-US" sz="2000" b="1" dirty="0" smtClean="0"/>
              <a:t>II.</a:t>
            </a:r>
            <a:endParaRPr lang="en-US" sz="2000" b="1" dirty="0"/>
          </a:p>
        </p:txBody>
      </p:sp>
      <p:sp>
        <p:nvSpPr>
          <p:cNvPr id="9221" name="Text Box 30"/>
          <p:cNvSpPr txBox="1">
            <a:spLocks noChangeArrowheads="1"/>
          </p:cNvSpPr>
          <p:nvPr/>
        </p:nvSpPr>
        <p:spPr bwMode="auto">
          <a:xfrm>
            <a:off x="0" y="0"/>
            <a:ext cx="210185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Prophase II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grpSp>
        <p:nvGrpSpPr>
          <p:cNvPr id="10247" name="Group 9"/>
          <p:cNvGrpSpPr>
            <a:grpSpLocks/>
          </p:cNvGrpSpPr>
          <p:nvPr/>
        </p:nvGrpSpPr>
        <p:grpSpPr bwMode="auto">
          <a:xfrm rot="2838172">
            <a:off x="1708150" y="2863850"/>
            <a:ext cx="469900" cy="838200"/>
            <a:chOff x="1056" y="3648"/>
            <a:chExt cx="296" cy="528"/>
          </a:xfrm>
        </p:grpSpPr>
        <p:sp>
          <p:nvSpPr>
            <p:cNvPr id="10265" name="Freeform 10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11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Oval 12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8" name="Group 13"/>
          <p:cNvGrpSpPr>
            <a:grpSpLocks/>
          </p:cNvGrpSpPr>
          <p:nvPr/>
        </p:nvGrpSpPr>
        <p:grpSpPr bwMode="auto">
          <a:xfrm rot="-7378164">
            <a:off x="4146550" y="3092450"/>
            <a:ext cx="469900" cy="838200"/>
            <a:chOff x="1056" y="3648"/>
            <a:chExt cx="296" cy="528"/>
          </a:xfrm>
        </p:grpSpPr>
        <p:sp>
          <p:nvSpPr>
            <p:cNvPr id="10262" name="Freeform 14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Freeform 15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Oval 16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9" name="Group 17"/>
          <p:cNvGrpSpPr>
            <a:grpSpLocks/>
          </p:cNvGrpSpPr>
          <p:nvPr/>
        </p:nvGrpSpPr>
        <p:grpSpPr bwMode="auto">
          <a:xfrm>
            <a:off x="4641850" y="3505200"/>
            <a:ext cx="317500" cy="609600"/>
            <a:chOff x="1056" y="3648"/>
            <a:chExt cx="296" cy="528"/>
          </a:xfrm>
        </p:grpSpPr>
        <p:sp>
          <p:nvSpPr>
            <p:cNvPr id="10259" name="Freeform 18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19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Oval 20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0" name="Group 21"/>
          <p:cNvGrpSpPr>
            <a:grpSpLocks/>
          </p:cNvGrpSpPr>
          <p:nvPr/>
        </p:nvGrpSpPr>
        <p:grpSpPr bwMode="auto">
          <a:xfrm>
            <a:off x="1981200" y="3429000"/>
            <a:ext cx="317500" cy="609600"/>
            <a:chOff x="1056" y="3648"/>
            <a:chExt cx="296" cy="528"/>
          </a:xfrm>
        </p:grpSpPr>
        <p:sp>
          <p:nvSpPr>
            <p:cNvPr id="10256" name="Freeform 22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23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Oval 24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1" name="Text Box 26"/>
          <p:cNvSpPr txBox="1">
            <a:spLocks noChangeArrowheads="1"/>
          </p:cNvSpPr>
          <p:nvPr/>
        </p:nvSpPr>
        <p:spPr bwMode="auto">
          <a:xfrm>
            <a:off x="0" y="0"/>
            <a:ext cx="2271713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II</a:t>
            </a:r>
          </a:p>
        </p:txBody>
      </p:sp>
      <p:sp>
        <p:nvSpPr>
          <p:cNvPr id="10252" name="Oval 27"/>
          <p:cNvSpPr>
            <a:spLocks noChangeArrowheads="1"/>
          </p:cNvSpPr>
          <p:nvPr/>
        </p:nvSpPr>
        <p:spPr bwMode="auto">
          <a:xfrm>
            <a:off x="1295400" y="2895600"/>
            <a:ext cx="1524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28"/>
          <p:cNvSpPr>
            <a:spLocks noChangeArrowheads="1"/>
          </p:cNvSpPr>
          <p:nvPr/>
        </p:nvSpPr>
        <p:spPr bwMode="auto">
          <a:xfrm>
            <a:off x="3810000" y="2971800"/>
            <a:ext cx="1524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29"/>
          <p:cNvSpPr>
            <a:spLocks noChangeArrowheads="1"/>
          </p:cNvSpPr>
          <p:nvPr/>
        </p:nvSpPr>
        <p:spPr bwMode="auto">
          <a:xfrm>
            <a:off x="838200" y="2286000"/>
            <a:ext cx="2438400" cy="2667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30"/>
          <p:cNvSpPr>
            <a:spLocks noChangeArrowheads="1"/>
          </p:cNvSpPr>
          <p:nvPr/>
        </p:nvSpPr>
        <p:spPr bwMode="auto">
          <a:xfrm>
            <a:off x="3352800" y="2286000"/>
            <a:ext cx="2667000" cy="2667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0" y="2057400"/>
            <a:ext cx="2514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Chromosomes pair up with one another in each cell.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Metaphase II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 rot="184252">
            <a:off x="1828800" y="2971800"/>
            <a:ext cx="469900" cy="838200"/>
            <a:chOff x="1056" y="3648"/>
            <a:chExt cx="296" cy="528"/>
          </a:xfrm>
        </p:grpSpPr>
        <p:sp>
          <p:nvSpPr>
            <p:cNvPr id="11288" name="Freeform 8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9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Oval 10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2" name="Group 11"/>
          <p:cNvGrpSpPr>
            <a:grpSpLocks/>
          </p:cNvGrpSpPr>
          <p:nvPr/>
        </p:nvGrpSpPr>
        <p:grpSpPr bwMode="auto">
          <a:xfrm>
            <a:off x="4330700" y="3048000"/>
            <a:ext cx="469900" cy="838200"/>
            <a:chOff x="1056" y="3648"/>
            <a:chExt cx="296" cy="528"/>
          </a:xfrm>
        </p:grpSpPr>
        <p:sp>
          <p:nvSpPr>
            <p:cNvPr id="11285" name="Freeform 12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13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Oval 14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3" name="Group 15"/>
          <p:cNvGrpSpPr>
            <a:grpSpLocks/>
          </p:cNvGrpSpPr>
          <p:nvPr/>
        </p:nvGrpSpPr>
        <p:grpSpPr bwMode="auto">
          <a:xfrm>
            <a:off x="4483100" y="3810000"/>
            <a:ext cx="317500" cy="609600"/>
            <a:chOff x="1056" y="3648"/>
            <a:chExt cx="296" cy="528"/>
          </a:xfrm>
        </p:grpSpPr>
        <p:sp>
          <p:nvSpPr>
            <p:cNvPr id="11282" name="Freeform 16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7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Oval 18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4" name="Group 19"/>
          <p:cNvGrpSpPr>
            <a:grpSpLocks/>
          </p:cNvGrpSpPr>
          <p:nvPr/>
        </p:nvGrpSpPr>
        <p:grpSpPr bwMode="auto">
          <a:xfrm>
            <a:off x="1905000" y="3657600"/>
            <a:ext cx="317500" cy="609600"/>
            <a:chOff x="1056" y="3648"/>
            <a:chExt cx="296" cy="528"/>
          </a:xfrm>
        </p:grpSpPr>
        <p:sp>
          <p:nvSpPr>
            <p:cNvPr id="11279" name="Freeform 20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21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Oval 22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75" name="Text Box 23"/>
          <p:cNvSpPr txBox="1">
            <a:spLocks noChangeArrowheads="1"/>
          </p:cNvSpPr>
          <p:nvPr/>
        </p:nvSpPr>
        <p:spPr bwMode="auto">
          <a:xfrm>
            <a:off x="6096000" y="2133600"/>
            <a:ext cx="2514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Individual </a:t>
            </a:r>
            <a:r>
              <a:rPr lang="en-US" sz="2400" dirty="0" smtClean="0"/>
              <a:t>chromosomes </a:t>
            </a:r>
            <a:r>
              <a:rPr lang="en-US" sz="2400" dirty="0"/>
              <a:t>line </a:t>
            </a:r>
            <a:r>
              <a:rPr lang="en-US" sz="2400" dirty="0" smtClean="0"/>
              <a:t>up.</a:t>
            </a:r>
            <a:endParaRPr lang="en-US" sz="2400" dirty="0"/>
          </a:p>
        </p:txBody>
      </p:sp>
      <p:sp>
        <p:nvSpPr>
          <p:cNvPr id="11276" name="Text Box 24"/>
          <p:cNvSpPr txBox="1">
            <a:spLocks noChangeArrowheads="1"/>
          </p:cNvSpPr>
          <p:nvPr/>
        </p:nvSpPr>
        <p:spPr bwMode="auto">
          <a:xfrm>
            <a:off x="0" y="0"/>
            <a:ext cx="2271713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II</a:t>
            </a:r>
          </a:p>
        </p:txBody>
      </p:sp>
      <p:sp>
        <p:nvSpPr>
          <p:cNvPr id="11277" name="Oval 27"/>
          <p:cNvSpPr>
            <a:spLocks noChangeArrowheads="1"/>
          </p:cNvSpPr>
          <p:nvPr/>
        </p:nvSpPr>
        <p:spPr bwMode="auto">
          <a:xfrm>
            <a:off x="838200" y="2286000"/>
            <a:ext cx="2438400" cy="2667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28"/>
          <p:cNvSpPr>
            <a:spLocks noChangeArrowheads="1"/>
          </p:cNvSpPr>
          <p:nvPr/>
        </p:nvSpPr>
        <p:spPr bwMode="auto">
          <a:xfrm>
            <a:off x="3352800" y="2286000"/>
            <a:ext cx="2667000" cy="2667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Anaphase II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 rot="184252">
            <a:off x="914400" y="3200400"/>
            <a:ext cx="241300" cy="762000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Freeform 9"/>
          <p:cNvSpPr>
            <a:spLocks/>
          </p:cNvSpPr>
          <p:nvPr/>
        </p:nvSpPr>
        <p:spPr bwMode="auto">
          <a:xfrm rot="184252" flipH="1">
            <a:off x="2438400" y="3352800"/>
            <a:ext cx="241300" cy="762000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Freeform 12"/>
          <p:cNvSpPr>
            <a:spLocks/>
          </p:cNvSpPr>
          <p:nvPr/>
        </p:nvSpPr>
        <p:spPr bwMode="auto">
          <a:xfrm>
            <a:off x="3886200" y="3048000"/>
            <a:ext cx="241300" cy="762000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Freeform 13"/>
          <p:cNvSpPr>
            <a:spLocks/>
          </p:cNvSpPr>
          <p:nvPr/>
        </p:nvSpPr>
        <p:spPr bwMode="auto">
          <a:xfrm flipH="1">
            <a:off x="5486400" y="3048000"/>
            <a:ext cx="241300" cy="762000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Freeform 16"/>
          <p:cNvSpPr>
            <a:spLocks/>
          </p:cNvSpPr>
          <p:nvPr/>
        </p:nvSpPr>
        <p:spPr bwMode="auto">
          <a:xfrm>
            <a:off x="3962400" y="3810000"/>
            <a:ext cx="163513" cy="554038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Freeform 17"/>
          <p:cNvSpPr>
            <a:spLocks/>
          </p:cNvSpPr>
          <p:nvPr/>
        </p:nvSpPr>
        <p:spPr bwMode="auto">
          <a:xfrm flipH="1">
            <a:off x="5410200" y="3810000"/>
            <a:ext cx="163513" cy="554038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Freeform 20"/>
          <p:cNvSpPr>
            <a:spLocks/>
          </p:cNvSpPr>
          <p:nvPr/>
        </p:nvSpPr>
        <p:spPr bwMode="auto">
          <a:xfrm>
            <a:off x="1066800" y="3733800"/>
            <a:ext cx="163513" cy="554038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Freeform 21"/>
          <p:cNvSpPr>
            <a:spLocks/>
          </p:cNvSpPr>
          <p:nvPr/>
        </p:nvSpPr>
        <p:spPr bwMode="auto">
          <a:xfrm flipH="1">
            <a:off x="2514600" y="3886200"/>
            <a:ext cx="163513" cy="554038"/>
          </a:xfrm>
          <a:custGeom>
            <a:avLst/>
            <a:gdLst>
              <a:gd name="T0" fmla="*/ 0 w 152"/>
              <a:gd name="T1" fmla="*/ 0 h 480"/>
              <a:gd name="T2" fmla="*/ 2147483647 w 152"/>
              <a:gd name="T3" fmla="*/ 2147483647 h 480"/>
              <a:gd name="T4" fmla="*/ 2147483647 w 152"/>
              <a:gd name="T5" fmla="*/ 2147483647 h 480"/>
              <a:gd name="T6" fmla="*/ 0 60000 65536"/>
              <a:gd name="T7" fmla="*/ 0 60000 65536"/>
              <a:gd name="T8" fmla="*/ 0 60000 65536"/>
              <a:gd name="T9" fmla="*/ 0 w 152"/>
              <a:gd name="T10" fmla="*/ 0 h 480"/>
              <a:gd name="T11" fmla="*/ 152 w 152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480">
                <a:moveTo>
                  <a:pt x="0" y="0"/>
                </a:moveTo>
                <a:cubicBezTo>
                  <a:pt x="68" y="80"/>
                  <a:pt x="136" y="160"/>
                  <a:pt x="144" y="240"/>
                </a:cubicBezTo>
                <a:cubicBezTo>
                  <a:pt x="152" y="320"/>
                  <a:pt x="100" y="400"/>
                  <a:pt x="48" y="480"/>
                </a:cubicBezTo>
              </a:path>
            </a:pathLst>
          </a:custGeom>
          <a:noFill/>
          <a:ln w="76200">
            <a:solidFill>
              <a:srgbClr val="00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Text Box 23"/>
          <p:cNvSpPr txBox="1">
            <a:spLocks noChangeArrowheads="1"/>
          </p:cNvSpPr>
          <p:nvPr/>
        </p:nvSpPr>
        <p:spPr bwMode="auto">
          <a:xfrm>
            <a:off x="6096000" y="21336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Chromosomes </a:t>
            </a:r>
            <a:r>
              <a:rPr lang="en-US" sz="2400" dirty="0" smtClean="0"/>
              <a:t>split.</a:t>
            </a:r>
            <a:endParaRPr lang="en-US" sz="2400" dirty="0"/>
          </a:p>
        </p:txBody>
      </p:sp>
      <p:sp>
        <p:nvSpPr>
          <p:cNvPr id="12304" name="Text Box 24"/>
          <p:cNvSpPr txBox="1">
            <a:spLocks noChangeArrowheads="1"/>
          </p:cNvSpPr>
          <p:nvPr/>
        </p:nvSpPr>
        <p:spPr bwMode="auto">
          <a:xfrm>
            <a:off x="0" y="0"/>
            <a:ext cx="2271713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II</a:t>
            </a:r>
          </a:p>
        </p:txBody>
      </p:sp>
      <p:sp>
        <p:nvSpPr>
          <p:cNvPr id="12305" name="Freeform 30"/>
          <p:cNvSpPr>
            <a:spLocks/>
          </p:cNvSpPr>
          <p:nvPr/>
        </p:nvSpPr>
        <p:spPr bwMode="auto">
          <a:xfrm>
            <a:off x="304800" y="2590800"/>
            <a:ext cx="2971800" cy="2209800"/>
          </a:xfrm>
          <a:custGeom>
            <a:avLst/>
            <a:gdLst>
              <a:gd name="T0" fmla="*/ 2147483647 w 3024"/>
              <a:gd name="T1" fmla="*/ 2147483647 h 1688"/>
              <a:gd name="T2" fmla="*/ 2147483647 w 3024"/>
              <a:gd name="T3" fmla="*/ 2147483647 h 1688"/>
              <a:gd name="T4" fmla="*/ 2147483647 w 3024"/>
              <a:gd name="T5" fmla="*/ 2147483647 h 1688"/>
              <a:gd name="T6" fmla="*/ 2147483647 w 3024"/>
              <a:gd name="T7" fmla="*/ 2147483647 h 1688"/>
              <a:gd name="T8" fmla="*/ 2147483647 w 3024"/>
              <a:gd name="T9" fmla="*/ 2147483647 h 1688"/>
              <a:gd name="T10" fmla="*/ 2147483647 w 3024"/>
              <a:gd name="T11" fmla="*/ 2147483647 h 1688"/>
              <a:gd name="T12" fmla="*/ 2147483647 w 3024"/>
              <a:gd name="T13" fmla="*/ 2147483647 h 1688"/>
              <a:gd name="T14" fmla="*/ 2147483647 w 3024"/>
              <a:gd name="T15" fmla="*/ 2147483647 h 1688"/>
              <a:gd name="T16" fmla="*/ 2147483647 w 3024"/>
              <a:gd name="T17" fmla="*/ 2147483647 h 1688"/>
              <a:gd name="T18" fmla="*/ 2147483647 w 3024"/>
              <a:gd name="T19" fmla="*/ 2147483647 h 1688"/>
              <a:gd name="T20" fmla="*/ 2147483647 w 3024"/>
              <a:gd name="T21" fmla="*/ 2147483647 h 1688"/>
              <a:gd name="T22" fmla="*/ 2147483647 w 3024"/>
              <a:gd name="T23" fmla="*/ 2147483647 h 1688"/>
              <a:gd name="T24" fmla="*/ 2147483647 w 3024"/>
              <a:gd name="T25" fmla="*/ 2147483647 h 1688"/>
              <a:gd name="T26" fmla="*/ 2147483647 w 3024"/>
              <a:gd name="T27" fmla="*/ 2147483647 h 1688"/>
              <a:gd name="T28" fmla="*/ 2147483647 w 3024"/>
              <a:gd name="T29" fmla="*/ 2147483647 h 16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24"/>
              <a:gd name="T46" fmla="*/ 0 h 1688"/>
              <a:gd name="T47" fmla="*/ 3024 w 3024"/>
              <a:gd name="T48" fmla="*/ 1688 h 16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24" h="1688">
                <a:moveTo>
                  <a:pt x="200" y="480"/>
                </a:moveTo>
                <a:cubicBezTo>
                  <a:pt x="108" y="632"/>
                  <a:pt x="16" y="784"/>
                  <a:pt x="56" y="960"/>
                </a:cubicBezTo>
                <a:cubicBezTo>
                  <a:pt x="96" y="1136"/>
                  <a:pt x="280" y="1416"/>
                  <a:pt x="440" y="1536"/>
                </a:cubicBezTo>
                <a:cubicBezTo>
                  <a:pt x="600" y="1656"/>
                  <a:pt x="840" y="1672"/>
                  <a:pt x="1016" y="1680"/>
                </a:cubicBezTo>
                <a:cubicBezTo>
                  <a:pt x="1192" y="1688"/>
                  <a:pt x="1328" y="1584"/>
                  <a:pt x="1496" y="1584"/>
                </a:cubicBezTo>
                <a:cubicBezTo>
                  <a:pt x="1664" y="1584"/>
                  <a:pt x="1856" y="1688"/>
                  <a:pt x="2024" y="1680"/>
                </a:cubicBezTo>
                <a:cubicBezTo>
                  <a:pt x="2192" y="1672"/>
                  <a:pt x="2344" y="1656"/>
                  <a:pt x="2504" y="1536"/>
                </a:cubicBezTo>
                <a:cubicBezTo>
                  <a:pt x="2664" y="1416"/>
                  <a:pt x="2944" y="1144"/>
                  <a:pt x="2984" y="960"/>
                </a:cubicBezTo>
                <a:cubicBezTo>
                  <a:pt x="3024" y="776"/>
                  <a:pt x="2912" y="584"/>
                  <a:pt x="2744" y="432"/>
                </a:cubicBezTo>
                <a:cubicBezTo>
                  <a:pt x="2576" y="280"/>
                  <a:pt x="2184" y="96"/>
                  <a:pt x="1976" y="48"/>
                </a:cubicBezTo>
                <a:cubicBezTo>
                  <a:pt x="1768" y="0"/>
                  <a:pt x="1648" y="144"/>
                  <a:pt x="1496" y="144"/>
                </a:cubicBezTo>
                <a:cubicBezTo>
                  <a:pt x="1344" y="144"/>
                  <a:pt x="1240" y="24"/>
                  <a:pt x="1064" y="48"/>
                </a:cubicBezTo>
                <a:cubicBezTo>
                  <a:pt x="888" y="72"/>
                  <a:pt x="608" y="176"/>
                  <a:pt x="440" y="288"/>
                </a:cubicBezTo>
                <a:cubicBezTo>
                  <a:pt x="272" y="400"/>
                  <a:pt x="112" y="592"/>
                  <a:pt x="56" y="720"/>
                </a:cubicBezTo>
                <a:cubicBezTo>
                  <a:pt x="0" y="848"/>
                  <a:pt x="52" y="952"/>
                  <a:pt x="104" y="1056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Freeform 31"/>
          <p:cNvSpPr>
            <a:spLocks/>
          </p:cNvSpPr>
          <p:nvPr/>
        </p:nvSpPr>
        <p:spPr bwMode="auto">
          <a:xfrm>
            <a:off x="3276600" y="2590800"/>
            <a:ext cx="2971800" cy="2209800"/>
          </a:xfrm>
          <a:custGeom>
            <a:avLst/>
            <a:gdLst>
              <a:gd name="T0" fmla="*/ 2147483647 w 3024"/>
              <a:gd name="T1" fmla="*/ 2147483647 h 1688"/>
              <a:gd name="T2" fmla="*/ 2147483647 w 3024"/>
              <a:gd name="T3" fmla="*/ 2147483647 h 1688"/>
              <a:gd name="T4" fmla="*/ 2147483647 w 3024"/>
              <a:gd name="T5" fmla="*/ 2147483647 h 1688"/>
              <a:gd name="T6" fmla="*/ 2147483647 w 3024"/>
              <a:gd name="T7" fmla="*/ 2147483647 h 1688"/>
              <a:gd name="T8" fmla="*/ 2147483647 w 3024"/>
              <a:gd name="T9" fmla="*/ 2147483647 h 1688"/>
              <a:gd name="T10" fmla="*/ 2147483647 w 3024"/>
              <a:gd name="T11" fmla="*/ 2147483647 h 1688"/>
              <a:gd name="T12" fmla="*/ 2147483647 w 3024"/>
              <a:gd name="T13" fmla="*/ 2147483647 h 1688"/>
              <a:gd name="T14" fmla="*/ 2147483647 w 3024"/>
              <a:gd name="T15" fmla="*/ 2147483647 h 1688"/>
              <a:gd name="T16" fmla="*/ 2147483647 w 3024"/>
              <a:gd name="T17" fmla="*/ 2147483647 h 1688"/>
              <a:gd name="T18" fmla="*/ 2147483647 w 3024"/>
              <a:gd name="T19" fmla="*/ 2147483647 h 1688"/>
              <a:gd name="T20" fmla="*/ 2147483647 w 3024"/>
              <a:gd name="T21" fmla="*/ 2147483647 h 1688"/>
              <a:gd name="T22" fmla="*/ 2147483647 w 3024"/>
              <a:gd name="T23" fmla="*/ 2147483647 h 1688"/>
              <a:gd name="T24" fmla="*/ 2147483647 w 3024"/>
              <a:gd name="T25" fmla="*/ 2147483647 h 1688"/>
              <a:gd name="T26" fmla="*/ 2147483647 w 3024"/>
              <a:gd name="T27" fmla="*/ 2147483647 h 1688"/>
              <a:gd name="T28" fmla="*/ 2147483647 w 3024"/>
              <a:gd name="T29" fmla="*/ 2147483647 h 16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24"/>
              <a:gd name="T46" fmla="*/ 0 h 1688"/>
              <a:gd name="T47" fmla="*/ 3024 w 3024"/>
              <a:gd name="T48" fmla="*/ 1688 h 16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24" h="1688">
                <a:moveTo>
                  <a:pt x="200" y="480"/>
                </a:moveTo>
                <a:cubicBezTo>
                  <a:pt x="108" y="632"/>
                  <a:pt x="16" y="784"/>
                  <a:pt x="56" y="960"/>
                </a:cubicBezTo>
                <a:cubicBezTo>
                  <a:pt x="96" y="1136"/>
                  <a:pt x="280" y="1416"/>
                  <a:pt x="440" y="1536"/>
                </a:cubicBezTo>
                <a:cubicBezTo>
                  <a:pt x="600" y="1656"/>
                  <a:pt x="840" y="1672"/>
                  <a:pt x="1016" y="1680"/>
                </a:cubicBezTo>
                <a:cubicBezTo>
                  <a:pt x="1192" y="1688"/>
                  <a:pt x="1328" y="1584"/>
                  <a:pt x="1496" y="1584"/>
                </a:cubicBezTo>
                <a:cubicBezTo>
                  <a:pt x="1664" y="1584"/>
                  <a:pt x="1856" y="1688"/>
                  <a:pt x="2024" y="1680"/>
                </a:cubicBezTo>
                <a:cubicBezTo>
                  <a:pt x="2192" y="1672"/>
                  <a:pt x="2344" y="1656"/>
                  <a:pt x="2504" y="1536"/>
                </a:cubicBezTo>
                <a:cubicBezTo>
                  <a:pt x="2664" y="1416"/>
                  <a:pt x="2944" y="1144"/>
                  <a:pt x="2984" y="960"/>
                </a:cubicBezTo>
                <a:cubicBezTo>
                  <a:pt x="3024" y="776"/>
                  <a:pt x="2912" y="584"/>
                  <a:pt x="2744" y="432"/>
                </a:cubicBezTo>
                <a:cubicBezTo>
                  <a:pt x="2576" y="280"/>
                  <a:pt x="2184" y="96"/>
                  <a:pt x="1976" y="48"/>
                </a:cubicBezTo>
                <a:cubicBezTo>
                  <a:pt x="1768" y="0"/>
                  <a:pt x="1648" y="144"/>
                  <a:pt x="1496" y="144"/>
                </a:cubicBezTo>
                <a:cubicBezTo>
                  <a:pt x="1344" y="144"/>
                  <a:pt x="1240" y="24"/>
                  <a:pt x="1064" y="48"/>
                </a:cubicBezTo>
                <a:cubicBezTo>
                  <a:pt x="888" y="72"/>
                  <a:pt x="608" y="176"/>
                  <a:pt x="440" y="288"/>
                </a:cubicBezTo>
                <a:cubicBezTo>
                  <a:pt x="272" y="400"/>
                  <a:pt x="112" y="592"/>
                  <a:pt x="56" y="720"/>
                </a:cubicBezTo>
                <a:cubicBezTo>
                  <a:pt x="0" y="848"/>
                  <a:pt x="52" y="952"/>
                  <a:pt x="104" y="1056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Telophase II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13319" name="Text Box 15"/>
          <p:cNvSpPr txBox="1">
            <a:spLocks noChangeArrowheads="1"/>
          </p:cNvSpPr>
          <p:nvPr/>
        </p:nvSpPr>
        <p:spPr bwMode="auto">
          <a:xfrm>
            <a:off x="6096000" y="2133600"/>
            <a:ext cx="2514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Chromosomes </a:t>
            </a:r>
            <a:r>
              <a:rPr lang="en-US" sz="2400" dirty="0" smtClean="0"/>
              <a:t>unwind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New nuclei</a:t>
            </a:r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0" y="0"/>
            <a:ext cx="2271713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II</a:t>
            </a:r>
          </a:p>
        </p:txBody>
      </p:sp>
      <p:sp>
        <p:nvSpPr>
          <p:cNvPr id="13321" name="Freeform 17"/>
          <p:cNvSpPr>
            <a:spLocks/>
          </p:cNvSpPr>
          <p:nvPr/>
        </p:nvSpPr>
        <p:spPr bwMode="auto">
          <a:xfrm>
            <a:off x="304800" y="2590800"/>
            <a:ext cx="2971800" cy="2209800"/>
          </a:xfrm>
          <a:custGeom>
            <a:avLst/>
            <a:gdLst>
              <a:gd name="T0" fmla="*/ 2147483647 w 3024"/>
              <a:gd name="T1" fmla="*/ 2147483647 h 1688"/>
              <a:gd name="T2" fmla="*/ 2147483647 w 3024"/>
              <a:gd name="T3" fmla="*/ 2147483647 h 1688"/>
              <a:gd name="T4" fmla="*/ 2147483647 w 3024"/>
              <a:gd name="T5" fmla="*/ 2147483647 h 1688"/>
              <a:gd name="T6" fmla="*/ 2147483647 w 3024"/>
              <a:gd name="T7" fmla="*/ 2147483647 h 1688"/>
              <a:gd name="T8" fmla="*/ 2147483647 w 3024"/>
              <a:gd name="T9" fmla="*/ 2147483647 h 1688"/>
              <a:gd name="T10" fmla="*/ 2147483647 w 3024"/>
              <a:gd name="T11" fmla="*/ 2147483647 h 1688"/>
              <a:gd name="T12" fmla="*/ 2147483647 w 3024"/>
              <a:gd name="T13" fmla="*/ 2147483647 h 1688"/>
              <a:gd name="T14" fmla="*/ 2147483647 w 3024"/>
              <a:gd name="T15" fmla="*/ 2147483647 h 1688"/>
              <a:gd name="T16" fmla="*/ 2147483647 w 3024"/>
              <a:gd name="T17" fmla="*/ 2147483647 h 1688"/>
              <a:gd name="T18" fmla="*/ 2147483647 w 3024"/>
              <a:gd name="T19" fmla="*/ 2147483647 h 1688"/>
              <a:gd name="T20" fmla="*/ 2147483647 w 3024"/>
              <a:gd name="T21" fmla="*/ 2147483647 h 1688"/>
              <a:gd name="T22" fmla="*/ 2147483647 w 3024"/>
              <a:gd name="T23" fmla="*/ 2147483647 h 1688"/>
              <a:gd name="T24" fmla="*/ 2147483647 w 3024"/>
              <a:gd name="T25" fmla="*/ 2147483647 h 1688"/>
              <a:gd name="T26" fmla="*/ 2147483647 w 3024"/>
              <a:gd name="T27" fmla="*/ 2147483647 h 1688"/>
              <a:gd name="T28" fmla="*/ 2147483647 w 3024"/>
              <a:gd name="T29" fmla="*/ 2147483647 h 16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24"/>
              <a:gd name="T46" fmla="*/ 0 h 1688"/>
              <a:gd name="T47" fmla="*/ 3024 w 3024"/>
              <a:gd name="T48" fmla="*/ 1688 h 16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24" h="1688">
                <a:moveTo>
                  <a:pt x="200" y="480"/>
                </a:moveTo>
                <a:cubicBezTo>
                  <a:pt x="108" y="632"/>
                  <a:pt x="16" y="784"/>
                  <a:pt x="56" y="960"/>
                </a:cubicBezTo>
                <a:cubicBezTo>
                  <a:pt x="96" y="1136"/>
                  <a:pt x="280" y="1416"/>
                  <a:pt x="440" y="1536"/>
                </a:cubicBezTo>
                <a:cubicBezTo>
                  <a:pt x="600" y="1656"/>
                  <a:pt x="840" y="1672"/>
                  <a:pt x="1016" y="1680"/>
                </a:cubicBezTo>
                <a:cubicBezTo>
                  <a:pt x="1192" y="1688"/>
                  <a:pt x="1328" y="1584"/>
                  <a:pt x="1496" y="1584"/>
                </a:cubicBezTo>
                <a:cubicBezTo>
                  <a:pt x="1664" y="1584"/>
                  <a:pt x="1856" y="1688"/>
                  <a:pt x="2024" y="1680"/>
                </a:cubicBezTo>
                <a:cubicBezTo>
                  <a:pt x="2192" y="1672"/>
                  <a:pt x="2344" y="1656"/>
                  <a:pt x="2504" y="1536"/>
                </a:cubicBezTo>
                <a:cubicBezTo>
                  <a:pt x="2664" y="1416"/>
                  <a:pt x="2944" y="1144"/>
                  <a:pt x="2984" y="960"/>
                </a:cubicBezTo>
                <a:cubicBezTo>
                  <a:pt x="3024" y="776"/>
                  <a:pt x="2912" y="584"/>
                  <a:pt x="2744" y="432"/>
                </a:cubicBezTo>
                <a:cubicBezTo>
                  <a:pt x="2576" y="280"/>
                  <a:pt x="2184" y="96"/>
                  <a:pt x="1976" y="48"/>
                </a:cubicBezTo>
                <a:cubicBezTo>
                  <a:pt x="1768" y="0"/>
                  <a:pt x="1648" y="144"/>
                  <a:pt x="1496" y="144"/>
                </a:cubicBezTo>
                <a:cubicBezTo>
                  <a:pt x="1344" y="144"/>
                  <a:pt x="1240" y="24"/>
                  <a:pt x="1064" y="48"/>
                </a:cubicBezTo>
                <a:cubicBezTo>
                  <a:pt x="888" y="72"/>
                  <a:pt x="608" y="176"/>
                  <a:pt x="440" y="288"/>
                </a:cubicBezTo>
                <a:cubicBezTo>
                  <a:pt x="272" y="400"/>
                  <a:pt x="112" y="592"/>
                  <a:pt x="56" y="720"/>
                </a:cubicBezTo>
                <a:cubicBezTo>
                  <a:pt x="0" y="848"/>
                  <a:pt x="52" y="952"/>
                  <a:pt x="104" y="1056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Freeform 18"/>
          <p:cNvSpPr>
            <a:spLocks/>
          </p:cNvSpPr>
          <p:nvPr/>
        </p:nvSpPr>
        <p:spPr bwMode="auto">
          <a:xfrm>
            <a:off x="3276600" y="2590800"/>
            <a:ext cx="2971800" cy="2209800"/>
          </a:xfrm>
          <a:custGeom>
            <a:avLst/>
            <a:gdLst>
              <a:gd name="T0" fmla="*/ 2147483647 w 3024"/>
              <a:gd name="T1" fmla="*/ 2147483647 h 1688"/>
              <a:gd name="T2" fmla="*/ 2147483647 w 3024"/>
              <a:gd name="T3" fmla="*/ 2147483647 h 1688"/>
              <a:gd name="T4" fmla="*/ 2147483647 w 3024"/>
              <a:gd name="T5" fmla="*/ 2147483647 h 1688"/>
              <a:gd name="T6" fmla="*/ 2147483647 w 3024"/>
              <a:gd name="T7" fmla="*/ 2147483647 h 1688"/>
              <a:gd name="T8" fmla="*/ 2147483647 w 3024"/>
              <a:gd name="T9" fmla="*/ 2147483647 h 1688"/>
              <a:gd name="T10" fmla="*/ 2147483647 w 3024"/>
              <a:gd name="T11" fmla="*/ 2147483647 h 1688"/>
              <a:gd name="T12" fmla="*/ 2147483647 w 3024"/>
              <a:gd name="T13" fmla="*/ 2147483647 h 1688"/>
              <a:gd name="T14" fmla="*/ 2147483647 w 3024"/>
              <a:gd name="T15" fmla="*/ 2147483647 h 1688"/>
              <a:gd name="T16" fmla="*/ 2147483647 w 3024"/>
              <a:gd name="T17" fmla="*/ 2147483647 h 1688"/>
              <a:gd name="T18" fmla="*/ 2147483647 w 3024"/>
              <a:gd name="T19" fmla="*/ 2147483647 h 1688"/>
              <a:gd name="T20" fmla="*/ 2147483647 w 3024"/>
              <a:gd name="T21" fmla="*/ 2147483647 h 1688"/>
              <a:gd name="T22" fmla="*/ 2147483647 w 3024"/>
              <a:gd name="T23" fmla="*/ 2147483647 h 1688"/>
              <a:gd name="T24" fmla="*/ 2147483647 w 3024"/>
              <a:gd name="T25" fmla="*/ 2147483647 h 1688"/>
              <a:gd name="T26" fmla="*/ 2147483647 w 3024"/>
              <a:gd name="T27" fmla="*/ 2147483647 h 1688"/>
              <a:gd name="T28" fmla="*/ 2147483647 w 3024"/>
              <a:gd name="T29" fmla="*/ 2147483647 h 16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24"/>
              <a:gd name="T46" fmla="*/ 0 h 1688"/>
              <a:gd name="T47" fmla="*/ 3024 w 3024"/>
              <a:gd name="T48" fmla="*/ 1688 h 16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24" h="1688">
                <a:moveTo>
                  <a:pt x="200" y="480"/>
                </a:moveTo>
                <a:cubicBezTo>
                  <a:pt x="108" y="632"/>
                  <a:pt x="16" y="784"/>
                  <a:pt x="56" y="960"/>
                </a:cubicBezTo>
                <a:cubicBezTo>
                  <a:pt x="96" y="1136"/>
                  <a:pt x="280" y="1416"/>
                  <a:pt x="440" y="1536"/>
                </a:cubicBezTo>
                <a:cubicBezTo>
                  <a:pt x="600" y="1656"/>
                  <a:pt x="840" y="1672"/>
                  <a:pt x="1016" y="1680"/>
                </a:cubicBezTo>
                <a:cubicBezTo>
                  <a:pt x="1192" y="1688"/>
                  <a:pt x="1328" y="1584"/>
                  <a:pt x="1496" y="1584"/>
                </a:cubicBezTo>
                <a:cubicBezTo>
                  <a:pt x="1664" y="1584"/>
                  <a:pt x="1856" y="1688"/>
                  <a:pt x="2024" y="1680"/>
                </a:cubicBezTo>
                <a:cubicBezTo>
                  <a:pt x="2192" y="1672"/>
                  <a:pt x="2344" y="1656"/>
                  <a:pt x="2504" y="1536"/>
                </a:cubicBezTo>
                <a:cubicBezTo>
                  <a:pt x="2664" y="1416"/>
                  <a:pt x="2944" y="1144"/>
                  <a:pt x="2984" y="960"/>
                </a:cubicBezTo>
                <a:cubicBezTo>
                  <a:pt x="3024" y="776"/>
                  <a:pt x="2912" y="584"/>
                  <a:pt x="2744" y="432"/>
                </a:cubicBezTo>
                <a:cubicBezTo>
                  <a:pt x="2576" y="280"/>
                  <a:pt x="2184" y="96"/>
                  <a:pt x="1976" y="48"/>
                </a:cubicBezTo>
                <a:cubicBezTo>
                  <a:pt x="1768" y="0"/>
                  <a:pt x="1648" y="144"/>
                  <a:pt x="1496" y="144"/>
                </a:cubicBezTo>
                <a:cubicBezTo>
                  <a:pt x="1344" y="144"/>
                  <a:pt x="1240" y="24"/>
                  <a:pt x="1064" y="48"/>
                </a:cubicBezTo>
                <a:cubicBezTo>
                  <a:pt x="888" y="72"/>
                  <a:pt x="608" y="176"/>
                  <a:pt x="440" y="288"/>
                </a:cubicBezTo>
                <a:cubicBezTo>
                  <a:pt x="272" y="400"/>
                  <a:pt x="112" y="592"/>
                  <a:pt x="56" y="720"/>
                </a:cubicBezTo>
                <a:cubicBezTo>
                  <a:pt x="0" y="848"/>
                  <a:pt x="52" y="952"/>
                  <a:pt x="104" y="1056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Freeform 19"/>
          <p:cNvSpPr>
            <a:spLocks/>
          </p:cNvSpPr>
          <p:nvPr/>
        </p:nvSpPr>
        <p:spPr bwMode="auto">
          <a:xfrm>
            <a:off x="3722688" y="3657600"/>
            <a:ext cx="630237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Freeform 20"/>
          <p:cNvSpPr>
            <a:spLocks/>
          </p:cNvSpPr>
          <p:nvPr/>
        </p:nvSpPr>
        <p:spPr bwMode="auto">
          <a:xfrm rot="-4542741">
            <a:off x="644525" y="36226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Freeform 21"/>
          <p:cNvSpPr>
            <a:spLocks/>
          </p:cNvSpPr>
          <p:nvPr/>
        </p:nvSpPr>
        <p:spPr bwMode="auto">
          <a:xfrm rot="-6241535">
            <a:off x="644525" y="31654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Freeform 22"/>
          <p:cNvSpPr>
            <a:spLocks/>
          </p:cNvSpPr>
          <p:nvPr/>
        </p:nvSpPr>
        <p:spPr bwMode="auto">
          <a:xfrm rot="5200314">
            <a:off x="3449638" y="3394075"/>
            <a:ext cx="630238" cy="547687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Freeform 23"/>
          <p:cNvSpPr>
            <a:spLocks/>
          </p:cNvSpPr>
          <p:nvPr/>
        </p:nvSpPr>
        <p:spPr bwMode="auto">
          <a:xfrm>
            <a:off x="5410200" y="3581400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Freeform 24"/>
          <p:cNvSpPr>
            <a:spLocks/>
          </p:cNvSpPr>
          <p:nvPr/>
        </p:nvSpPr>
        <p:spPr bwMode="auto">
          <a:xfrm rot="-4542741">
            <a:off x="2244725" y="36988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Freeform 25"/>
          <p:cNvSpPr>
            <a:spLocks/>
          </p:cNvSpPr>
          <p:nvPr/>
        </p:nvSpPr>
        <p:spPr bwMode="auto">
          <a:xfrm rot="-6241535">
            <a:off x="2397125" y="32416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Freeform 26"/>
          <p:cNvSpPr>
            <a:spLocks/>
          </p:cNvSpPr>
          <p:nvPr/>
        </p:nvSpPr>
        <p:spPr bwMode="auto">
          <a:xfrm rot="5200314">
            <a:off x="5137150" y="33178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Oval 27"/>
          <p:cNvSpPr>
            <a:spLocks noChangeArrowheads="1"/>
          </p:cNvSpPr>
          <p:nvPr/>
        </p:nvSpPr>
        <p:spPr bwMode="auto">
          <a:xfrm>
            <a:off x="533400" y="30480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28"/>
          <p:cNvSpPr>
            <a:spLocks noChangeArrowheads="1"/>
          </p:cNvSpPr>
          <p:nvPr/>
        </p:nvSpPr>
        <p:spPr bwMode="auto">
          <a:xfrm>
            <a:off x="2057400" y="30480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29"/>
          <p:cNvSpPr>
            <a:spLocks noChangeArrowheads="1"/>
          </p:cNvSpPr>
          <p:nvPr/>
        </p:nvSpPr>
        <p:spPr bwMode="auto">
          <a:xfrm>
            <a:off x="3429000" y="32004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30"/>
          <p:cNvSpPr>
            <a:spLocks noChangeArrowheads="1"/>
          </p:cNvSpPr>
          <p:nvPr/>
        </p:nvSpPr>
        <p:spPr bwMode="auto">
          <a:xfrm>
            <a:off x="5029200" y="31242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Cytokinesis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324600" y="2057400"/>
            <a:ext cx="25146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Showing ___ sample chromosomes in each cell.  </a:t>
            </a:r>
            <a:endParaRPr lang="en-US"/>
          </a:p>
          <a:p>
            <a:r>
              <a:rPr lang="en-US" b="1"/>
              <a:t> </a:t>
            </a:r>
            <a:endParaRPr lang="en-US"/>
          </a:p>
          <a:p>
            <a:r>
              <a:rPr lang="en-US" b="1"/>
              <a:t>Real human cell would have ___ chromosomes in each cell.</a:t>
            </a:r>
            <a:endParaRPr lang="en-US"/>
          </a:p>
          <a:p>
            <a:r>
              <a:rPr lang="en-US" b="1"/>
              <a:t> </a:t>
            </a:r>
            <a:endParaRPr lang="en-US"/>
          </a:p>
          <a:p>
            <a:r>
              <a:rPr lang="en-US" b="1"/>
              <a:t>One cell becomes ____ cells.</a:t>
            </a:r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0" y="0"/>
            <a:ext cx="2271713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II</a:t>
            </a:r>
          </a:p>
        </p:txBody>
      </p:sp>
      <p:sp>
        <p:nvSpPr>
          <p:cNvPr id="14345" name="Freeform 11"/>
          <p:cNvSpPr>
            <a:spLocks/>
          </p:cNvSpPr>
          <p:nvPr/>
        </p:nvSpPr>
        <p:spPr bwMode="auto">
          <a:xfrm>
            <a:off x="3722688" y="3657600"/>
            <a:ext cx="630237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Freeform 12"/>
          <p:cNvSpPr>
            <a:spLocks/>
          </p:cNvSpPr>
          <p:nvPr/>
        </p:nvSpPr>
        <p:spPr bwMode="auto">
          <a:xfrm rot="-4542741">
            <a:off x="644525" y="36226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Freeform 13"/>
          <p:cNvSpPr>
            <a:spLocks/>
          </p:cNvSpPr>
          <p:nvPr/>
        </p:nvSpPr>
        <p:spPr bwMode="auto">
          <a:xfrm rot="-6241535">
            <a:off x="644525" y="31654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Freeform 14"/>
          <p:cNvSpPr>
            <a:spLocks/>
          </p:cNvSpPr>
          <p:nvPr/>
        </p:nvSpPr>
        <p:spPr bwMode="auto">
          <a:xfrm rot="5200314">
            <a:off x="3449638" y="3394075"/>
            <a:ext cx="630238" cy="547687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Freeform 15"/>
          <p:cNvSpPr>
            <a:spLocks/>
          </p:cNvSpPr>
          <p:nvPr/>
        </p:nvSpPr>
        <p:spPr bwMode="auto">
          <a:xfrm>
            <a:off x="5410200" y="3581400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Freeform 16"/>
          <p:cNvSpPr>
            <a:spLocks/>
          </p:cNvSpPr>
          <p:nvPr/>
        </p:nvSpPr>
        <p:spPr bwMode="auto">
          <a:xfrm rot="-4542741">
            <a:off x="2244725" y="36988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Freeform 17"/>
          <p:cNvSpPr>
            <a:spLocks/>
          </p:cNvSpPr>
          <p:nvPr/>
        </p:nvSpPr>
        <p:spPr bwMode="auto">
          <a:xfrm rot="-6241535">
            <a:off x="2397125" y="32416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Freeform 18"/>
          <p:cNvSpPr>
            <a:spLocks/>
          </p:cNvSpPr>
          <p:nvPr/>
        </p:nvSpPr>
        <p:spPr bwMode="auto">
          <a:xfrm rot="5200314">
            <a:off x="5137150" y="33178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Oval 19"/>
          <p:cNvSpPr>
            <a:spLocks noChangeArrowheads="1"/>
          </p:cNvSpPr>
          <p:nvPr/>
        </p:nvSpPr>
        <p:spPr bwMode="auto">
          <a:xfrm>
            <a:off x="533400" y="30480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20"/>
          <p:cNvSpPr>
            <a:spLocks noChangeArrowheads="1"/>
          </p:cNvSpPr>
          <p:nvPr/>
        </p:nvSpPr>
        <p:spPr bwMode="auto">
          <a:xfrm>
            <a:off x="2057400" y="30480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21"/>
          <p:cNvSpPr>
            <a:spLocks noChangeArrowheads="1"/>
          </p:cNvSpPr>
          <p:nvPr/>
        </p:nvSpPr>
        <p:spPr bwMode="auto">
          <a:xfrm>
            <a:off x="3429000" y="32004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2"/>
          <p:cNvSpPr>
            <a:spLocks noChangeArrowheads="1"/>
          </p:cNvSpPr>
          <p:nvPr/>
        </p:nvSpPr>
        <p:spPr bwMode="auto">
          <a:xfrm>
            <a:off x="5029200" y="3124200"/>
            <a:ext cx="1066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23"/>
          <p:cNvSpPr>
            <a:spLocks noChangeArrowheads="1"/>
          </p:cNvSpPr>
          <p:nvPr/>
        </p:nvSpPr>
        <p:spPr bwMode="auto">
          <a:xfrm>
            <a:off x="304800" y="2590800"/>
            <a:ext cx="1524000" cy="20574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24"/>
          <p:cNvSpPr>
            <a:spLocks noChangeArrowheads="1"/>
          </p:cNvSpPr>
          <p:nvPr/>
        </p:nvSpPr>
        <p:spPr bwMode="auto">
          <a:xfrm>
            <a:off x="1828800" y="2590800"/>
            <a:ext cx="1524000" cy="20574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5"/>
          <p:cNvSpPr>
            <a:spLocks noChangeArrowheads="1"/>
          </p:cNvSpPr>
          <p:nvPr/>
        </p:nvSpPr>
        <p:spPr bwMode="auto">
          <a:xfrm>
            <a:off x="3276600" y="2819400"/>
            <a:ext cx="1524000" cy="20574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Oval 26"/>
          <p:cNvSpPr>
            <a:spLocks noChangeArrowheads="1"/>
          </p:cNvSpPr>
          <p:nvPr/>
        </p:nvSpPr>
        <p:spPr bwMode="auto">
          <a:xfrm>
            <a:off x="4800600" y="2743200"/>
            <a:ext cx="1524000" cy="20574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391400" y="1981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20000" y="33528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477000" y="47244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52400" y="4419600"/>
            <a:ext cx="85344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152400" y="45720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What happened to the final number of chromosomes in each cell compared to the beginning?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657600" y="4876800"/>
            <a:ext cx="39571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There are half as </a:t>
            </a:r>
            <a:r>
              <a:rPr lang="en-US" sz="2800" dirty="0" smtClean="0">
                <a:solidFill>
                  <a:srgbClr val="FF0000"/>
                </a:solidFill>
              </a:rPr>
              <a:t>many.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0" y="0"/>
            <a:ext cx="2271713" cy="711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Meiosis I Diagram</a:t>
            </a:r>
            <a:endParaRPr lang="en-US" u="sng" dirty="0"/>
          </a:p>
        </p:txBody>
      </p:sp>
      <p:pic>
        <p:nvPicPr>
          <p:cNvPr id="1030" name="Picture 6" descr="http://www.biology.iupui.edu/biocourses/n100/images/meiosis1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715000" cy="4286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0" y="6172200"/>
            <a:ext cx="5405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dirty="0" smtClean="0">
                <a:hlinkClick r:id="rId3"/>
              </a:rPr>
              <a:t>http://www.biology.iupui.edu/biocourses/n100/images/meiosis1cropped.jpg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Meiosis 2 Diagram</a:t>
            </a:r>
            <a:endParaRPr lang="en-US" u="sng" dirty="0"/>
          </a:p>
        </p:txBody>
      </p:sp>
      <p:pic>
        <p:nvPicPr>
          <p:cNvPr id="31746" name="Picture 2" descr="http://www.biology.iupui.edu/biocourses/n100/images/meiosis2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5715000" cy="4286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5943600"/>
            <a:ext cx="5495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</a:t>
            </a:r>
            <a:r>
              <a:rPr lang="en-US" sz="1200" dirty="0" smtClean="0"/>
              <a:t>: </a:t>
            </a:r>
            <a:r>
              <a:rPr lang="en-US" sz="1200" dirty="0" smtClean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www.biology.iupui.edu/biocourses/n100/images/meiosis2cropped.jpg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Meiosis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Reduces the number of chromosomes by half in new cells. Produces genetically different offspring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Directions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229600" cy="1600199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USE THE FOLLOWING COLORS TO CREATE YOUR DRAWINGS IN YOUR DRAWING PACKETS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 = 1 (big, from father), </a:t>
            </a:r>
            <a:r>
              <a:rPr lang="en-US" sz="2000" dirty="0" smtClean="0">
                <a:solidFill>
                  <a:srgbClr val="FFC000"/>
                </a:solidFill>
              </a:rPr>
              <a:t>Orange</a:t>
            </a:r>
            <a:r>
              <a:rPr lang="en-US" sz="2000" dirty="0" smtClean="0"/>
              <a:t> = 1 (big, from mother), 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accent5">
                    <a:lumMod val="90000"/>
                  </a:schemeClr>
                </a:solidFill>
              </a:rPr>
              <a:t>Light blue </a:t>
            </a:r>
            <a:r>
              <a:rPr lang="en-US" sz="2000" dirty="0" smtClean="0"/>
              <a:t>= 2 (small, from father), </a:t>
            </a:r>
            <a:r>
              <a:rPr lang="en-US" sz="2000" dirty="0" smtClean="0">
                <a:solidFill>
                  <a:srgbClr val="0070C0"/>
                </a:solidFill>
              </a:rPr>
              <a:t>Dark blue </a:t>
            </a:r>
            <a:r>
              <a:rPr lang="en-US" sz="2000" dirty="0" smtClean="0"/>
              <a:t>= 2 (small, from </a:t>
            </a:r>
            <a:r>
              <a:rPr lang="en-US" sz="2000" dirty="0" smtClean="0"/>
              <a:t>mother)</a:t>
            </a:r>
            <a:endParaRPr lang="en-US" sz="20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533400" y="2971800"/>
            <a:ext cx="4572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752600" y="3276600"/>
            <a:ext cx="21336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81200" y="3429000"/>
            <a:ext cx="469900" cy="838200"/>
            <a:chOff x="1056" y="3648"/>
            <a:chExt cx="296" cy="528"/>
          </a:xfrm>
        </p:grpSpPr>
        <p:sp>
          <p:nvSpPr>
            <p:cNvPr id="3091" name="Freeform 7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9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Oval 8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54300" y="3429000"/>
            <a:ext cx="469900" cy="838200"/>
            <a:chOff x="1056" y="3648"/>
            <a:chExt cx="296" cy="528"/>
          </a:xfrm>
        </p:grpSpPr>
        <p:sp>
          <p:nvSpPr>
            <p:cNvPr id="3088" name="Freeform 12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3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Oval 14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124200" y="4038600"/>
            <a:ext cx="317500" cy="609600"/>
            <a:chOff x="1056" y="3648"/>
            <a:chExt cx="296" cy="528"/>
          </a:xfrm>
        </p:grpSpPr>
        <p:sp>
          <p:nvSpPr>
            <p:cNvPr id="3085" name="Freeform 24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25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Oval 26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2133600" y="4495800"/>
            <a:ext cx="317500" cy="609600"/>
            <a:chOff x="1056" y="3648"/>
            <a:chExt cx="296" cy="528"/>
          </a:xfrm>
        </p:grpSpPr>
        <p:sp>
          <p:nvSpPr>
            <p:cNvPr id="3082" name="Freeform 28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29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30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410200" y="3048000"/>
            <a:ext cx="3276600" cy="3047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Showing </a:t>
            </a:r>
            <a:r>
              <a:rPr lang="en-US" sz="2400" b="1" dirty="0" smtClean="0"/>
              <a:t>4</a:t>
            </a:r>
            <a:r>
              <a:rPr lang="en-US" sz="2400" dirty="0" smtClean="0"/>
              <a:t> </a:t>
            </a:r>
            <a:r>
              <a:rPr lang="en-US" sz="2400" dirty="0" smtClean="0"/>
              <a:t>sample chromosomes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real human cell would have </a:t>
            </a:r>
            <a:r>
              <a:rPr lang="en-US" sz="2400" b="1" dirty="0" smtClean="0"/>
              <a:t>46</a:t>
            </a:r>
            <a:r>
              <a:rPr lang="en-US" sz="2400" dirty="0" smtClean="0"/>
              <a:t> chromosomes.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Interphase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mitosis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1000" y="26670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6019800" y="26670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81000" y="16002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Prophase I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019800" y="16002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4103" name="Oval 12"/>
          <p:cNvSpPr>
            <a:spLocks noChangeArrowheads="1"/>
          </p:cNvSpPr>
          <p:nvPr/>
        </p:nvSpPr>
        <p:spPr bwMode="auto">
          <a:xfrm>
            <a:off x="1066800" y="2971800"/>
            <a:ext cx="4572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13"/>
          <p:cNvSpPr>
            <a:spLocks noChangeArrowheads="1"/>
          </p:cNvSpPr>
          <p:nvPr/>
        </p:nvSpPr>
        <p:spPr bwMode="auto">
          <a:xfrm>
            <a:off x="2209800" y="3352800"/>
            <a:ext cx="21336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5" name="Group 14"/>
          <p:cNvGrpSpPr>
            <a:grpSpLocks/>
          </p:cNvGrpSpPr>
          <p:nvPr/>
        </p:nvGrpSpPr>
        <p:grpSpPr bwMode="auto">
          <a:xfrm rot="2838172">
            <a:off x="3003550" y="3321050"/>
            <a:ext cx="469900" cy="838200"/>
            <a:chOff x="1056" y="3648"/>
            <a:chExt cx="296" cy="528"/>
          </a:xfrm>
        </p:grpSpPr>
        <p:sp>
          <p:nvSpPr>
            <p:cNvPr id="4124" name="Freeform 15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16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Oval 17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6" name="Group 18"/>
          <p:cNvGrpSpPr>
            <a:grpSpLocks/>
          </p:cNvGrpSpPr>
          <p:nvPr/>
        </p:nvGrpSpPr>
        <p:grpSpPr bwMode="auto">
          <a:xfrm rot="-7378164">
            <a:off x="3111500" y="3505200"/>
            <a:ext cx="469900" cy="838200"/>
            <a:chOff x="1056" y="3648"/>
            <a:chExt cx="296" cy="528"/>
          </a:xfrm>
        </p:grpSpPr>
        <p:sp>
          <p:nvSpPr>
            <p:cNvPr id="4121" name="Freeform 19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0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Oval 21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7" name="Group 22"/>
          <p:cNvGrpSpPr>
            <a:grpSpLocks/>
          </p:cNvGrpSpPr>
          <p:nvPr/>
        </p:nvGrpSpPr>
        <p:grpSpPr bwMode="auto">
          <a:xfrm>
            <a:off x="3733800" y="4419600"/>
            <a:ext cx="317500" cy="609600"/>
            <a:chOff x="1056" y="3648"/>
            <a:chExt cx="296" cy="528"/>
          </a:xfrm>
        </p:grpSpPr>
        <p:sp>
          <p:nvSpPr>
            <p:cNvPr id="4118" name="Freeform 23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4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Oval 25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8" name="Group 26"/>
          <p:cNvGrpSpPr>
            <a:grpSpLocks/>
          </p:cNvGrpSpPr>
          <p:nvPr/>
        </p:nvGrpSpPr>
        <p:grpSpPr bwMode="auto">
          <a:xfrm>
            <a:off x="3505200" y="4419600"/>
            <a:ext cx="317500" cy="609600"/>
            <a:chOff x="1056" y="3648"/>
            <a:chExt cx="296" cy="528"/>
          </a:xfrm>
        </p:grpSpPr>
        <p:sp>
          <p:nvSpPr>
            <p:cNvPr id="4115" name="Freeform 27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8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Oval 29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9" name="Text Box 31"/>
          <p:cNvSpPr txBox="1">
            <a:spLocks noChangeArrowheads="1"/>
          </p:cNvSpPr>
          <p:nvPr/>
        </p:nvSpPr>
        <p:spPr bwMode="auto">
          <a:xfrm>
            <a:off x="6096000" y="2819400"/>
            <a:ext cx="2514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Similar to mitosis except the</a:t>
            </a:r>
            <a:r>
              <a:rPr lang="en-US" b="1" dirty="0"/>
              <a:t> </a:t>
            </a:r>
            <a:endParaRPr lang="en-US" dirty="0"/>
          </a:p>
          <a:p>
            <a:r>
              <a:rPr lang="en-US" b="1" dirty="0" smtClean="0"/>
              <a:t>same sized </a:t>
            </a:r>
            <a:r>
              <a:rPr lang="en-US" b="1" dirty="0"/>
              <a:t>chromosomes </a:t>
            </a:r>
            <a:r>
              <a:rPr lang="en-US" b="1" dirty="0" smtClean="0"/>
              <a:t>pair up with one another.</a:t>
            </a:r>
            <a:endParaRPr lang="en-US" dirty="0"/>
          </a:p>
        </p:txBody>
      </p:sp>
      <p:sp>
        <p:nvSpPr>
          <p:cNvPr id="4110" name="Text Box 32"/>
          <p:cNvSpPr txBox="1">
            <a:spLocks noChangeArrowheads="1"/>
          </p:cNvSpPr>
          <p:nvPr/>
        </p:nvSpPr>
        <p:spPr bwMode="auto">
          <a:xfrm>
            <a:off x="0" y="0"/>
            <a:ext cx="210185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</a:t>
            </a:r>
          </a:p>
        </p:txBody>
      </p:sp>
      <p:sp>
        <p:nvSpPr>
          <p:cNvPr id="4111" name="Rectangle 6"/>
          <p:cNvSpPr>
            <a:spLocks noChangeArrowheads="1"/>
          </p:cNvSpPr>
          <p:nvPr/>
        </p:nvSpPr>
        <p:spPr bwMode="auto">
          <a:xfrm>
            <a:off x="381000" y="990600"/>
            <a:ext cx="83058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MEIOSIS </a:t>
            </a:r>
            <a:r>
              <a:rPr lang="en-US" sz="2400">
                <a:solidFill>
                  <a:schemeClr val="bg1"/>
                </a:solidFill>
              </a:rPr>
              <a:t>- Occurs in ovaries/testes to make egg/sperm cells </a:t>
            </a:r>
            <a:endParaRPr lang="en-US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Metaphase I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19400" y="6858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066800" y="2286000"/>
            <a:ext cx="4572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8" name="Group 9"/>
          <p:cNvGrpSpPr>
            <a:grpSpLocks/>
          </p:cNvGrpSpPr>
          <p:nvPr/>
        </p:nvGrpSpPr>
        <p:grpSpPr bwMode="auto">
          <a:xfrm>
            <a:off x="3048000" y="2895600"/>
            <a:ext cx="469900" cy="838200"/>
            <a:chOff x="1056" y="3648"/>
            <a:chExt cx="296" cy="528"/>
          </a:xfrm>
        </p:grpSpPr>
        <p:sp>
          <p:nvSpPr>
            <p:cNvPr id="5143" name="Freeform 10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11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Oval 12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9" name="Group 13"/>
          <p:cNvGrpSpPr>
            <a:grpSpLocks/>
          </p:cNvGrpSpPr>
          <p:nvPr/>
        </p:nvGrpSpPr>
        <p:grpSpPr bwMode="auto">
          <a:xfrm>
            <a:off x="3276600" y="2895600"/>
            <a:ext cx="469900" cy="838200"/>
            <a:chOff x="1056" y="3648"/>
            <a:chExt cx="296" cy="528"/>
          </a:xfrm>
        </p:grpSpPr>
        <p:sp>
          <p:nvSpPr>
            <p:cNvPr id="5140" name="Freeform 14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15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Oval 16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0" name="Group 17"/>
          <p:cNvGrpSpPr>
            <a:grpSpLocks/>
          </p:cNvGrpSpPr>
          <p:nvPr/>
        </p:nvGrpSpPr>
        <p:grpSpPr bwMode="auto">
          <a:xfrm>
            <a:off x="3276600" y="3733800"/>
            <a:ext cx="317500" cy="609600"/>
            <a:chOff x="1056" y="3648"/>
            <a:chExt cx="296" cy="528"/>
          </a:xfrm>
        </p:grpSpPr>
        <p:sp>
          <p:nvSpPr>
            <p:cNvPr id="5137" name="Freeform 18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9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Oval 20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1" name="Group 21"/>
          <p:cNvGrpSpPr>
            <a:grpSpLocks/>
          </p:cNvGrpSpPr>
          <p:nvPr/>
        </p:nvGrpSpPr>
        <p:grpSpPr bwMode="auto">
          <a:xfrm>
            <a:off x="3124200" y="3733800"/>
            <a:ext cx="317500" cy="609600"/>
            <a:chOff x="1056" y="3648"/>
            <a:chExt cx="296" cy="528"/>
          </a:xfrm>
        </p:grpSpPr>
        <p:sp>
          <p:nvSpPr>
            <p:cNvPr id="5134" name="Freeform 22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3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Oval 24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Text Box 27"/>
          <p:cNvSpPr txBox="1">
            <a:spLocks noChangeArrowheads="1"/>
          </p:cNvSpPr>
          <p:nvPr/>
        </p:nvSpPr>
        <p:spPr bwMode="auto">
          <a:xfrm>
            <a:off x="6096000" y="2133600"/>
            <a:ext cx="236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Same </a:t>
            </a:r>
            <a:r>
              <a:rPr lang="en-US" sz="2400" dirty="0"/>
              <a:t>size chromosomes line up as </a:t>
            </a:r>
            <a:r>
              <a:rPr lang="en-US" sz="2400" dirty="0" smtClean="0"/>
              <a:t>pairs.</a:t>
            </a:r>
            <a:endParaRPr lang="en-US" sz="2400" dirty="0"/>
          </a:p>
        </p:txBody>
      </p:sp>
      <p:sp>
        <p:nvSpPr>
          <p:cNvPr id="5133" name="Text Box 28"/>
          <p:cNvSpPr txBox="1">
            <a:spLocks noChangeArrowheads="1"/>
          </p:cNvSpPr>
          <p:nvPr/>
        </p:nvSpPr>
        <p:spPr bwMode="auto">
          <a:xfrm>
            <a:off x="0" y="0"/>
            <a:ext cx="210185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Anaphase I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1066800" y="2286000"/>
            <a:ext cx="4572000" cy="2819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2057400" y="2819400"/>
            <a:ext cx="469900" cy="838200"/>
            <a:chOff x="1056" y="3648"/>
            <a:chExt cx="296" cy="528"/>
          </a:xfrm>
        </p:grpSpPr>
        <p:sp>
          <p:nvSpPr>
            <p:cNvPr id="6167" name="Freeform 9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Freeform 10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Oval 11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3" name="Group 12"/>
          <p:cNvGrpSpPr>
            <a:grpSpLocks/>
          </p:cNvGrpSpPr>
          <p:nvPr/>
        </p:nvGrpSpPr>
        <p:grpSpPr bwMode="auto">
          <a:xfrm>
            <a:off x="4114800" y="2819400"/>
            <a:ext cx="469900" cy="838200"/>
            <a:chOff x="1056" y="3648"/>
            <a:chExt cx="296" cy="528"/>
          </a:xfrm>
        </p:grpSpPr>
        <p:sp>
          <p:nvSpPr>
            <p:cNvPr id="6164" name="Freeform 13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Freeform 14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Oval 15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4" name="Group 16"/>
          <p:cNvGrpSpPr>
            <a:grpSpLocks/>
          </p:cNvGrpSpPr>
          <p:nvPr/>
        </p:nvGrpSpPr>
        <p:grpSpPr bwMode="auto">
          <a:xfrm>
            <a:off x="4038600" y="3733800"/>
            <a:ext cx="317500" cy="609600"/>
            <a:chOff x="1056" y="3648"/>
            <a:chExt cx="296" cy="528"/>
          </a:xfrm>
        </p:grpSpPr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5" name="Group 20"/>
          <p:cNvGrpSpPr>
            <a:grpSpLocks/>
          </p:cNvGrpSpPr>
          <p:nvPr/>
        </p:nvGrpSpPr>
        <p:grpSpPr bwMode="auto">
          <a:xfrm>
            <a:off x="2133600" y="3733800"/>
            <a:ext cx="317500" cy="609600"/>
            <a:chOff x="1056" y="3648"/>
            <a:chExt cx="296" cy="528"/>
          </a:xfrm>
        </p:grpSpPr>
        <p:sp>
          <p:nvSpPr>
            <p:cNvPr id="6158" name="Freeform 21"/>
            <p:cNvSpPr>
              <a:spLocks/>
            </p:cNvSpPr>
            <p:nvPr/>
          </p:nvSpPr>
          <p:spPr bwMode="auto">
            <a:xfrm>
              <a:off x="1056" y="3696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22"/>
            <p:cNvSpPr>
              <a:spLocks/>
            </p:cNvSpPr>
            <p:nvPr/>
          </p:nvSpPr>
          <p:spPr bwMode="auto">
            <a:xfrm flipH="1">
              <a:off x="1200" y="3648"/>
              <a:ext cx="152" cy="480"/>
            </a:xfrm>
            <a:custGeom>
              <a:avLst/>
              <a:gdLst>
                <a:gd name="T0" fmla="*/ 0 w 152"/>
                <a:gd name="T1" fmla="*/ 0 h 480"/>
                <a:gd name="T2" fmla="*/ 144 w 152"/>
                <a:gd name="T3" fmla="*/ 240 h 480"/>
                <a:gd name="T4" fmla="*/ 48 w 152"/>
                <a:gd name="T5" fmla="*/ 480 h 480"/>
                <a:gd name="T6" fmla="*/ 0 60000 65536"/>
                <a:gd name="T7" fmla="*/ 0 60000 65536"/>
                <a:gd name="T8" fmla="*/ 0 60000 65536"/>
                <a:gd name="T9" fmla="*/ 0 w 152"/>
                <a:gd name="T10" fmla="*/ 0 h 480"/>
                <a:gd name="T11" fmla="*/ 152 w 15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480">
                  <a:moveTo>
                    <a:pt x="0" y="0"/>
                  </a:moveTo>
                  <a:cubicBezTo>
                    <a:pt x="68" y="80"/>
                    <a:pt x="136" y="160"/>
                    <a:pt x="144" y="240"/>
                  </a:cubicBezTo>
                  <a:cubicBezTo>
                    <a:pt x="152" y="320"/>
                    <a:pt x="100" y="400"/>
                    <a:pt x="48" y="480"/>
                  </a:cubicBezTo>
                </a:path>
              </a:pathLst>
            </a:custGeom>
            <a:noFill/>
            <a:ln w="76200">
              <a:solidFill>
                <a:srgbClr val="00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Oval 23"/>
            <p:cNvSpPr>
              <a:spLocks noChangeArrowheads="1"/>
            </p:cNvSpPr>
            <p:nvPr/>
          </p:nvSpPr>
          <p:spPr bwMode="auto">
            <a:xfrm>
              <a:off x="1152" y="38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6" name="Text Box 24"/>
          <p:cNvSpPr txBox="1">
            <a:spLocks noChangeArrowheads="1"/>
          </p:cNvSpPr>
          <p:nvPr/>
        </p:nvSpPr>
        <p:spPr bwMode="auto">
          <a:xfrm>
            <a:off x="6096000" y="2133600"/>
            <a:ext cx="2362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Chromosome </a:t>
            </a:r>
            <a:r>
              <a:rPr lang="en-US" sz="2400" dirty="0"/>
              <a:t>pairs split </a:t>
            </a:r>
            <a:r>
              <a:rPr lang="en-US" sz="2400" dirty="0" smtClean="0"/>
              <a:t>apart.</a:t>
            </a:r>
            <a:endParaRPr lang="en-US" sz="2400" dirty="0"/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0" y="0"/>
            <a:ext cx="210185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Telophase I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7175" name="Freeform 16"/>
          <p:cNvSpPr>
            <a:spLocks/>
          </p:cNvSpPr>
          <p:nvPr/>
        </p:nvSpPr>
        <p:spPr bwMode="auto">
          <a:xfrm>
            <a:off x="977900" y="2286000"/>
            <a:ext cx="4800600" cy="2679700"/>
          </a:xfrm>
          <a:custGeom>
            <a:avLst/>
            <a:gdLst>
              <a:gd name="T0" fmla="*/ 2147483647 w 3024"/>
              <a:gd name="T1" fmla="*/ 2147483647 h 1688"/>
              <a:gd name="T2" fmla="*/ 2147483647 w 3024"/>
              <a:gd name="T3" fmla="*/ 2147483647 h 1688"/>
              <a:gd name="T4" fmla="*/ 2147483647 w 3024"/>
              <a:gd name="T5" fmla="*/ 2147483647 h 1688"/>
              <a:gd name="T6" fmla="*/ 2147483647 w 3024"/>
              <a:gd name="T7" fmla="*/ 2147483647 h 1688"/>
              <a:gd name="T8" fmla="*/ 2147483647 w 3024"/>
              <a:gd name="T9" fmla="*/ 2147483647 h 1688"/>
              <a:gd name="T10" fmla="*/ 2147483647 w 3024"/>
              <a:gd name="T11" fmla="*/ 2147483647 h 1688"/>
              <a:gd name="T12" fmla="*/ 2147483647 w 3024"/>
              <a:gd name="T13" fmla="*/ 2147483647 h 1688"/>
              <a:gd name="T14" fmla="*/ 2147483647 w 3024"/>
              <a:gd name="T15" fmla="*/ 2147483647 h 1688"/>
              <a:gd name="T16" fmla="*/ 2147483647 w 3024"/>
              <a:gd name="T17" fmla="*/ 2147483647 h 1688"/>
              <a:gd name="T18" fmla="*/ 2147483647 w 3024"/>
              <a:gd name="T19" fmla="*/ 2147483647 h 1688"/>
              <a:gd name="T20" fmla="*/ 2147483647 w 3024"/>
              <a:gd name="T21" fmla="*/ 2147483647 h 1688"/>
              <a:gd name="T22" fmla="*/ 2147483647 w 3024"/>
              <a:gd name="T23" fmla="*/ 2147483647 h 1688"/>
              <a:gd name="T24" fmla="*/ 2147483647 w 3024"/>
              <a:gd name="T25" fmla="*/ 2147483647 h 1688"/>
              <a:gd name="T26" fmla="*/ 2147483647 w 3024"/>
              <a:gd name="T27" fmla="*/ 2147483647 h 1688"/>
              <a:gd name="T28" fmla="*/ 2147483647 w 3024"/>
              <a:gd name="T29" fmla="*/ 2147483647 h 16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024"/>
              <a:gd name="T46" fmla="*/ 0 h 1688"/>
              <a:gd name="T47" fmla="*/ 3024 w 3024"/>
              <a:gd name="T48" fmla="*/ 1688 h 16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024" h="1688">
                <a:moveTo>
                  <a:pt x="200" y="480"/>
                </a:moveTo>
                <a:cubicBezTo>
                  <a:pt x="108" y="632"/>
                  <a:pt x="16" y="784"/>
                  <a:pt x="56" y="960"/>
                </a:cubicBezTo>
                <a:cubicBezTo>
                  <a:pt x="96" y="1136"/>
                  <a:pt x="280" y="1416"/>
                  <a:pt x="440" y="1536"/>
                </a:cubicBezTo>
                <a:cubicBezTo>
                  <a:pt x="600" y="1656"/>
                  <a:pt x="840" y="1672"/>
                  <a:pt x="1016" y="1680"/>
                </a:cubicBezTo>
                <a:cubicBezTo>
                  <a:pt x="1192" y="1688"/>
                  <a:pt x="1328" y="1584"/>
                  <a:pt x="1496" y="1584"/>
                </a:cubicBezTo>
                <a:cubicBezTo>
                  <a:pt x="1664" y="1584"/>
                  <a:pt x="1856" y="1688"/>
                  <a:pt x="2024" y="1680"/>
                </a:cubicBezTo>
                <a:cubicBezTo>
                  <a:pt x="2192" y="1672"/>
                  <a:pt x="2344" y="1656"/>
                  <a:pt x="2504" y="1536"/>
                </a:cubicBezTo>
                <a:cubicBezTo>
                  <a:pt x="2664" y="1416"/>
                  <a:pt x="2944" y="1144"/>
                  <a:pt x="2984" y="960"/>
                </a:cubicBezTo>
                <a:cubicBezTo>
                  <a:pt x="3024" y="776"/>
                  <a:pt x="2912" y="584"/>
                  <a:pt x="2744" y="432"/>
                </a:cubicBezTo>
                <a:cubicBezTo>
                  <a:pt x="2576" y="280"/>
                  <a:pt x="2184" y="96"/>
                  <a:pt x="1976" y="48"/>
                </a:cubicBezTo>
                <a:cubicBezTo>
                  <a:pt x="1768" y="0"/>
                  <a:pt x="1648" y="144"/>
                  <a:pt x="1496" y="144"/>
                </a:cubicBezTo>
                <a:cubicBezTo>
                  <a:pt x="1344" y="144"/>
                  <a:pt x="1240" y="24"/>
                  <a:pt x="1064" y="48"/>
                </a:cubicBezTo>
                <a:cubicBezTo>
                  <a:pt x="888" y="72"/>
                  <a:pt x="608" y="176"/>
                  <a:pt x="440" y="288"/>
                </a:cubicBezTo>
                <a:cubicBezTo>
                  <a:pt x="272" y="400"/>
                  <a:pt x="112" y="592"/>
                  <a:pt x="56" y="720"/>
                </a:cubicBezTo>
                <a:cubicBezTo>
                  <a:pt x="0" y="848"/>
                  <a:pt x="52" y="952"/>
                  <a:pt x="104" y="1056"/>
                </a:cubicBezTo>
              </a:path>
            </a:pathLst>
          </a:cu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Freeform 18"/>
          <p:cNvSpPr>
            <a:spLocks/>
          </p:cNvSpPr>
          <p:nvPr/>
        </p:nvSpPr>
        <p:spPr bwMode="auto">
          <a:xfrm>
            <a:off x="4484688" y="3657600"/>
            <a:ext cx="630237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19"/>
          <p:cNvSpPr>
            <a:spLocks/>
          </p:cNvSpPr>
          <p:nvPr/>
        </p:nvSpPr>
        <p:spPr bwMode="auto">
          <a:xfrm rot="-4542741">
            <a:off x="1406525" y="36226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Freeform 20"/>
          <p:cNvSpPr>
            <a:spLocks/>
          </p:cNvSpPr>
          <p:nvPr/>
        </p:nvSpPr>
        <p:spPr bwMode="auto">
          <a:xfrm rot="-6241535">
            <a:off x="1635125" y="31654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Freeform 21"/>
          <p:cNvSpPr>
            <a:spLocks/>
          </p:cNvSpPr>
          <p:nvPr/>
        </p:nvSpPr>
        <p:spPr bwMode="auto">
          <a:xfrm rot="5200314">
            <a:off x="4211638" y="3394075"/>
            <a:ext cx="630238" cy="547687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Oval 28"/>
          <p:cNvSpPr>
            <a:spLocks noChangeArrowheads="1"/>
          </p:cNvSpPr>
          <p:nvPr/>
        </p:nvSpPr>
        <p:spPr bwMode="auto">
          <a:xfrm>
            <a:off x="1295400" y="2895600"/>
            <a:ext cx="1524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29"/>
          <p:cNvSpPr>
            <a:spLocks noChangeArrowheads="1"/>
          </p:cNvSpPr>
          <p:nvPr/>
        </p:nvSpPr>
        <p:spPr bwMode="auto">
          <a:xfrm>
            <a:off x="3810000" y="2971800"/>
            <a:ext cx="1524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Text Box 30"/>
          <p:cNvSpPr txBox="1">
            <a:spLocks noChangeArrowheads="1"/>
          </p:cNvSpPr>
          <p:nvPr/>
        </p:nvSpPr>
        <p:spPr bwMode="auto">
          <a:xfrm>
            <a:off x="6096000" y="2133600"/>
            <a:ext cx="2362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Chromosomes </a:t>
            </a:r>
            <a:r>
              <a:rPr lang="en-US" sz="2400" dirty="0" smtClean="0"/>
              <a:t>unwind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New nuclei.</a:t>
            </a:r>
            <a:endParaRPr lang="en-US" sz="2400" dirty="0"/>
          </a:p>
        </p:txBody>
      </p:sp>
      <p:sp>
        <p:nvSpPr>
          <p:cNvPr id="7183" name="Text Box 32"/>
          <p:cNvSpPr txBox="1">
            <a:spLocks noChangeArrowheads="1"/>
          </p:cNvSpPr>
          <p:nvPr/>
        </p:nvSpPr>
        <p:spPr bwMode="auto">
          <a:xfrm>
            <a:off x="0" y="0"/>
            <a:ext cx="210185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1981200"/>
            <a:ext cx="56388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019800" y="1981200"/>
            <a:ext cx="2667000" cy="335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914400"/>
            <a:ext cx="56388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Cytokinesis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19800" y="914400"/>
            <a:ext cx="2667000" cy="1066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Notes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8194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/>
          </a:p>
        </p:txBody>
      </p:sp>
      <p:sp>
        <p:nvSpPr>
          <p:cNvPr id="8199" name="Oval 18"/>
          <p:cNvSpPr>
            <a:spLocks noChangeArrowheads="1"/>
          </p:cNvSpPr>
          <p:nvPr/>
        </p:nvSpPr>
        <p:spPr bwMode="auto">
          <a:xfrm>
            <a:off x="1295400" y="2895600"/>
            <a:ext cx="1524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19"/>
          <p:cNvSpPr>
            <a:spLocks noChangeArrowheads="1"/>
          </p:cNvSpPr>
          <p:nvPr/>
        </p:nvSpPr>
        <p:spPr bwMode="auto">
          <a:xfrm>
            <a:off x="3810000" y="2971800"/>
            <a:ext cx="15240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20"/>
          <p:cNvSpPr>
            <a:spLocks noChangeArrowheads="1"/>
          </p:cNvSpPr>
          <p:nvPr/>
        </p:nvSpPr>
        <p:spPr bwMode="auto">
          <a:xfrm>
            <a:off x="838200" y="2286000"/>
            <a:ext cx="2438400" cy="2667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21"/>
          <p:cNvSpPr>
            <a:spLocks noChangeArrowheads="1"/>
          </p:cNvSpPr>
          <p:nvPr/>
        </p:nvSpPr>
        <p:spPr bwMode="auto">
          <a:xfrm>
            <a:off x="3352800" y="2286000"/>
            <a:ext cx="2667000" cy="2667000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22"/>
          <p:cNvSpPr txBox="1">
            <a:spLocks noChangeArrowheads="1"/>
          </p:cNvSpPr>
          <p:nvPr/>
        </p:nvSpPr>
        <p:spPr bwMode="auto">
          <a:xfrm>
            <a:off x="6096000" y="2133600"/>
            <a:ext cx="2362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Cell </a:t>
            </a:r>
            <a:r>
              <a:rPr lang="en-US" sz="2400" dirty="0"/>
              <a:t>membrane splits into </a:t>
            </a:r>
            <a:r>
              <a:rPr lang="en-US" sz="2400" dirty="0" smtClean="0"/>
              <a:t>2.</a:t>
            </a:r>
          </a:p>
          <a:p>
            <a:endParaRPr lang="en-US" sz="2400" dirty="0"/>
          </a:p>
          <a:p>
            <a:r>
              <a:rPr lang="en-US" sz="2400" dirty="0" smtClean="0"/>
              <a:t>Occurs </a:t>
            </a:r>
            <a:r>
              <a:rPr lang="en-US" sz="2400" dirty="0"/>
              <a:t>after meiosis </a:t>
            </a:r>
            <a:r>
              <a:rPr lang="en-US" sz="2400" dirty="0" smtClean="0"/>
              <a:t>I.</a:t>
            </a:r>
            <a:endParaRPr lang="en-US" sz="2400" dirty="0"/>
          </a:p>
        </p:txBody>
      </p:sp>
      <p:sp>
        <p:nvSpPr>
          <p:cNvPr id="8204" name="Freeform 23"/>
          <p:cNvSpPr>
            <a:spLocks/>
          </p:cNvSpPr>
          <p:nvPr/>
        </p:nvSpPr>
        <p:spPr bwMode="auto">
          <a:xfrm rot="-4542741">
            <a:off x="1406525" y="36226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Freeform 24"/>
          <p:cNvSpPr>
            <a:spLocks/>
          </p:cNvSpPr>
          <p:nvPr/>
        </p:nvSpPr>
        <p:spPr bwMode="auto">
          <a:xfrm rot="-6241535">
            <a:off x="1635125" y="3165475"/>
            <a:ext cx="630238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Freeform 25"/>
          <p:cNvSpPr>
            <a:spLocks/>
          </p:cNvSpPr>
          <p:nvPr/>
        </p:nvSpPr>
        <p:spPr bwMode="auto">
          <a:xfrm>
            <a:off x="4484688" y="3429000"/>
            <a:ext cx="630237" cy="547688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Freeform 26"/>
          <p:cNvSpPr>
            <a:spLocks/>
          </p:cNvSpPr>
          <p:nvPr/>
        </p:nvSpPr>
        <p:spPr bwMode="auto">
          <a:xfrm rot="5200314">
            <a:off x="4211638" y="3165475"/>
            <a:ext cx="630238" cy="547687"/>
          </a:xfrm>
          <a:custGeom>
            <a:avLst/>
            <a:gdLst>
              <a:gd name="T0" fmla="*/ 2147483647 w 397"/>
              <a:gd name="T1" fmla="*/ 2147483647 h 345"/>
              <a:gd name="T2" fmla="*/ 2147483647 w 397"/>
              <a:gd name="T3" fmla="*/ 2147483647 h 345"/>
              <a:gd name="T4" fmla="*/ 2147483647 w 397"/>
              <a:gd name="T5" fmla="*/ 2147483647 h 345"/>
              <a:gd name="T6" fmla="*/ 2147483647 w 397"/>
              <a:gd name="T7" fmla="*/ 2147483647 h 345"/>
              <a:gd name="T8" fmla="*/ 2147483647 w 397"/>
              <a:gd name="T9" fmla="*/ 2147483647 h 345"/>
              <a:gd name="T10" fmla="*/ 2147483647 w 397"/>
              <a:gd name="T11" fmla="*/ 2147483647 h 345"/>
              <a:gd name="T12" fmla="*/ 2147483647 w 397"/>
              <a:gd name="T13" fmla="*/ 2147483647 h 345"/>
              <a:gd name="T14" fmla="*/ 2147483647 w 397"/>
              <a:gd name="T15" fmla="*/ 2147483647 h 345"/>
              <a:gd name="T16" fmla="*/ 2147483647 w 397"/>
              <a:gd name="T17" fmla="*/ 2147483647 h 345"/>
              <a:gd name="T18" fmla="*/ 2147483647 w 397"/>
              <a:gd name="T19" fmla="*/ 2147483647 h 345"/>
              <a:gd name="T20" fmla="*/ 2147483647 w 397"/>
              <a:gd name="T21" fmla="*/ 2147483647 h 345"/>
              <a:gd name="T22" fmla="*/ 2147483647 w 397"/>
              <a:gd name="T23" fmla="*/ 2147483647 h 345"/>
              <a:gd name="T24" fmla="*/ 2147483647 w 397"/>
              <a:gd name="T25" fmla="*/ 2147483647 h 345"/>
              <a:gd name="T26" fmla="*/ 2147483647 w 397"/>
              <a:gd name="T27" fmla="*/ 2147483647 h 345"/>
              <a:gd name="T28" fmla="*/ 2147483647 w 397"/>
              <a:gd name="T29" fmla="*/ 2147483647 h 345"/>
              <a:gd name="T30" fmla="*/ 2147483647 w 397"/>
              <a:gd name="T31" fmla="*/ 2147483647 h 345"/>
              <a:gd name="T32" fmla="*/ 2147483647 w 397"/>
              <a:gd name="T33" fmla="*/ 2147483647 h 345"/>
              <a:gd name="T34" fmla="*/ 2147483647 w 397"/>
              <a:gd name="T35" fmla="*/ 2147483647 h 345"/>
              <a:gd name="T36" fmla="*/ 2147483647 w 397"/>
              <a:gd name="T37" fmla="*/ 2147483647 h 345"/>
              <a:gd name="T38" fmla="*/ 2147483647 w 397"/>
              <a:gd name="T39" fmla="*/ 2147483647 h 345"/>
              <a:gd name="T40" fmla="*/ 2147483647 w 397"/>
              <a:gd name="T41" fmla="*/ 2147483647 h 345"/>
              <a:gd name="T42" fmla="*/ 2147483647 w 397"/>
              <a:gd name="T43" fmla="*/ 2147483647 h 345"/>
              <a:gd name="T44" fmla="*/ 2147483647 w 397"/>
              <a:gd name="T45" fmla="*/ 2147483647 h 345"/>
              <a:gd name="T46" fmla="*/ 0 w 397"/>
              <a:gd name="T47" fmla="*/ 0 h 3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97"/>
              <a:gd name="T73" fmla="*/ 0 h 345"/>
              <a:gd name="T74" fmla="*/ 397 w 397"/>
              <a:gd name="T75" fmla="*/ 345 h 3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97" h="345">
                <a:moveTo>
                  <a:pt x="397" y="268"/>
                </a:moveTo>
                <a:cubicBezTo>
                  <a:pt x="385" y="217"/>
                  <a:pt x="376" y="188"/>
                  <a:pt x="349" y="146"/>
                </a:cubicBezTo>
                <a:cubicBezTo>
                  <a:pt x="332" y="78"/>
                  <a:pt x="299" y="37"/>
                  <a:pt x="235" y="16"/>
                </a:cubicBezTo>
                <a:cubicBezTo>
                  <a:pt x="200" y="43"/>
                  <a:pt x="189" y="54"/>
                  <a:pt x="178" y="97"/>
                </a:cubicBezTo>
                <a:cubicBezTo>
                  <a:pt x="191" y="152"/>
                  <a:pt x="174" y="113"/>
                  <a:pt x="211" y="146"/>
                </a:cubicBezTo>
                <a:cubicBezTo>
                  <a:pt x="228" y="161"/>
                  <a:pt x="259" y="195"/>
                  <a:pt x="259" y="195"/>
                </a:cubicBezTo>
                <a:cubicBezTo>
                  <a:pt x="262" y="203"/>
                  <a:pt x="269" y="227"/>
                  <a:pt x="268" y="219"/>
                </a:cubicBezTo>
                <a:cubicBezTo>
                  <a:pt x="264" y="186"/>
                  <a:pt x="263" y="153"/>
                  <a:pt x="251" y="122"/>
                </a:cubicBezTo>
                <a:cubicBezTo>
                  <a:pt x="248" y="114"/>
                  <a:pt x="235" y="117"/>
                  <a:pt x="227" y="114"/>
                </a:cubicBezTo>
                <a:cubicBezTo>
                  <a:pt x="211" y="117"/>
                  <a:pt x="193" y="115"/>
                  <a:pt x="178" y="122"/>
                </a:cubicBezTo>
                <a:cubicBezTo>
                  <a:pt x="144" y="139"/>
                  <a:pt x="124" y="197"/>
                  <a:pt x="105" y="227"/>
                </a:cubicBezTo>
                <a:cubicBezTo>
                  <a:pt x="102" y="241"/>
                  <a:pt x="102" y="255"/>
                  <a:pt x="97" y="268"/>
                </a:cubicBezTo>
                <a:cubicBezTo>
                  <a:pt x="86" y="297"/>
                  <a:pt x="62" y="290"/>
                  <a:pt x="97" y="325"/>
                </a:cubicBezTo>
                <a:cubicBezTo>
                  <a:pt x="103" y="331"/>
                  <a:pt x="94" y="307"/>
                  <a:pt x="89" y="300"/>
                </a:cubicBezTo>
                <a:cubicBezTo>
                  <a:pt x="83" y="292"/>
                  <a:pt x="73" y="289"/>
                  <a:pt x="65" y="284"/>
                </a:cubicBezTo>
                <a:cubicBezTo>
                  <a:pt x="53" y="237"/>
                  <a:pt x="48" y="211"/>
                  <a:pt x="57" y="162"/>
                </a:cubicBezTo>
                <a:cubicBezTo>
                  <a:pt x="103" y="168"/>
                  <a:pt x="152" y="162"/>
                  <a:pt x="195" y="179"/>
                </a:cubicBezTo>
                <a:cubicBezTo>
                  <a:pt x="212" y="186"/>
                  <a:pt x="212" y="210"/>
                  <a:pt x="219" y="227"/>
                </a:cubicBezTo>
                <a:cubicBezTo>
                  <a:pt x="226" y="243"/>
                  <a:pt x="235" y="276"/>
                  <a:pt x="235" y="276"/>
                </a:cubicBezTo>
                <a:cubicBezTo>
                  <a:pt x="238" y="295"/>
                  <a:pt x="228" y="321"/>
                  <a:pt x="243" y="333"/>
                </a:cubicBezTo>
                <a:cubicBezTo>
                  <a:pt x="258" y="345"/>
                  <a:pt x="292" y="342"/>
                  <a:pt x="300" y="325"/>
                </a:cubicBezTo>
                <a:cubicBezTo>
                  <a:pt x="310" y="302"/>
                  <a:pt x="254" y="227"/>
                  <a:pt x="243" y="211"/>
                </a:cubicBezTo>
                <a:cubicBezTo>
                  <a:pt x="238" y="203"/>
                  <a:pt x="227" y="187"/>
                  <a:pt x="227" y="187"/>
                </a:cubicBezTo>
                <a:cubicBezTo>
                  <a:pt x="190" y="70"/>
                  <a:pt x="74" y="74"/>
                  <a:pt x="0" y="0"/>
                </a:cubicBezTo>
              </a:path>
            </a:pathLst>
          </a:cu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Text Box 27"/>
          <p:cNvSpPr txBox="1">
            <a:spLocks noChangeArrowheads="1"/>
          </p:cNvSpPr>
          <p:nvPr/>
        </p:nvSpPr>
        <p:spPr bwMode="auto">
          <a:xfrm>
            <a:off x="0" y="0"/>
            <a:ext cx="2101850" cy="711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Meiosis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261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Drawing Meiosis</vt:lpstr>
      <vt:lpstr>Meiosis Reduces the number of chromosomes by half in new cells. Produces genetically different offspring cells.</vt:lpstr>
      <vt:lpstr>Directions</vt:lpstr>
      <vt:lpstr>Interphase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Meiosis I Diagram</vt:lpstr>
      <vt:lpstr>Meiosis 2 Diagram</vt:lpstr>
    </vt:vector>
  </TitlesOfParts>
  <Company>ISD 284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Wayzata Schools</dc:creator>
  <cp:lastModifiedBy>mfrischkorn</cp:lastModifiedBy>
  <cp:revision>28</cp:revision>
  <dcterms:created xsi:type="dcterms:W3CDTF">2009-03-23T23:19:27Z</dcterms:created>
  <dcterms:modified xsi:type="dcterms:W3CDTF">2011-02-02T14:20:56Z</dcterms:modified>
</cp:coreProperties>
</file>