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314" r:id="rId2"/>
    <p:sldId id="31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292" r:id="rId13"/>
    <p:sldId id="328" r:id="rId14"/>
    <p:sldId id="329" r:id="rId15"/>
    <p:sldId id="330" r:id="rId16"/>
    <p:sldId id="311" r:id="rId17"/>
    <p:sldId id="312" r:id="rId18"/>
    <p:sldId id="31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C3926A-BC00-4F21-905F-800EADE606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979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926A-BC00-4F21-905F-800EADE6069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1B863-2B5A-46EC-83F9-93AD47C0BFC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0198-1141-45C4-91EE-25B2C046B65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5BF0A-9920-4DCD-9801-DD7E33F80B8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3B4A3-1E46-4A19-840F-BD2FC583185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12032-2381-4FCD-B230-00E357D166F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A94C0-EA4B-449F-B853-F64C170979C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B816E-882D-4032-B84E-C3E755CC50F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E5ECD-1E65-4984-9CA7-745C91BDFD01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463D0-273C-492B-B4EB-9430334E085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229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229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22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29060F-D650-4C0A-BE0F-CB307C98A3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59A4A-B2FB-4342-9EC4-CFE8F9B6AF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955D7-4013-41A5-8BC1-E5EDCBB410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6B81F7-2E0A-4591-A41C-2FF6F5D86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5F5512-51E7-4D84-BB8D-BF9A8AB2F7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760A00-8B57-41B6-A4E7-10D3388109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46BD40-8EC8-4544-83D0-61A4930CBD3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4E03E8-97C1-4DD0-AAA8-DE51A592F6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FAC72F-309C-4A20-AA8A-03E277C519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79AC3-DABC-4789-A129-70DA97C1F5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0B7B4-083A-4268-986F-EAD1A8DEFA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70444-7261-4AE8-8D53-58072594AF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04A47-D15F-46F2-A3F0-42779E0394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2FF25-AA80-4E39-9CB7-8DA9814E54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01E4-5428-41F7-A205-935922026E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3B7E-ABB2-4675-AFF6-399CE0816F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736E1-9373-4A3E-9C64-49188164039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dirty="0" smtClean="0"/>
              <a:t>S-C-5-3_Periodic Table Trends</a:t>
            </a:r>
            <a:endParaRPr lang="en-US" dirty="0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1878C87-8CB2-4B80-ABB0-1DAE669974A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Periodic Table Trends</a:t>
            </a:r>
            <a:endParaRPr lang="en-US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5307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Melting and </a:t>
            </a:r>
            <a:r>
              <a:rPr lang="en-US" sz="3200" dirty="0" smtClean="0"/>
              <a:t>boiling points</a:t>
            </a:r>
            <a:endParaRPr lang="en-US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Ionization </a:t>
            </a:r>
            <a:r>
              <a:rPr lang="en-US" sz="3200" dirty="0" smtClean="0"/>
              <a:t>energy </a:t>
            </a:r>
            <a:endParaRPr lang="en-US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Atomic </a:t>
            </a:r>
            <a:r>
              <a:rPr lang="en-US" sz="3200" dirty="0" smtClean="0"/>
              <a:t>radius</a:t>
            </a:r>
            <a:endParaRPr lang="en-US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Electronegativity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8463"/>
            <a:ext cx="7772400" cy="8382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4000" b="1" dirty="0">
                <a:latin typeface="Arial" charset="0"/>
              </a:rPr>
              <a:t>Electronegativity </a:t>
            </a:r>
            <a:r>
              <a:rPr lang="en-US" sz="4000" b="1" u="sng" dirty="0">
                <a:latin typeface="Arial" charset="0"/>
              </a:rPr>
              <a:t>Group Trend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2213"/>
            <a:ext cx="7772400" cy="5410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40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The further down a group, the farther the electron is away from the nucleus, plus the more electrons an atom has.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Thus, more willing to share.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Low electronegativity.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2"/>
            <a:ext cx="7772400" cy="1398587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Electronegativity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u="sng" dirty="0" smtClean="0">
                <a:latin typeface="+mn-lt"/>
              </a:rPr>
              <a:t>Period </a:t>
            </a:r>
            <a:r>
              <a:rPr lang="en-US" sz="4000" b="1" u="sng" dirty="0">
                <a:latin typeface="+mn-lt"/>
              </a:rPr>
              <a:t>Trend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endParaRPr lang="en-US" sz="2700" b="1" dirty="0"/>
          </a:p>
          <a:p>
            <a:pPr>
              <a:buFont typeface="Wingdings" pitchFamily="2" charset="2"/>
              <a:buChar char="§"/>
            </a:pPr>
            <a:r>
              <a:rPr lang="en-US" sz="2700" dirty="0"/>
              <a:t>Metals are at the left of the table.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Form (+) </a:t>
            </a:r>
            <a:r>
              <a:rPr lang="en-US" sz="2400" dirty="0" smtClean="0"/>
              <a:t>charges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They let their electrons go </a:t>
            </a:r>
            <a:r>
              <a:rPr lang="en-US" sz="2400" dirty="0" smtClean="0"/>
              <a:t>easily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Thus, low </a:t>
            </a:r>
            <a:r>
              <a:rPr lang="en-US" sz="2400" dirty="0" err="1" smtClean="0"/>
              <a:t>electronegativity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700" dirty="0"/>
              <a:t>At the right end are the nonmetals.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Form (-) </a:t>
            </a:r>
            <a:r>
              <a:rPr lang="en-US" sz="2500" dirty="0" smtClean="0"/>
              <a:t>charges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They want </a:t>
            </a:r>
            <a:r>
              <a:rPr lang="en-US" sz="3100" u="sng" dirty="0"/>
              <a:t>more</a:t>
            </a:r>
            <a:r>
              <a:rPr lang="en-US" sz="2400" dirty="0"/>
              <a:t> </a:t>
            </a:r>
            <a:r>
              <a:rPr lang="en-US" sz="2400" dirty="0" smtClean="0"/>
              <a:t>electron.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Try to take them away from </a:t>
            </a:r>
            <a:r>
              <a:rPr lang="en-US" sz="2400" dirty="0" smtClean="0"/>
              <a:t>others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High </a:t>
            </a:r>
            <a:r>
              <a:rPr lang="en-US" sz="2400" dirty="0" err="1" smtClean="0"/>
              <a:t>electronegativity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 rot="16200000">
            <a:off x="-1638300" y="2476500"/>
            <a:ext cx="60960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Atomic radii increases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Ionization energy decreases</a:t>
            </a:r>
          </a:p>
          <a:p>
            <a:pPr algn="ctr"/>
            <a:r>
              <a:rPr lang="en-US" sz="2000" dirty="0"/>
              <a:t>Melting and Boiling points </a:t>
            </a:r>
          </a:p>
          <a:p>
            <a:pPr algn="ctr"/>
            <a:r>
              <a:rPr lang="en-US" sz="2000" dirty="0"/>
              <a:t>“+” decrease</a:t>
            </a:r>
          </a:p>
          <a:p>
            <a:pPr algn="ctr"/>
            <a:r>
              <a:rPr lang="en-US" sz="2000" dirty="0"/>
              <a:t>“-” increase (less negative) 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38400" y="457200"/>
            <a:ext cx="64008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Atomic radii decreases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Ionization energy increases</a:t>
            </a:r>
            <a:endParaRPr lang="en-US" sz="2000" dirty="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743200" y="16764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838200" y="1066800"/>
            <a:ext cx="0" cy="518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327150" y="1835150"/>
            <a:ext cx="260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327150" y="1835150"/>
            <a:ext cx="260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53256" name="Group 8"/>
          <p:cNvGraphicFramePr>
            <a:graphicFrameLocks noGrp="1"/>
          </p:cNvGraphicFramePr>
          <p:nvPr/>
        </p:nvGraphicFramePr>
        <p:xfrm>
          <a:off x="2590800" y="3352800"/>
          <a:ext cx="6172200" cy="3200400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  <a:gridCol w="3429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*Copy into Notebooks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7432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Practice: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Which will be larger?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Na or 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Na or Rb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Practice: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Which will be more electronegative?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Na or 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Na or Rb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Practice: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Which will have a higher ionization energy?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Na or 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Na or Rb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066800" y="16764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Si</a:t>
            </a:r>
          </a:p>
          <a:p>
            <a:pPr algn="ctr"/>
            <a:r>
              <a:rPr lang="en-US" sz="2000" dirty="0"/>
              <a:t>3267</a:t>
            </a:r>
            <a:r>
              <a:rPr lang="en-US" sz="2000" dirty="0">
                <a:cs typeface="Arial" charset="0"/>
              </a:rPr>
              <a:t>˚C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066800" y="32766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Ge</a:t>
            </a:r>
          </a:p>
          <a:p>
            <a:pPr algn="ctr"/>
            <a:r>
              <a:rPr lang="en-US" sz="2000" dirty="0"/>
              <a:t>?˚C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066800" y="49530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Sn</a:t>
            </a:r>
          </a:p>
          <a:p>
            <a:pPr algn="ctr"/>
            <a:r>
              <a:rPr lang="en-US" sz="2000" dirty="0"/>
              <a:t>2603˚C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 dirty="0">
                <a:latin typeface="Arial" charset="0"/>
              </a:rPr>
              <a:t>Predicting Properties</a:t>
            </a:r>
            <a:r>
              <a:rPr lang="en-US" b="1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066800" y="16764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Ar</a:t>
            </a:r>
          </a:p>
          <a:p>
            <a:pPr algn="ctr"/>
            <a:r>
              <a:rPr lang="en-US" sz="2000" dirty="0"/>
              <a:t>-186</a:t>
            </a:r>
            <a:r>
              <a:rPr lang="en-US" sz="2000" dirty="0">
                <a:cs typeface="Arial" charset="0"/>
              </a:rPr>
              <a:t>˚C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066800" y="32766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Ge</a:t>
            </a:r>
          </a:p>
          <a:p>
            <a:pPr algn="ctr"/>
            <a:r>
              <a:rPr lang="en-US" sz="2000" dirty="0"/>
              <a:t>?˚C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066800" y="49530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Xe</a:t>
            </a:r>
          </a:p>
          <a:p>
            <a:pPr algn="ctr"/>
            <a:r>
              <a:rPr lang="en-US" sz="2000" dirty="0"/>
              <a:t>-112˚C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 dirty="0">
                <a:latin typeface="Arial" charset="0"/>
              </a:rPr>
              <a:t>Predicting Properties</a:t>
            </a:r>
            <a:r>
              <a:rPr lang="en-US" b="1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066800" y="16764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K</a:t>
            </a:r>
          </a:p>
          <a:p>
            <a:pPr algn="ctr"/>
            <a:r>
              <a:rPr lang="en-US" sz="2000" dirty="0"/>
              <a:t>64</a:t>
            </a:r>
            <a:r>
              <a:rPr lang="en-US" sz="2000" dirty="0">
                <a:cs typeface="Arial" charset="0"/>
              </a:rPr>
              <a:t>˚C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066800" y="32766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Rb</a:t>
            </a:r>
          </a:p>
          <a:p>
            <a:pPr algn="ctr"/>
            <a:r>
              <a:rPr lang="en-US" sz="2000" dirty="0"/>
              <a:t>?˚C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066800" y="49530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dirty="0"/>
              <a:t>Cs</a:t>
            </a:r>
          </a:p>
          <a:p>
            <a:pPr algn="ctr"/>
            <a:r>
              <a:rPr lang="en-US" sz="2000" dirty="0"/>
              <a:t>29˚C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b="1" dirty="0">
                <a:latin typeface="Arial" charset="0"/>
              </a:rPr>
              <a:t>Predicting Properties</a:t>
            </a:r>
            <a:r>
              <a:rPr lang="en-US" b="1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Atomic Radius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600" dirty="0"/>
              <a:t>First problem: Where do you start measuring from?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The electron cloud doesn’t have a definite edge.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They get around this by measuring more than 1 atom at a time.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6172200" cy="7620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dirty="0">
                <a:latin typeface="Arial" charset="0"/>
              </a:rPr>
              <a:t>Atomic Radius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10163"/>
            <a:ext cx="8099425" cy="1143000"/>
          </a:xfrm>
          <a:noFill/>
          <a:ln/>
        </p:spPr>
        <p:txBody>
          <a:bodyPr lIns="92075" tIns="46038" rIns="92075" bIns="46038"/>
          <a:lstStyle/>
          <a:p>
            <a:pPr marL="163513" indent="-163513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000" dirty="0"/>
              <a:t>This is half the distance between the two nuclei of a diatomic molecule.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2667000" y="1752600"/>
            <a:ext cx="2057400" cy="2057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3543300" y="266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191000" y="1752600"/>
            <a:ext cx="2057400" cy="2057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5067300" y="2667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3810000" y="2819400"/>
            <a:ext cx="1295400" cy="0"/>
          </a:xfrm>
          <a:prstGeom prst="line">
            <a:avLst/>
          </a:prstGeom>
          <a:noFill/>
          <a:ln w="25399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4446588" y="2819400"/>
            <a:ext cx="0" cy="1447800"/>
          </a:xfrm>
          <a:prstGeom prst="line">
            <a:avLst/>
          </a:prstGeom>
          <a:noFill/>
          <a:ln w="76199">
            <a:solidFill>
              <a:srgbClr val="E5405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3657600" y="2971800"/>
            <a:ext cx="0" cy="1295400"/>
          </a:xfrm>
          <a:prstGeom prst="line">
            <a:avLst/>
          </a:prstGeom>
          <a:noFill/>
          <a:ln w="76199">
            <a:solidFill>
              <a:srgbClr val="E5405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 rot="5400000">
            <a:off x="3760788" y="3840163"/>
            <a:ext cx="76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600" dirty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3290888" y="4451350"/>
            <a:ext cx="1658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Radius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544513"/>
            <a:ext cx="7862887" cy="7620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800" dirty="0">
                <a:latin typeface="Arial" charset="0"/>
              </a:rPr>
              <a:t>  </a:t>
            </a:r>
            <a:r>
              <a:rPr lang="en-US" sz="3800" b="1" u="sng" dirty="0">
                <a:latin typeface="Arial" charset="0"/>
              </a:rPr>
              <a:t>Atomic Radius</a:t>
            </a:r>
            <a:r>
              <a:rPr lang="en-US" sz="3800" b="1" dirty="0">
                <a:latin typeface="Arial" charset="0"/>
              </a:rPr>
              <a:t> - </a:t>
            </a:r>
            <a:r>
              <a:rPr lang="en-US" sz="3800" b="1" u="sng" dirty="0">
                <a:latin typeface="Arial" charset="0"/>
              </a:rPr>
              <a:t>Group trend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14450"/>
            <a:ext cx="4572000" cy="5010150"/>
          </a:xfrm>
          <a:noFill/>
          <a:ln/>
        </p:spPr>
        <p:txBody>
          <a:bodyPr lIns="92075" tIns="46038" rIns="92075" bIns="46038"/>
          <a:lstStyle/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As we increase the atomic number (or go down a group). . 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Each atom has another energy level</a:t>
            </a:r>
            <a:r>
              <a:rPr lang="en-US" dirty="0" smtClean="0"/>
              <a:t>, so </a:t>
            </a:r>
            <a:r>
              <a:rPr lang="en-US" dirty="0"/>
              <a:t>the atoms get </a:t>
            </a:r>
            <a:r>
              <a:rPr lang="en-US" sz="4400" i="1" dirty="0"/>
              <a:t>bigger</a:t>
            </a:r>
            <a:r>
              <a:rPr lang="en-US" dirty="0"/>
              <a:t>.</a:t>
            </a:r>
            <a:endParaRPr lang="en-US" sz="2400" dirty="0"/>
          </a:p>
        </p:txBody>
      </p:sp>
      <p:graphicFrame>
        <p:nvGraphicFramePr>
          <p:cNvPr id="84996" name="Object 4"/>
          <p:cNvGraphicFramePr>
            <a:graphicFrameLocks/>
          </p:cNvGraphicFramePr>
          <p:nvPr/>
        </p:nvGraphicFramePr>
        <p:xfrm>
          <a:off x="5410200" y="1676400"/>
          <a:ext cx="1687513" cy="4940300"/>
        </p:xfrm>
        <a:graphic>
          <a:graphicData uri="http://schemas.openxmlformats.org/presentationml/2006/ole">
            <p:oleObj spid="_x0000_s84997" name="CorelDRAW!" r:id="rId4" imgW="192043" imgH="535796" progId="">
              <p:embed/>
            </p:oleObj>
          </a:graphicData>
        </a:graphic>
      </p:graphicFrame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6629400" y="1676400"/>
            <a:ext cx="952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H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6781800" y="2286000"/>
            <a:ext cx="952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Li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6781800" y="2971800"/>
            <a:ext cx="952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Na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7010400" y="4267200"/>
            <a:ext cx="952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K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7086600" y="5638800"/>
            <a:ext cx="952500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Rb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588963"/>
            <a:ext cx="7956550" cy="7620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800" b="1" u="sng" dirty="0">
                <a:latin typeface="Arial" charset="0"/>
              </a:rPr>
              <a:t>Atomic Radius</a:t>
            </a:r>
            <a:r>
              <a:rPr lang="en-US" sz="3800" b="1" dirty="0">
                <a:latin typeface="Arial" charset="0"/>
              </a:rPr>
              <a:t> - </a:t>
            </a:r>
            <a:r>
              <a:rPr lang="en-US" sz="3800" b="1" u="sng" dirty="0">
                <a:latin typeface="Arial" charset="0"/>
              </a:rPr>
              <a:t>Period Trend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1038" y="1439863"/>
            <a:ext cx="7897812" cy="305593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Going from left to right across a period, the size </a:t>
            </a:r>
            <a:r>
              <a:rPr lang="en-US" sz="2000" dirty="0"/>
              <a:t>gets</a:t>
            </a:r>
            <a:r>
              <a:rPr lang="en-US" sz="2600" dirty="0"/>
              <a:t> </a:t>
            </a:r>
            <a:r>
              <a:rPr lang="en-US" sz="1600" dirty="0"/>
              <a:t>smaller.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Electrons are in the  </a:t>
            </a:r>
            <a:r>
              <a:rPr lang="en-US" sz="2600" u="sng" dirty="0"/>
              <a:t>same energy level</a:t>
            </a:r>
            <a:r>
              <a:rPr lang="en-US" sz="26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But, there is more </a:t>
            </a:r>
            <a:r>
              <a:rPr lang="en-US" sz="2600" u="sng" dirty="0"/>
              <a:t>nuclear charge</a:t>
            </a:r>
            <a:r>
              <a:rPr lang="en-US" sz="2600" dirty="0"/>
              <a:t>.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(More protons)</a:t>
            </a:r>
            <a:r>
              <a:rPr lang="en-US" dirty="0"/>
              <a:t> More charge pulls electrons in closer. (+ and – attract each other)</a:t>
            </a:r>
            <a:endParaRPr lang="en-US" sz="2400" dirty="0"/>
          </a:p>
        </p:txBody>
      </p:sp>
      <p:graphicFrame>
        <p:nvGraphicFramePr>
          <p:cNvPr id="87044" name="Object 4"/>
          <p:cNvGraphicFramePr>
            <a:graphicFrameLocks noGrp="1"/>
          </p:cNvGraphicFramePr>
          <p:nvPr>
            <p:ph sz="half" idx="2"/>
          </p:nvPr>
        </p:nvGraphicFramePr>
        <p:xfrm>
          <a:off x="663575" y="4211638"/>
          <a:ext cx="7951788" cy="1917700"/>
        </p:xfrm>
        <a:graphic>
          <a:graphicData uri="http://schemas.openxmlformats.org/presentationml/2006/ole">
            <p:oleObj spid="_x0000_s87045" name="CorelDRAW!" r:id="rId4" imgW="1189787" imgH="287015" progId="">
              <p:embed/>
            </p:oleObj>
          </a:graphicData>
        </a:graphic>
      </p:graphicFrame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220788" y="5873750"/>
            <a:ext cx="887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Na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2784475" y="5873750"/>
            <a:ext cx="887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Mg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165600" y="5873750"/>
            <a:ext cx="887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Al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238750" y="5873750"/>
            <a:ext cx="887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Si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6223000" y="5873750"/>
            <a:ext cx="887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981825" y="5873750"/>
            <a:ext cx="887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S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7591425" y="5873750"/>
            <a:ext cx="887413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Cl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8132763" y="5873750"/>
            <a:ext cx="741362" cy="61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</a:rPr>
              <a:t>Ar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617538"/>
            <a:ext cx="7956550" cy="7620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800" b="1" dirty="0">
                <a:latin typeface="Arial" charset="0"/>
              </a:rPr>
              <a:t>Ionization Energy Definition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The amount of energy required to </a:t>
            </a:r>
            <a:r>
              <a:rPr lang="en-US" sz="3200" dirty="0" smtClean="0"/>
              <a:t>remove </a:t>
            </a:r>
            <a:r>
              <a:rPr lang="en-US" sz="3200" dirty="0"/>
              <a:t>an electron from an atom.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Example: </a:t>
            </a:r>
            <a:r>
              <a:rPr lang="en-US" sz="3200" dirty="0"/>
              <a:t>Removing one electron makes a 1+ 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sz="3800" b="1" dirty="0">
                <a:latin typeface="Arial" charset="0"/>
              </a:rPr>
              <a:t>Ionization Energy - </a:t>
            </a:r>
            <a:r>
              <a:rPr lang="en-US" sz="3800" b="1" u="sng" dirty="0">
                <a:latin typeface="Arial" charset="0"/>
              </a:rPr>
              <a:t>Group trends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700" dirty="0"/>
              <a:t>Going down a group, the IE decreases because...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700" dirty="0"/>
              <a:t>The e- is further away from the attraction of the (+) nucleus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700" u="sng" dirty="0"/>
              <a:t>A lower IE</a:t>
            </a:r>
            <a:r>
              <a:rPr lang="en-US" sz="2700" dirty="0"/>
              <a:t> means is takes </a:t>
            </a:r>
            <a:r>
              <a:rPr lang="en-US" sz="2700" u="sng" dirty="0"/>
              <a:t>LESS energy</a:t>
            </a:r>
            <a:r>
              <a:rPr lang="en-US" sz="2700" dirty="0"/>
              <a:t>, it’s </a:t>
            </a:r>
            <a:r>
              <a:rPr lang="en-US" sz="2700" u="sng" dirty="0"/>
              <a:t>easier</a:t>
            </a:r>
            <a:r>
              <a:rPr lang="en-US" sz="2700" dirty="0"/>
              <a:t> to remove the e-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990600" y="1524000"/>
            <a:ext cx="4114800" cy="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91143" name="Group 7"/>
          <p:cNvGrpSpPr>
            <a:grpSpLocks/>
          </p:cNvGrpSpPr>
          <p:nvPr/>
        </p:nvGrpSpPr>
        <p:grpSpPr bwMode="auto">
          <a:xfrm>
            <a:off x="5029200" y="1752600"/>
            <a:ext cx="3505200" cy="4419600"/>
            <a:chOff x="3417" y="1616"/>
            <a:chExt cx="1761" cy="1812"/>
          </a:xfrm>
        </p:grpSpPr>
        <p:sp>
          <p:nvSpPr>
            <p:cNvPr id="91144" name="Oval 8"/>
            <p:cNvSpPr>
              <a:spLocks noChangeArrowheads="1"/>
            </p:cNvSpPr>
            <p:nvPr/>
          </p:nvSpPr>
          <p:spPr bwMode="auto">
            <a:xfrm>
              <a:off x="3417" y="1616"/>
              <a:ext cx="1761" cy="1812"/>
            </a:xfrm>
            <a:prstGeom prst="ellipse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auto">
            <a:xfrm>
              <a:off x="3959" y="2184"/>
              <a:ext cx="677" cy="677"/>
            </a:xfrm>
            <a:prstGeom prst="ellipse">
              <a:avLst/>
            </a:prstGeom>
            <a:noFill/>
            <a:ln w="25399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146" name="Oval 10"/>
            <p:cNvSpPr>
              <a:spLocks noChangeArrowheads="1"/>
            </p:cNvSpPr>
            <p:nvPr/>
          </p:nvSpPr>
          <p:spPr bwMode="auto">
            <a:xfrm>
              <a:off x="3810" y="2015"/>
              <a:ext cx="974" cy="1015"/>
            </a:xfrm>
            <a:prstGeom prst="ellipse">
              <a:avLst/>
            </a:prstGeom>
            <a:noFill/>
            <a:ln w="25399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147" name="Oval 11"/>
            <p:cNvSpPr>
              <a:spLocks noChangeArrowheads="1"/>
            </p:cNvSpPr>
            <p:nvPr/>
          </p:nvSpPr>
          <p:spPr bwMode="auto">
            <a:xfrm>
              <a:off x="3688" y="1882"/>
              <a:ext cx="1219" cy="1281"/>
            </a:xfrm>
            <a:prstGeom prst="ellipse">
              <a:avLst/>
            </a:prstGeom>
            <a:noFill/>
            <a:ln w="25399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148" name="Oval 12"/>
            <p:cNvSpPr>
              <a:spLocks noChangeArrowheads="1"/>
            </p:cNvSpPr>
            <p:nvPr/>
          </p:nvSpPr>
          <p:spPr bwMode="auto">
            <a:xfrm>
              <a:off x="4218" y="2428"/>
              <a:ext cx="158" cy="189"/>
            </a:xfrm>
            <a:prstGeom prst="ellipse">
              <a:avLst/>
            </a:prstGeom>
            <a:solidFill>
              <a:schemeClr val="tx1"/>
            </a:solidFill>
            <a:ln w="12699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149" name="Oval 13"/>
            <p:cNvSpPr>
              <a:spLocks noChangeArrowheads="1"/>
            </p:cNvSpPr>
            <p:nvPr/>
          </p:nvSpPr>
          <p:spPr bwMode="auto">
            <a:xfrm>
              <a:off x="3459" y="2004"/>
              <a:ext cx="114" cy="12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1150" name="Line 14"/>
            <p:cNvSpPr>
              <a:spLocks noChangeShapeType="1"/>
            </p:cNvSpPr>
            <p:nvPr/>
          </p:nvSpPr>
          <p:spPr bwMode="auto">
            <a:xfrm flipH="1" flipV="1">
              <a:off x="3607" y="2118"/>
              <a:ext cx="629" cy="3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51" name="Line 15"/>
            <p:cNvSpPr>
              <a:spLocks noChangeShapeType="1"/>
            </p:cNvSpPr>
            <p:nvPr/>
          </p:nvSpPr>
          <p:spPr bwMode="auto">
            <a:xfrm flipH="1">
              <a:off x="3970" y="2251"/>
              <a:ext cx="97" cy="18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52" name="Line 16"/>
            <p:cNvSpPr>
              <a:spLocks noChangeShapeType="1"/>
            </p:cNvSpPr>
            <p:nvPr/>
          </p:nvSpPr>
          <p:spPr bwMode="auto">
            <a:xfrm flipH="1">
              <a:off x="3835" y="2179"/>
              <a:ext cx="106" cy="18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53" name="Line 17"/>
            <p:cNvSpPr>
              <a:spLocks noChangeShapeType="1"/>
            </p:cNvSpPr>
            <p:nvPr/>
          </p:nvSpPr>
          <p:spPr bwMode="auto">
            <a:xfrm flipH="1">
              <a:off x="3720" y="2126"/>
              <a:ext cx="88" cy="1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8382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800" b="1" dirty="0">
                <a:latin typeface="Arial" charset="0"/>
              </a:rPr>
              <a:t>Ionization Energy - </a:t>
            </a:r>
            <a:r>
              <a:rPr lang="en-US" sz="3800" b="1" u="sng" dirty="0">
                <a:latin typeface="Arial" charset="0"/>
              </a:rPr>
              <a:t>Period trends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All the atoms in the same period (L to R) have the same energy level.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But, increasing nuclear charge (more protons</a:t>
            </a:r>
            <a:r>
              <a:rPr lang="en-US" sz="3200" dirty="0" smtClean="0"/>
              <a:t>).</a:t>
            </a:r>
            <a:endParaRPr lang="en-US" sz="3200" dirty="0"/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So IE generally </a:t>
            </a:r>
            <a:r>
              <a:rPr lang="en-US" sz="3200" u="sng" dirty="0"/>
              <a:t>increases</a:t>
            </a:r>
            <a:r>
              <a:rPr lang="en-US" sz="3200" dirty="0"/>
              <a:t> from left to right.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/>
              <a:t>There are </a:t>
            </a:r>
            <a:r>
              <a:rPr lang="en-US" sz="3200" b="1" dirty="0" smtClean="0"/>
              <a:t>exceptions.</a:t>
            </a:r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pPr algn="ctr"/>
            <a:r>
              <a:rPr lang="en-US" sz="3800" b="1" dirty="0">
                <a:latin typeface="Arial" charset="0"/>
              </a:rPr>
              <a:t>Electronegativity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5142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3500" dirty="0"/>
              <a:t>The tendency for an atom to </a:t>
            </a:r>
            <a:r>
              <a:rPr lang="en-US" sz="3500" u="sng" dirty="0"/>
              <a:t>attract </a:t>
            </a:r>
            <a:r>
              <a:rPr lang="en-US" sz="3500" dirty="0"/>
              <a:t>electrons to itself when it is </a:t>
            </a:r>
            <a:r>
              <a:rPr lang="en-US" sz="3500" u="sng" dirty="0"/>
              <a:t>chemically combined</a:t>
            </a:r>
            <a:r>
              <a:rPr lang="en-US" sz="3500" dirty="0"/>
              <a:t> with another element.</a:t>
            </a:r>
          </a:p>
          <a:p>
            <a:pPr>
              <a:buFont typeface="Wingdings" pitchFamily="2" charset="2"/>
              <a:buChar char="§"/>
            </a:pPr>
            <a:endParaRPr lang="en-US" sz="3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71800" cy="45720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S-C-5-3_Periodic Table Trends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359</TotalTime>
  <Words>566</Words>
  <Application>Microsoft Office PowerPoint</Application>
  <PresentationFormat>On-screen Show (4:3)</PresentationFormat>
  <Paragraphs>142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Layers</vt:lpstr>
      <vt:lpstr>CorelDRAW!</vt:lpstr>
      <vt:lpstr>Periodic Table Trends</vt:lpstr>
      <vt:lpstr>Atomic Radius</vt:lpstr>
      <vt:lpstr>Atomic Radius</vt:lpstr>
      <vt:lpstr>  Atomic Radius - Group trend</vt:lpstr>
      <vt:lpstr>Atomic Radius - Period Trend</vt:lpstr>
      <vt:lpstr>Ionization Energy Definition</vt:lpstr>
      <vt:lpstr>Ionization Energy - Group trends</vt:lpstr>
      <vt:lpstr>Ionization Energy - Period trends</vt:lpstr>
      <vt:lpstr>Electronegativity</vt:lpstr>
      <vt:lpstr>Electronegativity Group Trend</vt:lpstr>
      <vt:lpstr>Electronegativity Period Trend</vt:lpstr>
      <vt:lpstr>*Copy into Notebooks</vt:lpstr>
      <vt:lpstr>Practice: </vt:lpstr>
      <vt:lpstr>Practice: </vt:lpstr>
      <vt:lpstr>Practice: </vt:lpstr>
      <vt:lpstr>Predicting Properties </vt:lpstr>
      <vt:lpstr>Predicting Properties </vt:lpstr>
      <vt:lpstr>Predicting Properties </vt:lpstr>
    </vt:vector>
  </TitlesOfParts>
  <Company>ISD 284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 A Resources</dc:title>
  <dc:creator>Wayzata Schools</dc:creator>
  <cp:lastModifiedBy>mfrischkorn</cp:lastModifiedBy>
  <cp:revision>41</cp:revision>
  <dcterms:created xsi:type="dcterms:W3CDTF">2007-02-25T19:46:49Z</dcterms:created>
  <dcterms:modified xsi:type="dcterms:W3CDTF">2011-02-14T16:13:19Z</dcterms:modified>
</cp:coreProperties>
</file>