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2" r:id="rId3"/>
    <p:sldId id="265" r:id="rId4"/>
    <p:sldId id="266" r:id="rId5"/>
    <p:sldId id="267" r:id="rId6"/>
    <p:sldId id="269" r:id="rId7"/>
    <p:sldId id="270" r:id="rId8"/>
    <p:sldId id="271" r:id="rId9"/>
    <p:sldId id="273" r:id="rId10"/>
    <p:sldId id="274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JY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1-29T09:41:09.599" idx="5">
    <p:pos x="4526" y="4032"/>
    <p:text>The title should read "Solubility vs. Temperature for Solids and Gases."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1-29T09:06:54.542" idx="1">
    <p:pos x="4837" y="2389"/>
    <p:text>I changed "T" to "temperature." Please make the same change in the PDF document.</p:text>
  </p:cm>
  <p:cm authorId="0" dt="2010-11-29T09:06:58.123" idx="2">
    <p:pos x="4853" y="3589"/>
    <p:text>I changed "T" to "temperature." Please make the same change in the PDF document.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1E555-477C-4AB9-8B13-3772D0F0D3FD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B0099-2F04-45FC-81EA-3046BECF3B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5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Add 100 g sodium acetate into 100 g of water at 55</a:t>
            </a:r>
            <a:r>
              <a:rPr lang="en-US" baseline="30000" dirty="0" smtClean="0">
                <a:latin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</a:rPr>
              <a:t>C.  </a:t>
            </a:r>
          </a:p>
          <a:p>
            <a:r>
              <a:rPr lang="en-US" dirty="0" smtClean="0">
                <a:latin typeface="Times New Roman" pitchFamily="18" charset="0"/>
              </a:rPr>
              <a:t>Allow to cool to 20</a:t>
            </a:r>
            <a:r>
              <a:rPr lang="en-US" baseline="30000" dirty="0" smtClean="0">
                <a:latin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</a:rPr>
              <a:t>C. Only 82 g of sodium acetate should remain in solution at this temperature.</a:t>
            </a:r>
          </a:p>
          <a:p>
            <a:r>
              <a:rPr lang="en-US" dirty="0" smtClean="0">
                <a:latin typeface="Times New Roman" pitchFamily="18" charset="0"/>
              </a:rPr>
              <a:t>Place a seed crystal in the supersaturated solution and ~18 g of sodium acetate will precipitate out of solution.</a:t>
            </a:r>
          </a:p>
          <a:p>
            <a:r>
              <a:rPr lang="en-US" dirty="0" smtClean="0">
                <a:latin typeface="Times New Roman" pitchFamily="18" charset="0"/>
              </a:rPr>
              <a:t>The resulting solution will be saturated.</a:t>
            </a:r>
          </a:p>
          <a:p>
            <a:endParaRPr lang="en-US" dirty="0" smtClean="0">
              <a:latin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</a:rPr>
              <a:t>Include a table of data for students to graph.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A65BF-819C-42AC-A98A-25BBAEE6AD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2895600"/>
          </a:xfrm>
        </p:spPr>
        <p:txBody>
          <a:bodyPr/>
          <a:lstStyle/>
          <a:p>
            <a:pPr algn="ctr">
              <a:buNone/>
            </a:pPr>
            <a:r>
              <a:rPr lang="en-US" sz="4400" b="1" u="sng" dirty="0" smtClean="0">
                <a:latin typeface="Calibri" pitchFamily="34" charset="0"/>
              </a:rPr>
              <a:t>Solubility</a:t>
            </a:r>
            <a:r>
              <a:rPr lang="en-US" sz="4400" u="sng" dirty="0" smtClean="0">
                <a:latin typeface="Calibri" pitchFamily="34" charset="0"/>
              </a:rPr>
              <a:t> </a:t>
            </a:r>
          </a:p>
          <a:p>
            <a:pPr algn="ctr">
              <a:buNone/>
            </a:pPr>
            <a:r>
              <a:rPr lang="en-US" sz="3600" dirty="0" smtClean="0">
                <a:latin typeface="Calibri" pitchFamily="34" charset="0"/>
              </a:rPr>
              <a:t>The maximum quantity of the substance, expressed in grams, that will dissolve in a certain solvent at a specific temperature.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S-C-9-1_Solubility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Pause for Solubility Practice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622300" y="2921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Solubility of Sodium Acetate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1295400"/>
            <a:ext cx="7975323" cy="5212010"/>
            <a:chOff x="254277" y="1905000"/>
            <a:chExt cx="7147761" cy="4608020"/>
          </a:xfrm>
        </p:grpSpPr>
        <p:sp>
          <p:nvSpPr>
            <p:cNvPr id="16386" name="Freeform 2"/>
            <p:cNvSpPr>
              <a:spLocks/>
            </p:cNvSpPr>
            <p:nvPr/>
          </p:nvSpPr>
          <p:spPr bwMode="auto">
            <a:xfrm>
              <a:off x="1104900" y="1905000"/>
              <a:ext cx="4814888" cy="2147888"/>
            </a:xfrm>
            <a:custGeom>
              <a:avLst/>
              <a:gdLst>
                <a:gd name="T0" fmla="*/ 24 w 3033"/>
                <a:gd name="T1" fmla="*/ 0 h 1353"/>
                <a:gd name="T2" fmla="*/ 3021 w 3033"/>
                <a:gd name="T3" fmla="*/ 0 h 1353"/>
                <a:gd name="T4" fmla="*/ 3033 w 3033"/>
                <a:gd name="T5" fmla="*/ 333 h 1353"/>
                <a:gd name="T6" fmla="*/ 2301 w 3033"/>
                <a:gd name="T7" fmla="*/ 651 h 1353"/>
                <a:gd name="T8" fmla="*/ 1965 w 3033"/>
                <a:gd name="T9" fmla="*/ 786 h 1353"/>
                <a:gd name="T10" fmla="*/ 1086 w 3033"/>
                <a:gd name="T11" fmla="*/ 1080 h 1353"/>
                <a:gd name="T12" fmla="*/ 840 w 3033"/>
                <a:gd name="T13" fmla="*/ 1161 h 1353"/>
                <a:gd name="T14" fmla="*/ 645 w 3033"/>
                <a:gd name="T15" fmla="*/ 1215 h 1353"/>
                <a:gd name="T16" fmla="*/ 9 w 3033"/>
                <a:gd name="T17" fmla="*/ 1353 h 1353"/>
                <a:gd name="T18" fmla="*/ 0 w 3033"/>
                <a:gd name="T19" fmla="*/ 0 h 13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33"/>
                <a:gd name="T31" fmla="*/ 0 h 1353"/>
                <a:gd name="T32" fmla="*/ 3033 w 3033"/>
                <a:gd name="T33" fmla="*/ 1353 h 13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33" h="1353">
                  <a:moveTo>
                    <a:pt x="24" y="0"/>
                  </a:moveTo>
                  <a:lnTo>
                    <a:pt x="3021" y="0"/>
                  </a:lnTo>
                  <a:lnTo>
                    <a:pt x="3033" y="333"/>
                  </a:lnTo>
                  <a:lnTo>
                    <a:pt x="2301" y="651"/>
                  </a:lnTo>
                  <a:lnTo>
                    <a:pt x="1965" y="786"/>
                  </a:lnTo>
                  <a:lnTo>
                    <a:pt x="1086" y="1080"/>
                  </a:lnTo>
                  <a:lnTo>
                    <a:pt x="840" y="1161"/>
                  </a:lnTo>
                  <a:lnTo>
                    <a:pt x="645" y="1215"/>
                  </a:lnTo>
                  <a:lnTo>
                    <a:pt x="9" y="1353"/>
                  </a:lnTo>
                  <a:lnTo>
                    <a:pt x="0" y="0"/>
                  </a:lnTo>
                </a:path>
              </a:pathLst>
            </a:custGeom>
            <a:solidFill>
              <a:srgbClr val="FFF0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>
              <a:off x="11112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13398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15684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17970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20256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22542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24828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27114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29400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31686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33972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36258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38544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40830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>
              <a:off x="43116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>
              <a:off x="45402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>
              <a:off x="47688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>
              <a:off x="49974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>
              <a:off x="52260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54546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>
              <a:off x="56832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5911850" y="19050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1111250" y="19050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1111250" y="21336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1111250" y="23622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>
              <a:off x="1111250" y="25908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1111250" y="28194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1111250" y="30480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16" name="Line 32"/>
            <p:cNvSpPr>
              <a:spLocks noChangeShapeType="1"/>
            </p:cNvSpPr>
            <p:nvPr/>
          </p:nvSpPr>
          <p:spPr bwMode="auto">
            <a:xfrm>
              <a:off x="1111250" y="32766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>
              <a:off x="1111250" y="35052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18" name="Line 34"/>
            <p:cNvSpPr>
              <a:spLocks noChangeShapeType="1"/>
            </p:cNvSpPr>
            <p:nvPr/>
          </p:nvSpPr>
          <p:spPr bwMode="auto">
            <a:xfrm>
              <a:off x="1111250" y="37338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19" name="Line 35"/>
            <p:cNvSpPr>
              <a:spLocks noChangeShapeType="1"/>
            </p:cNvSpPr>
            <p:nvPr/>
          </p:nvSpPr>
          <p:spPr bwMode="auto">
            <a:xfrm>
              <a:off x="1111250" y="39624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20" name="Line 36"/>
            <p:cNvSpPr>
              <a:spLocks noChangeShapeType="1"/>
            </p:cNvSpPr>
            <p:nvPr/>
          </p:nvSpPr>
          <p:spPr bwMode="auto">
            <a:xfrm>
              <a:off x="1111250" y="41910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21" name="Line 37"/>
            <p:cNvSpPr>
              <a:spLocks noChangeShapeType="1"/>
            </p:cNvSpPr>
            <p:nvPr/>
          </p:nvSpPr>
          <p:spPr bwMode="auto">
            <a:xfrm>
              <a:off x="1111250" y="44196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auto">
            <a:xfrm>
              <a:off x="1111250" y="46482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23" name="Line 39"/>
            <p:cNvSpPr>
              <a:spLocks noChangeShapeType="1"/>
            </p:cNvSpPr>
            <p:nvPr/>
          </p:nvSpPr>
          <p:spPr bwMode="auto">
            <a:xfrm>
              <a:off x="1111250" y="48768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24" name="Line 40"/>
            <p:cNvSpPr>
              <a:spLocks noChangeShapeType="1"/>
            </p:cNvSpPr>
            <p:nvPr/>
          </p:nvSpPr>
          <p:spPr bwMode="auto">
            <a:xfrm>
              <a:off x="1111250" y="51054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25" name="Line 41"/>
            <p:cNvSpPr>
              <a:spLocks noChangeShapeType="1"/>
            </p:cNvSpPr>
            <p:nvPr/>
          </p:nvSpPr>
          <p:spPr bwMode="auto">
            <a:xfrm>
              <a:off x="1111250" y="53340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26" name="Line 42"/>
            <p:cNvSpPr>
              <a:spLocks noChangeShapeType="1"/>
            </p:cNvSpPr>
            <p:nvPr/>
          </p:nvSpPr>
          <p:spPr bwMode="auto">
            <a:xfrm>
              <a:off x="1111250" y="55626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27" name="Line 43"/>
            <p:cNvSpPr>
              <a:spLocks noChangeShapeType="1"/>
            </p:cNvSpPr>
            <p:nvPr/>
          </p:nvSpPr>
          <p:spPr bwMode="auto">
            <a:xfrm>
              <a:off x="1111250" y="57912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28" name="Text Box 44"/>
            <p:cNvSpPr txBox="1">
              <a:spLocks noChangeArrowheads="1"/>
            </p:cNvSpPr>
            <p:nvPr/>
          </p:nvSpPr>
          <p:spPr bwMode="auto">
            <a:xfrm>
              <a:off x="2774950" y="6186488"/>
              <a:ext cx="1621538" cy="326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Calibri" pitchFamily="34" charset="0"/>
                </a:rPr>
                <a:t>Temperature (</a:t>
              </a:r>
              <a:r>
                <a:rPr lang="en-US" b="1" baseline="30000" dirty="0">
                  <a:latin typeface="Calibri" pitchFamily="34" charset="0"/>
                </a:rPr>
                <a:t>o</a:t>
              </a:r>
              <a:r>
                <a:rPr lang="en-US" b="1" dirty="0">
                  <a:latin typeface="Calibri" pitchFamily="34" charset="0"/>
                </a:rPr>
                <a:t>C)</a:t>
              </a:r>
            </a:p>
          </p:txBody>
        </p:sp>
        <p:sp>
          <p:nvSpPr>
            <p:cNvPr id="16429" name="Text Box 45"/>
            <p:cNvSpPr txBox="1">
              <a:spLocks noChangeArrowheads="1"/>
            </p:cNvSpPr>
            <p:nvPr/>
          </p:nvSpPr>
          <p:spPr bwMode="auto">
            <a:xfrm>
              <a:off x="866775" y="5599113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430" name="Text Box 46"/>
            <p:cNvSpPr txBox="1">
              <a:spLocks noChangeArrowheads="1"/>
            </p:cNvSpPr>
            <p:nvPr/>
          </p:nvSpPr>
          <p:spPr bwMode="auto">
            <a:xfrm>
              <a:off x="2044700" y="5805488"/>
              <a:ext cx="4187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25</a:t>
              </a:r>
            </a:p>
          </p:txBody>
        </p:sp>
        <p:sp>
          <p:nvSpPr>
            <p:cNvPr id="16431" name="Text Box 47"/>
            <p:cNvSpPr txBox="1">
              <a:spLocks noChangeArrowheads="1"/>
            </p:cNvSpPr>
            <p:nvPr/>
          </p:nvSpPr>
          <p:spPr bwMode="auto">
            <a:xfrm>
              <a:off x="3187700" y="5805488"/>
              <a:ext cx="4187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50</a:t>
              </a:r>
            </a:p>
          </p:txBody>
        </p:sp>
        <p:sp>
          <p:nvSpPr>
            <p:cNvPr id="16432" name="Text Box 48"/>
            <p:cNvSpPr txBox="1">
              <a:spLocks noChangeArrowheads="1"/>
            </p:cNvSpPr>
            <p:nvPr/>
          </p:nvSpPr>
          <p:spPr bwMode="auto">
            <a:xfrm>
              <a:off x="4330700" y="5805488"/>
              <a:ext cx="4187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75</a:t>
              </a:r>
            </a:p>
          </p:txBody>
        </p:sp>
        <p:sp>
          <p:nvSpPr>
            <p:cNvPr id="16433" name="Text Box 49"/>
            <p:cNvSpPr txBox="1">
              <a:spLocks noChangeArrowheads="1"/>
            </p:cNvSpPr>
            <p:nvPr/>
          </p:nvSpPr>
          <p:spPr bwMode="auto">
            <a:xfrm>
              <a:off x="5391150" y="5805488"/>
              <a:ext cx="5357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100</a:t>
              </a:r>
            </a:p>
          </p:txBody>
        </p:sp>
        <p:sp>
          <p:nvSpPr>
            <p:cNvPr id="16434" name="Line 50"/>
            <p:cNvSpPr>
              <a:spLocks noChangeShapeType="1"/>
            </p:cNvSpPr>
            <p:nvPr/>
          </p:nvSpPr>
          <p:spPr bwMode="auto">
            <a:xfrm flipV="1">
              <a:off x="2254250" y="57150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35" name="Line 51"/>
            <p:cNvSpPr>
              <a:spLocks noChangeShapeType="1"/>
            </p:cNvSpPr>
            <p:nvPr/>
          </p:nvSpPr>
          <p:spPr bwMode="auto">
            <a:xfrm flipV="1">
              <a:off x="3397250" y="57150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36" name="Line 52"/>
            <p:cNvSpPr>
              <a:spLocks noChangeShapeType="1"/>
            </p:cNvSpPr>
            <p:nvPr/>
          </p:nvSpPr>
          <p:spPr bwMode="auto">
            <a:xfrm flipV="1">
              <a:off x="4540250" y="57150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37" name="Line 53"/>
            <p:cNvSpPr>
              <a:spLocks noChangeShapeType="1"/>
            </p:cNvSpPr>
            <p:nvPr/>
          </p:nvSpPr>
          <p:spPr bwMode="auto">
            <a:xfrm flipV="1">
              <a:off x="5683250" y="57150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38" name="Text Box 54"/>
            <p:cNvSpPr txBox="1">
              <a:spLocks noChangeArrowheads="1"/>
            </p:cNvSpPr>
            <p:nvPr/>
          </p:nvSpPr>
          <p:spPr bwMode="auto">
            <a:xfrm rot="-5400000">
              <a:off x="-752986" y="3434041"/>
              <a:ext cx="23838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Calibri" pitchFamily="34" charset="0"/>
                </a:rPr>
                <a:t>Solubility(g/100 g H</a:t>
              </a:r>
              <a:r>
                <a:rPr lang="en-US" b="1" baseline="-25000" dirty="0">
                  <a:latin typeface="Calibri" pitchFamily="34" charset="0"/>
                </a:rPr>
                <a:t>2</a:t>
              </a:r>
              <a:r>
                <a:rPr lang="en-US" b="1" dirty="0">
                  <a:latin typeface="Calibri" pitchFamily="34" charset="0"/>
                </a:rPr>
                <a:t>O)</a:t>
              </a:r>
            </a:p>
          </p:txBody>
        </p:sp>
        <p:sp>
          <p:nvSpPr>
            <p:cNvPr id="16439" name="Text Box 55"/>
            <p:cNvSpPr txBox="1">
              <a:spLocks noChangeArrowheads="1"/>
            </p:cNvSpPr>
            <p:nvPr/>
          </p:nvSpPr>
          <p:spPr bwMode="auto">
            <a:xfrm>
              <a:off x="685800" y="4419600"/>
              <a:ext cx="4187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50</a:t>
              </a:r>
            </a:p>
          </p:txBody>
        </p:sp>
        <p:sp>
          <p:nvSpPr>
            <p:cNvPr id="16440" name="Text Box 56"/>
            <p:cNvSpPr txBox="1">
              <a:spLocks noChangeArrowheads="1"/>
            </p:cNvSpPr>
            <p:nvPr/>
          </p:nvSpPr>
          <p:spPr bwMode="auto">
            <a:xfrm>
              <a:off x="533400" y="3290888"/>
              <a:ext cx="5357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100</a:t>
              </a:r>
            </a:p>
          </p:txBody>
        </p:sp>
        <p:sp>
          <p:nvSpPr>
            <p:cNvPr id="16441" name="Text Box 57"/>
            <p:cNvSpPr txBox="1">
              <a:spLocks noChangeArrowheads="1"/>
            </p:cNvSpPr>
            <p:nvPr/>
          </p:nvSpPr>
          <p:spPr bwMode="auto">
            <a:xfrm>
              <a:off x="533400" y="2209800"/>
              <a:ext cx="5357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150</a:t>
              </a:r>
            </a:p>
          </p:txBody>
        </p:sp>
        <p:sp>
          <p:nvSpPr>
            <p:cNvPr id="16442" name="Freeform 58"/>
            <p:cNvSpPr>
              <a:spLocks/>
            </p:cNvSpPr>
            <p:nvPr/>
          </p:nvSpPr>
          <p:spPr bwMode="auto">
            <a:xfrm>
              <a:off x="1143000" y="2438400"/>
              <a:ext cx="4800600" cy="1600200"/>
            </a:xfrm>
            <a:custGeom>
              <a:avLst/>
              <a:gdLst>
                <a:gd name="T0" fmla="*/ 0 w 3024"/>
                <a:gd name="T1" fmla="*/ 1008 h 1008"/>
                <a:gd name="T2" fmla="*/ 696 w 3024"/>
                <a:gd name="T3" fmla="*/ 866 h 1008"/>
                <a:gd name="T4" fmla="*/ 1428 w 3024"/>
                <a:gd name="T5" fmla="*/ 622 h 1008"/>
                <a:gd name="T6" fmla="*/ 1994 w 3024"/>
                <a:gd name="T7" fmla="*/ 436 h 1008"/>
                <a:gd name="T8" fmla="*/ 3024 w 3024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24"/>
                <a:gd name="T16" fmla="*/ 0 h 1008"/>
                <a:gd name="T17" fmla="*/ 3024 w 3024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24" h="1008">
                  <a:moveTo>
                    <a:pt x="0" y="1008"/>
                  </a:moveTo>
                  <a:cubicBezTo>
                    <a:pt x="116" y="984"/>
                    <a:pt x="458" y="930"/>
                    <a:pt x="696" y="866"/>
                  </a:cubicBezTo>
                  <a:cubicBezTo>
                    <a:pt x="934" y="802"/>
                    <a:pt x="1212" y="694"/>
                    <a:pt x="1428" y="622"/>
                  </a:cubicBezTo>
                  <a:cubicBezTo>
                    <a:pt x="1644" y="550"/>
                    <a:pt x="1728" y="540"/>
                    <a:pt x="1994" y="436"/>
                  </a:cubicBezTo>
                  <a:cubicBezTo>
                    <a:pt x="2260" y="332"/>
                    <a:pt x="2810" y="91"/>
                    <a:pt x="3024" y="0"/>
                  </a:cubicBezTo>
                </a:path>
              </a:pathLst>
            </a:custGeom>
            <a:noFill/>
            <a:ln w="1587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43" name="Text Box 59"/>
            <p:cNvSpPr txBox="1">
              <a:spLocks noChangeArrowheads="1"/>
            </p:cNvSpPr>
            <p:nvPr/>
          </p:nvSpPr>
          <p:spPr bwMode="auto">
            <a:xfrm>
              <a:off x="1974261" y="2482850"/>
              <a:ext cx="1671227" cy="646331"/>
            </a:xfrm>
            <a:prstGeom prst="rect">
              <a:avLst/>
            </a:prstGeom>
            <a:solidFill>
              <a:srgbClr val="FFF0E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latin typeface="Calibri" pitchFamily="34" charset="0"/>
                </a:rPr>
                <a:t>Supersaturated </a:t>
              </a:r>
            </a:p>
            <a:p>
              <a:pPr algn="ctr"/>
              <a:r>
                <a:rPr lang="en-US" dirty="0">
                  <a:latin typeface="Calibri" pitchFamily="34" charset="0"/>
                </a:rPr>
                <a:t>solution</a:t>
              </a:r>
            </a:p>
          </p:txBody>
        </p:sp>
        <p:sp>
          <p:nvSpPr>
            <p:cNvPr id="16444" name="Text Box 60"/>
            <p:cNvSpPr txBox="1">
              <a:spLocks noChangeArrowheads="1"/>
            </p:cNvSpPr>
            <p:nvPr/>
          </p:nvSpPr>
          <p:spPr bwMode="auto">
            <a:xfrm>
              <a:off x="3691282" y="4114800"/>
              <a:ext cx="1399486" cy="6463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latin typeface="Calibri" pitchFamily="34" charset="0"/>
                </a:rPr>
                <a:t>Unsaturated </a:t>
              </a:r>
            </a:p>
            <a:p>
              <a:pPr algn="ctr"/>
              <a:r>
                <a:rPr lang="en-US" dirty="0">
                  <a:latin typeface="Calibri" pitchFamily="34" charset="0"/>
                </a:rPr>
                <a:t>solution</a:t>
              </a:r>
            </a:p>
          </p:txBody>
        </p:sp>
        <p:sp>
          <p:nvSpPr>
            <p:cNvPr id="16445" name="Text Box 61"/>
            <p:cNvSpPr txBox="1">
              <a:spLocks noChangeArrowheads="1"/>
            </p:cNvSpPr>
            <p:nvPr/>
          </p:nvSpPr>
          <p:spPr bwMode="auto">
            <a:xfrm>
              <a:off x="6308725" y="2452688"/>
              <a:ext cx="10933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Saturated</a:t>
              </a:r>
            </a:p>
          </p:txBody>
        </p:sp>
      </p:grpSp>
      <p:cxnSp>
        <p:nvCxnSpPr>
          <p:cNvPr id="70" name="Straight Arrow Connector 69"/>
          <p:cNvCxnSpPr>
            <a:stCxn id="16445" idx="1"/>
          </p:cNvCxnSpPr>
          <p:nvPr/>
        </p:nvCxnSpPr>
        <p:spPr>
          <a:xfrm rot="10800000" flipV="1">
            <a:off x="6400801" y="2123746"/>
            <a:ext cx="888027" cy="985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821363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/>
              <a:t>Solute + Solvent = Solution</a:t>
            </a:r>
            <a:endParaRPr lang="en-US" sz="2800" b="1" dirty="0"/>
          </a:p>
          <a:p>
            <a:r>
              <a:rPr lang="en-US" sz="2800" b="1" dirty="0" smtClean="0"/>
              <a:t>Solution </a:t>
            </a:r>
            <a:r>
              <a:rPr lang="en-US" sz="2800" dirty="0" smtClean="0"/>
              <a:t>– a homogeneous mixture of two or more substances of ions or </a:t>
            </a:r>
            <a:r>
              <a:rPr lang="en-US" sz="2800" dirty="0" smtClean="0"/>
              <a:t>molecules </a:t>
            </a:r>
            <a:endParaRPr lang="en-US" sz="2800" dirty="0" smtClean="0"/>
          </a:p>
          <a:p>
            <a:r>
              <a:rPr lang="en-US" sz="2800" b="1" dirty="0" smtClean="0"/>
              <a:t>Solute</a:t>
            </a:r>
            <a:r>
              <a:rPr lang="en-US" sz="2800" dirty="0" smtClean="0"/>
              <a:t> – the part of a solution that is being dissolved (usually the lesser amount)</a:t>
            </a:r>
          </a:p>
          <a:p>
            <a:r>
              <a:rPr lang="en-US" sz="2800" b="1" dirty="0" smtClean="0"/>
              <a:t>Solven</a:t>
            </a:r>
            <a:r>
              <a:rPr lang="en-US" sz="2800" dirty="0" smtClean="0"/>
              <a:t>t – the part of a solution that dissolves the solute (usually the greater amount)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590800" y="3733800"/>
            <a:ext cx="2590800" cy="2590800"/>
            <a:chOff x="3059113" y="579438"/>
            <a:chExt cx="4106862" cy="5762625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19475" y="579438"/>
              <a:ext cx="3524250" cy="576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3059113" y="5445125"/>
              <a:ext cx="11525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>
              <a:off x="5580063" y="3459163"/>
              <a:ext cx="1584325" cy="1152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H="1" flipV="1">
              <a:off x="5508625" y="2811463"/>
              <a:ext cx="1657350" cy="647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600200" y="5715000"/>
            <a:ext cx="1020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Water</a:t>
            </a:r>
          </a:p>
          <a:p>
            <a:pPr algn="ctr"/>
            <a:r>
              <a:rPr lang="en-US" dirty="0" smtClean="0"/>
              <a:t>(Solvent)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85167" y="4800600"/>
            <a:ext cx="9179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Salt</a:t>
            </a:r>
          </a:p>
          <a:p>
            <a:pPr algn="ctr"/>
            <a:r>
              <a:rPr lang="en-US" dirty="0" smtClean="0"/>
              <a:t>(Solute)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41148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Salt Water</a:t>
            </a:r>
          </a:p>
          <a:p>
            <a:r>
              <a:rPr lang="en-US" sz="2800" dirty="0" smtClean="0"/>
              <a:t>(Solution)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smtClean="0">
                <a:latin typeface="Calibri" pitchFamily="34" charset="0"/>
              </a:rPr>
              <a:t>Types of Solutions</a:t>
            </a:r>
          </a:p>
          <a:p>
            <a:r>
              <a:rPr lang="en-US" sz="2800" b="1" dirty="0" smtClean="0">
                <a:latin typeface="Calibri" pitchFamily="34" charset="0"/>
              </a:rPr>
              <a:t>Saturated </a:t>
            </a:r>
            <a:r>
              <a:rPr lang="en-US" sz="2800" dirty="0" smtClean="0"/>
              <a:t>– </a:t>
            </a:r>
            <a:r>
              <a:rPr lang="en-US" sz="2800" dirty="0" smtClean="0">
                <a:latin typeface="Calibri" pitchFamily="34" charset="0"/>
              </a:rPr>
              <a:t>a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solution that contains the maximum quantity of solute that dissolves at that temperature.</a:t>
            </a:r>
            <a:endParaRPr lang="en-US" sz="2800" dirty="0" smtClean="0">
              <a:latin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</a:rPr>
              <a:t>Unsaturated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smtClean="0"/>
              <a:t>– a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solution that contains less than the maximum amount of solute that can dissolve at a particular temperature.</a:t>
            </a:r>
            <a:endParaRPr lang="en-US" sz="2800" dirty="0" smtClean="0"/>
          </a:p>
          <a:p>
            <a:r>
              <a:rPr lang="en-US" sz="2800" b="1" dirty="0" smtClean="0">
                <a:latin typeface="Calibri" pitchFamily="34" charset="0"/>
              </a:rPr>
              <a:t>Supersaturated </a:t>
            </a:r>
            <a:r>
              <a:rPr lang="en-US" sz="2800" dirty="0" smtClean="0"/>
              <a:t>– a solution that contains more solute than a saturated solution. </a:t>
            </a:r>
          </a:p>
          <a:p>
            <a:pPr lvl="1"/>
            <a:r>
              <a:rPr lang="en-US" sz="2400" dirty="0" smtClean="0"/>
              <a:t>Supersaturated solutions can be attained by heating the solution up to dissolve more solute at that higher temperature and then letting the solution cool. </a:t>
            </a:r>
          </a:p>
          <a:p>
            <a:pPr lvl="1"/>
            <a:r>
              <a:rPr lang="en-US" sz="2400" dirty="0" smtClean="0"/>
              <a:t>Once cooled, agitation causes crystals to precipitate (separate from solution) out of the super saturated solution. 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S-C-9-1_Solubility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2971800" y="1676400"/>
            <a:ext cx="2663825" cy="4114800"/>
            <a:chOff x="2971800" y="1676400"/>
            <a:chExt cx="2663825" cy="4114800"/>
          </a:xfrm>
        </p:grpSpPr>
        <p:sp>
          <p:nvSpPr>
            <p:cNvPr id="60420" name="Rectangle 4"/>
            <p:cNvSpPr>
              <a:spLocks noChangeArrowheads="1"/>
            </p:cNvSpPr>
            <p:nvPr/>
          </p:nvSpPr>
          <p:spPr bwMode="auto">
            <a:xfrm>
              <a:off x="2971800" y="1676400"/>
              <a:ext cx="2663825" cy="1908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spAutoFit/>
            </a:bodyPr>
            <a:lstStyle/>
            <a:p>
              <a:pPr algn="ctr" eaLnBrk="0" hangingPunct="0"/>
              <a:r>
                <a:rPr kumimoji="1" lang="en-US" sz="2000" b="1" dirty="0"/>
                <a:t>SATURATED SOLUTION</a:t>
              </a:r>
            </a:p>
            <a:p>
              <a:pPr algn="ctr" eaLnBrk="0" hangingPunct="0"/>
              <a:r>
                <a:rPr kumimoji="1" lang="en-US" sz="2400" dirty="0"/>
                <a:t>no more solute </a:t>
              </a:r>
              <a:r>
                <a:rPr kumimoji="1" lang="en-US" sz="2400" dirty="0" smtClean="0"/>
                <a:t>can dissolve at given temperature</a:t>
              </a:r>
              <a:endParaRPr kumimoji="1" lang="en-US" sz="2400" i="1" dirty="0"/>
            </a:p>
            <a:p>
              <a:pPr algn="ctr" eaLnBrk="0" hangingPunct="0"/>
              <a:endParaRPr kumimoji="1" lang="en-US" sz="2600" b="1" i="1" dirty="0"/>
            </a:p>
          </p:txBody>
        </p:sp>
        <p:grpSp>
          <p:nvGrpSpPr>
            <p:cNvPr id="3" name="Group 5"/>
            <p:cNvGrpSpPr>
              <a:grpSpLocks noChangeAspect="1"/>
            </p:cNvGrpSpPr>
            <p:nvPr/>
          </p:nvGrpSpPr>
          <p:grpSpPr bwMode="auto">
            <a:xfrm>
              <a:off x="3998913" y="3081337"/>
              <a:ext cx="547688" cy="2709863"/>
              <a:chOff x="3070" y="2000"/>
              <a:chExt cx="289" cy="1431"/>
            </a:xfrm>
          </p:grpSpPr>
          <p:sp>
            <p:nvSpPr>
              <p:cNvPr id="60422" name="Rectangle 6"/>
              <p:cNvSpPr>
                <a:spLocks noChangeAspect="1" noChangeArrowheads="1"/>
              </p:cNvSpPr>
              <p:nvPr/>
            </p:nvSpPr>
            <p:spPr bwMode="auto">
              <a:xfrm>
                <a:off x="3131" y="2236"/>
                <a:ext cx="167" cy="105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23" name="Rectangle 7"/>
              <p:cNvSpPr>
                <a:spLocks noChangeAspect="1" noChangeArrowheads="1"/>
              </p:cNvSpPr>
              <p:nvPr/>
            </p:nvSpPr>
            <p:spPr bwMode="auto">
              <a:xfrm>
                <a:off x="3102" y="2168"/>
                <a:ext cx="224" cy="1117"/>
              </a:xfrm>
              <a:prstGeom prst="rect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24" name="Oval 8"/>
              <p:cNvSpPr>
                <a:spLocks noChangeAspect="1" noChangeArrowheads="1"/>
              </p:cNvSpPr>
              <p:nvPr/>
            </p:nvSpPr>
            <p:spPr bwMode="auto">
              <a:xfrm>
                <a:off x="3102" y="3170"/>
                <a:ext cx="224" cy="26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>
                      <a:gamma/>
                      <a:shade val="40000"/>
                      <a:invGamma/>
                    </a:srgbClr>
                  </a:gs>
                  <a:gs pos="100000">
                    <a:srgbClr val="FFFFFF"/>
                  </a:gs>
                </a:gsLst>
                <a:lin ang="27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25" name="Oval 9"/>
              <p:cNvSpPr>
                <a:spLocks noChangeAspect="1" noChangeArrowheads="1"/>
              </p:cNvSpPr>
              <p:nvPr/>
            </p:nvSpPr>
            <p:spPr bwMode="auto">
              <a:xfrm>
                <a:off x="3101" y="3128"/>
                <a:ext cx="219" cy="273"/>
              </a:xfrm>
              <a:prstGeom prst="ellipse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26" name="Oval 10"/>
              <p:cNvSpPr>
                <a:spLocks noChangeAspect="1" noChangeArrowheads="1"/>
              </p:cNvSpPr>
              <p:nvPr/>
            </p:nvSpPr>
            <p:spPr bwMode="auto">
              <a:xfrm>
                <a:off x="3077" y="2146"/>
                <a:ext cx="278" cy="3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27" name="Arc 11"/>
              <p:cNvSpPr>
                <a:spLocks noChangeAspect="1"/>
              </p:cNvSpPr>
              <p:nvPr/>
            </p:nvSpPr>
            <p:spPr bwMode="auto">
              <a:xfrm>
                <a:off x="3076" y="2171"/>
                <a:ext cx="25" cy="134"/>
              </a:xfrm>
              <a:custGeom>
                <a:avLst/>
                <a:gdLst>
                  <a:gd name="G0" fmla="+- 881 0 0"/>
                  <a:gd name="G1" fmla="+- 21600 0 0"/>
                  <a:gd name="G2" fmla="+- 21600 0 0"/>
                  <a:gd name="T0" fmla="*/ 0 w 22481"/>
                  <a:gd name="T1" fmla="*/ 18 h 21600"/>
                  <a:gd name="T2" fmla="*/ 22481 w 22481"/>
                  <a:gd name="T3" fmla="*/ 21600 h 21600"/>
                  <a:gd name="T4" fmla="*/ 881 w 224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481" h="21600" fill="none" extrusionOk="0">
                    <a:moveTo>
                      <a:pt x="-1" y="17"/>
                    </a:moveTo>
                    <a:cubicBezTo>
                      <a:pt x="293" y="5"/>
                      <a:pt x="587" y="-1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</a:path>
                  <a:path w="22481" h="21600" stroke="0" extrusionOk="0">
                    <a:moveTo>
                      <a:pt x="-1" y="17"/>
                    </a:moveTo>
                    <a:cubicBezTo>
                      <a:pt x="293" y="5"/>
                      <a:pt x="587" y="-1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  <a:lnTo>
                      <a:pt x="881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28" name="Arc 12"/>
              <p:cNvSpPr>
                <a:spLocks noChangeAspect="1"/>
              </p:cNvSpPr>
              <p:nvPr/>
            </p:nvSpPr>
            <p:spPr bwMode="auto">
              <a:xfrm>
                <a:off x="3330" y="2162"/>
                <a:ext cx="25" cy="135"/>
              </a:xfrm>
              <a:custGeom>
                <a:avLst/>
                <a:gdLst>
                  <a:gd name="G0" fmla="+- 21600 0 0"/>
                  <a:gd name="G1" fmla="+- 21582 0 0"/>
                  <a:gd name="G2" fmla="+- 21600 0 0"/>
                  <a:gd name="T0" fmla="*/ 0 w 21600"/>
                  <a:gd name="T1" fmla="*/ 21582 h 21582"/>
                  <a:gd name="T2" fmla="*/ 20719 w 21600"/>
                  <a:gd name="T3" fmla="*/ 0 h 21582"/>
                  <a:gd name="T4" fmla="*/ 21600 w 21600"/>
                  <a:gd name="T5" fmla="*/ 21582 h 2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82" fill="none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</a:path>
                  <a:path w="21600" h="21582" stroke="0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  <a:lnTo>
                      <a:pt x="21600" y="2158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29" name="Oval 13"/>
              <p:cNvSpPr>
                <a:spLocks noChangeAspect="1" noChangeArrowheads="1"/>
              </p:cNvSpPr>
              <p:nvPr/>
            </p:nvSpPr>
            <p:spPr bwMode="auto">
              <a:xfrm>
                <a:off x="3103" y="2160"/>
                <a:ext cx="220" cy="53"/>
              </a:xfrm>
              <a:prstGeom prst="ellipse">
                <a:avLst/>
              </a:prstGeom>
              <a:gradFill rotWithShape="0">
                <a:gsLst>
                  <a:gs pos="0">
                    <a:srgbClr val="CECECE"/>
                  </a:gs>
                  <a:gs pos="100000">
                    <a:srgbClr val="CECECE">
                      <a:gamma/>
                      <a:shade val="89804"/>
                      <a:invGamma/>
                    </a:srgb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30" name="Freeform 14"/>
              <p:cNvSpPr>
                <a:spLocks noChangeAspect="1"/>
              </p:cNvSpPr>
              <p:nvPr/>
            </p:nvSpPr>
            <p:spPr bwMode="auto">
              <a:xfrm>
                <a:off x="3070" y="2157"/>
                <a:ext cx="289" cy="42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9"/>
                  </a:cxn>
                  <a:cxn ang="0">
                    <a:pos x="1" y="14"/>
                  </a:cxn>
                  <a:cxn ang="0">
                    <a:pos x="6" y="17"/>
                  </a:cxn>
                  <a:cxn ang="0">
                    <a:pos x="14" y="24"/>
                  </a:cxn>
                  <a:cxn ang="0">
                    <a:pos x="31" y="27"/>
                  </a:cxn>
                  <a:cxn ang="0">
                    <a:pos x="63" y="35"/>
                  </a:cxn>
                  <a:cxn ang="0">
                    <a:pos x="103" y="41"/>
                  </a:cxn>
                  <a:cxn ang="0">
                    <a:pos x="136" y="41"/>
                  </a:cxn>
                  <a:cxn ang="0">
                    <a:pos x="178" y="41"/>
                  </a:cxn>
                  <a:cxn ang="0">
                    <a:pos x="225" y="37"/>
                  </a:cxn>
                  <a:cxn ang="0">
                    <a:pos x="261" y="30"/>
                  </a:cxn>
                  <a:cxn ang="0">
                    <a:pos x="277" y="24"/>
                  </a:cxn>
                  <a:cxn ang="0">
                    <a:pos x="288" y="9"/>
                  </a:cxn>
                  <a:cxn ang="0">
                    <a:pos x="287" y="3"/>
                  </a:cxn>
                  <a:cxn ang="0">
                    <a:pos x="285" y="4"/>
                  </a:cxn>
                  <a:cxn ang="0">
                    <a:pos x="275" y="12"/>
                  </a:cxn>
                  <a:cxn ang="0">
                    <a:pos x="246" y="20"/>
                  </a:cxn>
                  <a:cxn ang="0">
                    <a:pos x="219" y="21"/>
                  </a:cxn>
                  <a:cxn ang="0">
                    <a:pos x="187" y="23"/>
                  </a:cxn>
                  <a:cxn ang="0">
                    <a:pos x="159" y="23"/>
                  </a:cxn>
                  <a:cxn ang="0">
                    <a:pos x="132" y="24"/>
                  </a:cxn>
                  <a:cxn ang="0">
                    <a:pos x="99" y="24"/>
                  </a:cxn>
                  <a:cxn ang="0">
                    <a:pos x="71" y="20"/>
                  </a:cxn>
                  <a:cxn ang="0">
                    <a:pos x="27" y="14"/>
                  </a:cxn>
                  <a:cxn ang="0">
                    <a:pos x="6" y="7"/>
                  </a:cxn>
                  <a:cxn ang="0">
                    <a:pos x="16" y="0"/>
                  </a:cxn>
                </a:cxnLst>
                <a:rect l="0" t="0" r="r" b="b"/>
                <a:pathLst>
                  <a:path w="289" h="42">
                    <a:moveTo>
                      <a:pt x="16" y="0"/>
                    </a:moveTo>
                    <a:lnTo>
                      <a:pt x="0" y="9"/>
                    </a:lnTo>
                    <a:lnTo>
                      <a:pt x="1" y="14"/>
                    </a:lnTo>
                    <a:lnTo>
                      <a:pt x="6" y="17"/>
                    </a:lnTo>
                    <a:lnTo>
                      <a:pt x="14" y="24"/>
                    </a:lnTo>
                    <a:lnTo>
                      <a:pt x="31" y="27"/>
                    </a:lnTo>
                    <a:lnTo>
                      <a:pt x="63" y="35"/>
                    </a:lnTo>
                    <a:lnTo>
                      <a:pt x="103" y="41"/>
                    </a:lnTo>
                    <a:lnTo>
                      <a:pt x="136" y="41"/>
                    </a:lnTo>
                    <a:lnTo>
                      <a:pt x="178" y="41"/>
                    </a:lnTo>
                    <a:lnTo>
                      <a:pt x="225" y="37"/>
                    </a:lnTo>
                    <a:lnTo>
                      <a:pt x="261" y="30"/>
                    </a:lnTo>
                    <a:lnTo>
                      <a:pt x="277" y="24"/>
                    </a:lnTo>
                    <a:lnTo>
                      <a:pt x="288" y="9"/>
                    </a:lnTo>
                    <a:lnTo>
                      <a:pt x="287" y="3"/>
                    </a:lnTo>
                    <a:lnTo>
                      <a:pt x="285" y="4"/>
                    </a:lnTo>
                    <a:lnTo>
                      <a:pt x="275" y="12"/>
                    </a:lnTo>
                    <a:lnTo>
                      <a:pt x="246" y="20"/>
                    </a:lnTo>
                    <a:lnTo>
                      <a:pt x="219" y="21"/>
                    </a:lnTo>
                    <a:lnTo>
                      <a:pt x="187" y="23"/>
                    </a:lnTo>
                    <a:lnTo>
                      <a:pt x="159" y="23"/>
                    </a:lnTo>
                    <a:lnTo>
                      <a:pt x="132" y="24"/>
                    </a:lnTo>
                    <a:lnTo>
                      <a:pt x="99" y="24"/>
                    </a:lnTo>
                    <a:lnTo>
                      <a:pt x="71" y="20"/>
                    </a:lnTo>
                    <a:lnTo>
                      <a:pt x="27" y="14"/>
                    </a:lnTo>
                    <a:lnTo>
                      <a:pt x="6" y="7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431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3103" y="2192"/>
                <a:ext cx="220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32" name="Freeform 16"/>
              <p:cNvSpPr>
                <a:spLocks noChangeAspect="1"/>
              </p:cNvSpPr>
              <p:nvPr/>
            </p:nvSpPr>
            <p:spPr bwMode="auto">
              <a:xfrm>
                <a:off x="3084" y="2183"/>
                <a:ext cx="253" cy="138"/>
              </a:xfrm>
              <a:custGeom>
                <a:avLst/>
                <a:gdLst/>
                <a:ahLst/>
                <a:cxnLst>
                  <a:cxn ang="0">
                    <a:pos x="21" y="123"/>
                  </a:cxn>
                  <a:cxn ang="0">
                    <a:pos x="20" y="51"/>
                  </a:cxn>
                  <a:cxn ang="0">
                    <a:pos x="28" y="24"/>
                  </a:cxn>
                  <a:cxn ang="0">
                    <a:pos x="59" y="22"/>
                  </a:cxn>
                  <a:cxn ang="0">
                    <a:pos x="131" y="27"/>
                  </a:cxn>
                  <a:cxn ang="0">
                    <a:pos x="197" y="31"/>
                  </a:cxn>
                  <a:cxn ang="0">
                    <a:pos x="223" y="67"/>
                  </a:cxn>
                  <a:cxn ang="0">
                    <a:pos x="233" y="112"/>
                  </a:cxn>
                  <a:cxn ang="0">
                    <a:pos x="239" y="137"/>
                  </a:cxn>
                  <a:cxn ang="0">
                    <a:pos x="243" y="51"/>
                  </a:cxn>
                  <a:cxn ang="0">
                    <a:pos x="248" y="25"/>
                  </a:cxn>
                  <a:cxn ang="0">
                    <a:pos x="252" y="2"/>
                  </a:cxn>
                  <a:cxn ang="0">
                    <a:pos x="233" y="6"/>
                  </a:cxn>
                  <a:cxn ang="0">
                    <a:pos x="199" y="13"/>
                  </a:cxn>
                  <a:cxn ang="0">
                    <a:pos x="128" y="16"/>
                  </a:cxn>
                  <a:cxn ang="0">
                    <a:pos x="65" y="16"/>
                  </a:cxn>
                  <a:cxn ang="0">
                    <a:pos x="14" y="6"/>
                  </a:cxn>
                  <a:cxn ang="0">
                    <a:pos x="0" y="0"/>
                  </a:cxn>
                  <a:cxn ang="0">
                    <a:pos x="14" y="53"/>
                  </a:cxn>
                  <a:cxn ang="0">
                    <a:pos x="21" y="128"/>
                  </a:cxn>
                </a:cxnLst>
                <a:rect l="0" t="0" r="r" b="b"/>
                <a:pathLst>
                  <a:path w="253" h="138">
                    <a:moveTo>
                      <a:pt x="21" y="123"/>
                    </a:moveTo>
                    <a:lnTo>
                      <a:pt x="20" y="51"/>
                    </a:lnTo>
                    <a:lnTo>
                      <a:pt x="28" y="24"/>
                    </a:lnTo>
                    <a:lnTo>
                      <a:pt x="59" y="22"/>
                    </a:lnTo>
                    <a:lnTo>
                      <a:pt x="131" y="27"/>
                    </a:lnTo>
                    <a:lnTo>
                      <a:pt x="197" y="31"/>
                    </a:lnTo>
                    <a:lnTo>
                      <a:pt x="223" y="67"/>
                    </a:lnTo>
                    <a:lnTo>
                      <a:pt x="233" y="112"/>
                    </a:lnTo>
                    <a:lnTo>
                      <a:pt x="239" y="137"/>
                    </a:lnTo>
                    <a:lnTo>
                      <a:pt x="243" y="51"/>
                    </a:lnTo>
                    <a:lnTo>
                      <a:pt x="248" y="25"/>
                    </a:lnTo>
                    <a:lnTo>
                      <a:pt x="252" y="2"/>
                    </a:lnTo>
                    <a:lnTo>
                      <a:pt x="233" y="6"/>
                    </a:lnTo>
                    <a:lnTo>
                      <a:pt x="199" y="13"/>
                    </a:lnTo>
                    <a:lnTo>
                      <a:pt x="128" y="16"/>
                    </a:lnTo>
                    <a:lnTo>
                      <a:pt x="65" y="16"/>
                    </a:lnTo>
                    <a:lnTo>
                      <a:pt x="14" y="6"/>
                    </a:lnTo>
                    <a:lnTo>
                      <a:pt x="0" y="0"/>
                    </a:lnTo>
                    <a:lnTo>
                      <a:pt x="14" y="53"/>
                    </a:lnTo>
                    <a:lnTo>
                      <a:pt x="21" y="128"/>
                    </a:lnTo>
                  </a:path>
                </a:pathLst>
              </a:custGeom>
              <a:solidFill>
                <a:srgbClr val="DADADA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433" name="Oval 17"/>
              <p:cNvSpPr>
                <a:spLocks noChangeAspect="1" noChangeArrowheads="1"/>
              </p:cNvSpPr>
              <p:nvPr/>
            </p:nvSpPr>
            <p:spPr bwMode="auto">
              <a:xfrm>
                <a:off x="3133" y="2510"/>
                <a:ext cx="161" cy="24"/>
              </a:xfrm>
              <a:prstGeom prst="ellipse">
                <a:avLst/>
              </a:prstGeom>
              <a:solidFill>
                <a:srgbClr val="063DE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34" name="Oval 18"/>
              <p:cNvSpPr>
                <a:spLocks noChangeAspect="1" noChangeArrowheads="1"/>
              </p:cNvSpPr>
              <p:nvPr/>
            </p:nvSpPr>
            <p:spPr bwMode="auto">
              <a:xfrm>
                <a:off x="3109" y="2500"/>
                <a:ext cx="212" cy="2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35" name="AutoShape 19"/>
              <p:cNvSpPr>
                <a:spLocks noChangeAspect="1" noChangeArrowheads="1"/>
              </p:cNvSpPr>
              <p:nvPr/>
            </p:nvSpPr>
            <p:spPr bwMode="auto">
              <a:xfrm>
                <a:off x="3186" y="2395"/>
                <a:ext cx="35" cy="54"/>
              </a:xfrm>
              <a:prstGeom prst="cube">
                <a:avLst>
                  <a:gd name="adj" fmla="val 24995"/>
                </a:avLst>
              </a:prstGeom>
              <a:solidFill>
                <a:srgbClr val="FFFF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36" name="Freeform 20"/>
              <p:cNvSpPr>
                <a:spLocks noChangeAspect="1"/>
              </p:cNvSpPr>
              <p:nvPr/>
            </p:nvSpPr>
            <p:spPr bwMode="auto">
              <a:xfrm>
                <a:off x="3137" y="2279"/>
                <a:ext cx="40" cy="68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23" y="67"/>
                  </a:cxn>
                  <a:cxn ang="0">
                    <a:pos x="39" y="23"/>
                  </a:cxn>
                  <a:cxn ang="0">
                    <a:pos x="16" y="0"/>
                  </a:cxn>
                  <a:cxn ang="0">
                    <a:pos x="0" y="41"/>
                  </a:cxn>
                </a:cxnLst>
                <a:rect l="0" t="0" r="r" b="b"/>
                <a:pathLst>
                  <a:path w="40" h="68">
                    <a:moveTo>
                      <a:pt x="0" y="41"/>
                    </a:moveTo>
                    <a:lnTo>
                      <a:pt x="23" y="67"/>
                    </a:lnTo>
                    <a:lnTo>
                      <a:pt x="39" y="23"/>
                    </a:lnTo>
                    <a:lnTo>
                      <a:pt x="16" y="0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437" name="Freeform 21"/>
              <p:cNvSpPr>
                <a:spLocks noChangeAspect="1"/>
              </p:cNvSpPr>
              <p:nvPr/>
            </p:nvSpPr>
            <p:spPr bwMode="auto">
              <a:xfrm>
                <a:off x="3154" y="2276"/>
                <a:ext cx="47" cy="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7"/>
                  </a:cxn>
                  <a:cxn ang="0">
                    <a:pos x="46" y="32"/>
                  </a:cxn>
                  <a:cxn ang="0">
                    <a:pos x="22" y="25"/>
                  </a:cxn>
                  <a:cxn ang="0">
                    <a:pos x="6" y="70"/>
                  </a:cxn>
                  <a:cxn ang="0">
                    <a:pos x="35" y="70"/>
                  </a:cxn>
                  <a:cxn ang="0">
                    <a:pos x="45" y="33"/>
                  </a:cxn>
                  <a:cxn ang="0">
                    <a:pos x="45" y="31"/>
                  </a:cxn>
                </a:cxnLst>
                <a:rect l="0" t="0" r="r" b="b"/>
                <a:pathLst>
                  <a:path w="47" h="71">
                    <a:moveTo>
                      <a:pt x="0" y="0"/>
                    </a:moveTo>
                    <a:lnTo>
                      <a:pt x="24" y="7"/>
                    </a:lnTo>
                    <a:lnTo>
                      <a:pt x="46" y="32"/>
                    </a:lnTo>
                    <a:lnTo>
                      <a:pt x="22" y="25"/>
                    </a:lnTo>
                    <a:lnTo>
                      <a:pt x="6" y="70"/>
                    </a:lnTo>
                    <a:lnTo>
                      <a:pt x="35" y="70"/>
                    </a:lnTo>
                    <a:lnTo>
                      <a:pt x="45" y="33"/>
                    </a:lnTo>
                    <a:lnTo>
                      <a:pt x="45" y="3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" name="Group 22"/>
              <p:cNvGrpSpPr>
                <a:grpSpLocks noChangeAspect="1"/>
              </p:cNvGrpSpPr>
              <p:nvPr/>
            </p:nvGrpSpPr>
            <p:grpSpPr bwMode="auto">
              <a:xfrm>
                <a:off x="3096" y="2038"/>
                <a:ext cx="68" cy="79"/>
                <a:chOff x="3096" y="2038"/>
                <a:chExt cx="68" cy="79"/>
              </a:xfrm>
            </p:grpSpPr>
            <p:sp>
              <p:nvSpPr>
                <p:cNvPr id="60439" name="Freeform 23"/>
                <p:cNvSpPr>
                  <a:spLocks noChangeAspect="1"/>
                </p:cNvSpPr>
                <p:nvPr/>
              </p:nvSpPr>
              <p:spPr bwMode="auto">
                <a:xfrm>
                  <a:off x="3096" y="2041"/>
                  <a:ext cx="42" cy="76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4" y="75"/>
                    </a:cxn>
                    <a:cxn ang="0">
                      <a:pos x="41" y="25"/>
                    </a:cxn>
                    <a:cxn ang="0">
                      <a:pos x="17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42" h="76">
                      <a:moveTo>
                        <a:pt x="0" y="46"/>
                      </a:moveTo>
                      <a:lnTo>
                        <a:pt x="24" y="75"/>
                      </a:lnTo>
                      <a:lnTo>
                        <a:pt x="41" y="25"/>
                      </a:lnTo>
                      <a:lnTo>
                        <a:pt x="17" y="0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440" name="Freeform 24"/>
                <p:cNvSpPr>
                  <a:spLocks noChangeAspect="1"/>
                </p:cNvSpPr>
                <p:nvPr/>
              </p:nvSpPr>
              <p:spPr bwMode="auto">
                <a:xfrm>
                  <a:off x="3115" y="2038"/>
                  <a:ext cx="49" cy="7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5" y="8"/>
                    </a:cxn>
                    <a:cxn ang="0">
                      <a:pos x="48" y="35"/>
                    </a:cxn>
                    <a:cxn ang="0">
                      <a:pos x="23" y="28"/>
                    </a:cxn>
                    <a:cxn ang="0">
                      <a:pos x="6" y="78"/>
                    </a:cxn>
                    <a:cxn ang="0">
                      <a:pos x="36" y="78"/>
                    </a:cxn>
                    <a:cxn ang="0">
                      <a:pos x="47" y="37"/>
                    </a:cxn>
                    <a:cxn ang="0">
                      <a:pos x="47" y="34"/>
                    </a:cxn>
                  </a:cxnLst>
                  <a:rect l="0" t="0" r="r" b="b"/>
                  <a:pathLst>
                    <a:path w="49" h="79">
                      <a:moveTo>
                        <a:pt x="0" y="0"/>
                      </a:moveTo>
                      <a:lnTo>
                        <a:pt x="25" y="8"/>
                      </a:lnTo>
                      <a:lnTo>
                        <a:pt x="48" y="35"/>
                      </a:lnTo>
                      <a:lnTo>
                        <a:pt x="23" y="28"/>
                      </a:lnTo>
                      <a:lnTo>
                        <a:pt x="6" y="78"/>
                      </a:lnTo>
                      <a:lnTo>
                        <a:pt x="36" y="78"/>
                      </a:lnTo>
                      <a:lnTo>
                        <a:pt x="47" y="37"/>
                      </a:lnTo>
                      <a:lnTo>
                        <a:pt x="47" y="3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60441" name="Freeform 25"/>
              <p:cNvSpPr>
                <a:spLocks noChangeAspect="1"/>
              </p:cNvSpPr>
              <p:nvPr/>
            </p:nvSpPr>
            <p:spPr bwMode="auto">
              <a:xfrm>
                <a:off x="3182" y="2213"/>
                <a:ext cx="36" cy="63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1" y="0"/>
                  </a:cxn>
                  <a:cxn ang="0">
                    <a:pos x="35" y="41"/>
                  </a:cxn>
                  <a:cxn ang="0">
                    <a:pos x="14" y="62"/>
                  </a:cxn>
                  <a:cxn ang="0">
                    <a:pos x="0" y="24"/>
                  </a:cxn>
                </a:cxnLst>
                <a:rect l="0" t="0" r="r" b="b"/>
                <a:pathLst>
                  <a:path w="36" h="63">
                    <a:moveTo>
                      <a:pt x="0" y="24"/>
                    </a:moveTo>
                    <a:lnTo>
                      <a:pt x="21" y="0"/>
                    </a:lnTo>
                    <a:lnTo>
                      <a:pt x="35" y="41"/>
                    </a:lnTo>
                    <a:lnTo>
                      <a:pt x="14" y="62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442" name="Freeform 26"/>
              <p:cNvSpPr>
                <a:spLocks noChangeAspect="1"/>
              </p:cNvSpPr>
              <p:nvPr/>
            </p:nvSpPr>
            <p:spPr bwMode="auto">
              <a:xfrm>
                <a:off x="3198" y="2213"/>
                <a:ext cx="42" cy="66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22" y="58"/>
                  </a:cxn>
                  <a:cxn ang="0">
                    <a:pos x="41" y="35"/>
                  </a:cxn>
                  <a:cxn ang="0">
                    <a:pos x="19" y="41"/>
                  </a:cxn>
                  <a:cxn ang="0">
                    <a:pos x="5" y="0"/>
                  </a:cxn>
                  <a:cxn ang="0">
                    <a:pos x="31" y="0"/>
                  </a:cxn>
                  <a:cxn ang="0">
                    <a:pos x="40" y="34"/>
                  </a:cxn>
                  <a:cxn ang="0">
                    <a:pos x="40" y="36"/>
                  </a:cxn>
                </a:cxnLst>
                <a:rect l="0" t="0" r="r" b="b"/>
                <a:pathLst>
                  <a:path w="42" h="66">
                    <a:moveTo>
                      <a:pt x="0" y="65"/>
                    </a:moveTo>
                    <a:lnTo>
                      <a:pt x="22" y="58"/>
                    </a:lnTo>
                    <a:lnTo>
                      <a:pt x="41" y="35"/>
                    </a:lnTo>
                    <a:lnTo>
                      <a:pt x="19" y="41"/>
                    </a:lnTo>
                    <a:lnTo>
                      <a:pt x="5" y="0"/>
                    </a:lnTo>
                    <a:lnTo>
                      <a:pt x="31" y="0"/>
                    </a:lnTo>
                    <a:lnTo>
                      <a:pt x="40" y="34"/>
                    </a:lnTo>
                    <a:lnTo>
                      <a:pt x="40" y="3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5" name="Group 27"/>
              <p:cNvGrpSpPr>
                <a:grpSpLocks noChangeAspect="1"/>
              </p:cNvGrpSpPr>
              <p:nvPr/>
            </p:nvGrpSpPr>
            <p:grpSpPr bwMode="auto">
              <a:xfrm>
                <a:off x="3182" y="2000"/>
                <a:ext cx="58" cy="66"/>
                <a:chOff x="3182" y="2000"/>
                <a:chExt cx="58" cy="66"/>
              </a:xfrm>
            </p:grpSpPr>
            <p:sp>
              <p:nvSpPr>
                <p:cNvPr id="60444" name="Freeform 28"/>
                <p:cNvSpPr>
                  <a:spLocks noChangeAspect="1"/>
                </p:cNvSpPr>
                <p:nvPr/>
              </p:nvSpPr>
              <p:spPr bwMode="auto">
                <a:xfrm>
                  <a:off x="3182" y="2000"/>
                  <a:ext cx="36" cy="63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21" y="0"/>
                    </a:cxn>
                    <a:cxn ang="0">
                      <a:pos x="35" y="41"/>
                    </a:cxn>
                    <a:cxn ang="0">
                      <a:pos x="14" y="62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36" h="63">
                      <a:moveTo>
                        <a:pt x="0" y="24"/>
                      </a:moveTo>
                      <a:lnTo>
                        <a:pt x="21" y="0"/>
                      </a:lnTo>
                      <a:lnTo>
                        <a:pt x="35" y="41"/>
                      </a:lnTo>
                      <a:lnTo>
                        <a:pt x="14" y="62"/>
                      </a:lnTo>
                      <a:lnTo>
                        <a:pt x="0" y="2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445" name="Freeform 29"/>
                <p:cNvSpPr>
                  <a:spLocks noChangeAspect="1"/>
                </p:cNvSpPr>
                <p:nvPr/>
              </p:nvSpPr>
              <p:spPr bwMode="auto">
                <a:xfrm>
                  <a:off x="3198" y="2000"/>
                  <a:ext cx="42" cy="66"/>
                </a:xfrm>
                <a:custGeom>
                  <a:avLst/>
                  <a:gdLst/>
                  <a:ahLst/>
                  <a:cxnLst>
                    <a:cxn ang="0">
                      <a:pos x="0" y="65"/>
                    </a:cxn>
                    <a:cxn ang="0">
                      <a:pos x="22" y="58"/>
                    </a:cxn>
                    <a:cxn ang="0">
                      <a:pos x="41" y="35"/>
                    </a:cxn>
                    <a:cxn ang="0">
                      <a:pos x="19" y="41"/>
                    </a:cxn>
                    <a:cxn ang="0">
                      <a:pos x="5" y="0"/>
                    </a:cxn>
                    <a:cxn ang="0">
                      <a:pos x="31" y="0"/>
                    </a:cxn>
                    <a:cxn ang="0">
                      <a:pos x="40" y="34"/>
                    </a:cxn>
                    <a:cxn ang="0">
                      <a:pos x="40" y="36"/>
                    </a:cxn>
                  </a:cxnLst>
                  <a:rect l="0" t="0" r="r" b="b"/>
                  <a:pathLst>
                    <a:path w="42" h="66">
                      <a:moveTo>
                        <a:pt x="0" y="65"/>
                      </a:moveTo>
                      <a:lnTo>
                        <a:pt x="22" y="58"/>
                      </a:lnTo>
                      <a:lnTo>
                        <a:pt x="41" y="35"/>
                      </a:lnTo>
                      <a:lnTo>
                        <a:pt x="19" y="41"/>
                      </a:lnTo>
                      <a:lnTo>
                        <a:pt x="5" y="0"/>
                      </a:lnTo>
                      <a:lnTo>
                        <a:pt x="31" y="0"/>
                      </a:lnTo>
                      <a:lnTo>
                        <a:pt x="40" y="34"/>
                      </a:lnTo>
                      <a:lnTo>
                        <a:pt x="40" y="3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60446" name="AutoShape 30"/>
              <p:cNvSpPr>
                <a:spLocks noChangeAspect="1" noChangeArrowheads="1"/>
              </p:cNvSpPr>
              <p:nvPr/>
            </p:nvSpPr>
            <p:spPr bwMode="auto">
              <a:xfrm>
                <a:off x="3191" y="3257"/>
                <a:ext cx="36" cy="54"/>
              </a:xfrm>
              <a:prstGeom prst="cube">
                <a:avLst>
                  <a:gd name="adj" fmla="val 24995"/>
                </a:avLst>
              </a:prstGeom>
              <a:solidFill>
                <a:srgbClr val="FFFF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6" name="Group 31"/>
              <p:cNvGrpSpPr>
                <a:grpSpLocks noChangeAspect="1"/>
              </p:cNvGrpSpPr>
              <p:nvPr/>
            </p:nvGrpSpPr>
            <p:grpSpPr bwMode="auto">
              <a:xfrm>
                <a:off x="3140" y="3274"/>
                <a:ext cx="69" cy="80"/>
                <a:chOff x="3140" y="3274"/>
                <a:chExt cx="69" cy="80"/>
              </a:xfrm>
            </p:grpSpPr>
            <p:sp>
              <p:nvSpPr>
                <p:cNvPr id="60448" name="Freeform 32"/>
                <p:cNvSpPr>
                  <a:spLocks noChangeAspect="1"/>
                </p:cNvSpPr>
                <p:nvPr/>
              </p:nvSpPr>
              <p:spPr bwMode="auto">
                <a:xfrm>
                  <a:off x="3140" y="3278"/>
                  <a:ext cx="43" cy="76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5" y="75"/>
                    </a:cxn>
                    <a:cxn ang="0">
                      <a:pos x="42" y="25"/>
                    </a:cxn>
                    <a:cxn ang="0">
                      <a:pos x="17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43" h="76">
                      <a:moveTo>
                        <a:pt x="0" y="46"/>
                      </a:moveTo>
                      <a:lnTo>
                        <a:pt x="25" y="75"/>
                      </a:lnTo>
                      <a:lnTo>
                        <a:pt x="42" y="25"/>
                      </a:lnTo>
                      <a:lnTo>
                        <a:pt x="17" y="0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449" name="Freeform 33"/>
                <p:cNvSpPr>
                  <a:spLocks noChangeAspect="1"/>
                </p:cNvSpPr>
                <p:nvPr/>
              </p:nvSpPr>
              <p:spPr bwMode="auto">
                <a:xfrm>
                  <a:off x="3160" y="3274"/>
                  <a:ext cx="49" cy="8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5" y="8"/>
                    </a:cxn>
                    <a:cxn ang="0">
                      <a:pos x="48" y="36"/>
                    </a:cxn>
                    <a:cxn ang="0">
                      <a:pos x="23" y="29"/>
                    </a:cxn>
                    <a:cxn ang="0">
                      <a:pos x="6" y="79"/>
                    </a:cxn>
                    <a:cxn ang="0">
                      <a:pos x="36" y="79"/>
                    </a:cxn>
                    <a:cxn ang="0">
                      <a:pos x="47" y="37"/>
                    </a:cxn>
                    <a:cxn ang="0">
                      <a:pos x="47" y="35"/>
                    </a:cxn>
                  </a:cxnLst>
                  <a:rect l="0" t="0" r="r" b="b"/>
                  <a:pathLst>
                    <a:path w="49" h="80">
                      <a:moveTo>
                        <a:pt x="0" y="0"/>
                      </a:moveTo>
                      <a:lnTo>
                        <a:pt x="25" y="8"/>
                      </a:lnTo>
                      <a:lnTo>
                        <a:pt x="48" y="36"/>
                      </a:lnTo>
                      <a:lnTo>
                        <a:pt x="23" y="29"/>
                      </a:lnTo>
                      <a:lnTo>
                        <a:pt x="6" y="79"/>
                      </a:lnTo>
                      <a:lnTo>
                        <a:pt x="36" y="79"/>
                      </a:lnTo>
                      <a:lnTo>
                        <a:pt x="47" y="37"/>
                      </a:lnTo>
                      <a:lnTo>
                        <a:pt x="47" y="35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7" name="Group 34"/>
              <p:cNvGrpSpPr>
                <a:grpSpLocks noChangeAspect="1"/>
              </p:cNvGrpSpPr>
              <p:nvPr/>
            </p:nvGrpSpPr>
            <p:grpSpPr bwMode="auto">
              <a:xfrm>
                <a:off x="3204" y="3285"/>
                <a:ext cx="58" cy="65"/>
                <a:chOff x="3204" y="3285"/>
                <a:chExt cx="58" cy="65"/>
              </a:xfrm>
            </p:grpSpPr>
            <p:sp>
              <p:nvSpPr>
                <p:cNvPr id="60451" name="Freeform 35"/>
                <p:cNvSpPr>
                  <a:spLocks noChangeAspect="1"/>
                </p:cNvSpPr>
                <p:nvPr/>
              </p:nvSpPr>
              <p:spPr bwMode="auto">
                <a:xfrm>
                  <a:off x="3204" y="3285"/>
                  <a:ext cx="37" cy="62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21" y="0"/>
                    </a:cxn>
                    <a:cxn ang="0">
                      <a:pos x="36" y="40"/>
                    </a:cxn>
                    <a:cxn ang="0">
                      <a:pos x="15" y="61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37" h="62">
                      <a:moveTo>
                        <a:pt x="0" y="23"/>
                      </a:moveTo>
                      <a:lnTo>
                        <a:pt x="21" y="0"/>
                      </a:lnTo>
                      <a:lnTo>
                        <a:pt x="36" y="40"/>
                      </a:lnTo>
                      <a:lnTo>
                        <a:pt x="15" y="61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452" name="Freeform 36"/>
                <p:cNvSpPr>
                  <a:spLocks noChangeAspect="1"/>
                </p:cNvSpPr>
                <p:nvPr/>
              </p:nvSpPr>
              <p:spPr bwMode="auto">
                <a:xfrm>
                  <a:off x="3220" y="3285"/>
                  <a:ext cx="42" cy="65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2" y="57"/>
                    </a:cxn>
                    <a:cxn ang="0">
                      <a:pos x="41" y="35"/>
                    </a:cxn>
                    <a:cxn ang="0">
                      <a:pos x="19" y="41"/>
                    </a:cxn>
                    <a:cxn ang="0">
                      <a:pos x="5" y="0"/>
                    </a:cxn>
                    <a:cxn ang="0">
                      <a:pos x="31" y="0"/>
                    </a:cxn>
                    <a:cxn ang="0">
                      <a:pos x="40" y="34"/>
                    </a:cxn>
                    <a:cxn ang="0">
                      <a:pos x="40" y="36"/>
                    </a:cxn>
                  </a:cxnLst>
                  <a:rect l="0" t="0" r="r" b="b"/>
                  <a:pathLst>
                    <a:path w="42" h="65">
                      <a:moveTo>
                        <a:pt x="0" y="64"/>
                      </a:moveTo>
                      <a:lnTo>
                        <a:pt x="22" y="57"/>
                      </a:lnTo>
                      <a:lnTo>
                        <a:pt x="41" y="35"/>
                      </a:lnTo>
                      <a:lnTo>
                        <a:pt x="19" y="41"/>
                      </a:lnTo>
                      <a:lnTo>
                        <a:pt x="5" y="0"/>
                      </a:lnTo>
                      <a:lnTo>
                        <a:pt x="31" y="0"/>
                      </a:lnTo>
                      <a:lnTo>
                        <a:pt x="40" y="34"/>
                      </a:lnTo>
                      <a:lnTo>
                        <a:pt x="40" y="3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381000" y="457200"/>
            <a:ext cx="2862262" cy="4325938"/>
            <a:chOff x="37" y="1148"/>
            <a:chExt cx="1739" cy="2725"/>
          </a:xfrm>
        </p:grpSpPr>
        <p:sp>
          <p:nvSpPr>
            <p:cNvPr id="60454" name="Rectangle 38"/>
            <p:cNvSpPr>
              <a:spLocks noChangeArrowheads="1"/>
            </p:cNvSpPr>
            <p:nvPr/>
          </p:nvSpPr>
          <p:spPr bwMode="auto">
            <a:xfrm>
              <a:off x="37" y="1148"/>
              <a:ext cx="1739" cy="10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spAutoFit/>
            </a:bodyPr>
            <a:lstStyle/>
            <a:p>
              <a:pPr algn="ctr" eaLnBrk="0" hangingPunct="0"/>
              <a:r>
                <a:rPr kumimoji="1" lang="en-US" sz="2000" b="1" dirty="0"/>
                <a:t>UNSATURATED SOLUTION</a:t>
              </a:r>
            </a:p>
            <a:p>
              <a:pPr algn="ctr" eaLnBrk="0" hangingPunct="0"/>
              <a:r>
                <a:rPr kumimoji="1" lang="en-US" sz="2400" dirty="0"/>
                <a:t>more solute </a:t>
              </a:r>
              <a:r>
                <a:rPr kumimoji="1" lang="en-US" sz="2400" dirty="0" smtClean="0"/>
                <a:t>can dissolve</a:t>
              </a:r>
              <a:endParaRPr kumimoji="1" lang="en-US" sz="2400" i="1" dirty="0"/>
            </a:p>
            <a:p>
              <a:pPr algn="ctr" eaLnBrk="0" hangingPunct="0"/>
              <a:endParaRPr kumimoji="1" lang="en-US" sz="1400" b="1" i="1" dirty="0">
                <a:latin typeface="Arial" charset="0"/>
              </a:endParaRPr>
            </a:p>
          </p:txBody>
        </p:sp>
        <p:grpSp>
          <p:nvGrpSpPr>
            <p:cNvPr id="9" name="Group 39"/>
            <p:cNvGrpSpPr>
              <a:grpSpLocks noChangeAspect="1"/>
            </p:cNvGrpSpPr>
            <p:nvPr/>
          </p:nvGrpSpPr>
          <p:grpSpPr bwMode="auto">
            <a:xfrm>
              <a:off x="679" y="2166"/>
              <a:ext cx="345" cy="1707"/>
              <a:chOff x="1537" y="2024"/>
              <a:chExt cx="289" cy="1431"/>
            </a:xfrm>
          </p:grpSpPr>
          <p:sp>
            <p:nvSpPr>
              <p:cNvPr id="60456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1598" y="2260"/>
                <a:ext cx="167" cy="105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57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1569" y="2192"/>
                <a:ext cx="224" cy="1117"/>
              </a:xfrm>
              <a:prstGeom prst="rect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58" name="Oval 42"/>
              <p:cNvSpPr>
                <a:spLocks noChangeAspect="1" noChangeArrowheads="1"/>
              </p:cNvSpPr>
              <p:nvPr/>
            </p:nvSpPr>
            <p:spPr bwMode="auto">
              <a:xfrm>
                <a:off x="1569" y="3194"/>
                <a:ext cx="224" cy="26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>
                      <a:gamma/>
                      <a:shade val="40000"/>
                      <a:invGamma/>
                    </a:srgbClr>
                  </a:gs>
                  <a:gs pos="100000">
                    <a:srgbClr val="FFFFFF"/>
                  </a:gs>
                </a:gsLst>
                <a:lin ang="27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59" name="Oval 43"/>
              <p:cNvSpPr>
                <a:spLocks noChangeAspect="1" noChangeArrowheads="1"/>
              </p:cNvSpPr>
              <p:nvPr/>
            </p:nvSpPr>
            <p:spPr bwMode="auto">
              <a:xfrm>
                <a:off x="1574" y="3152"/>
                <a:ext cx="213" cy="273"/>
              </a:xfrm>
              <a:prstGeom prst="ellipse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60" name="Oval 44"/>
              <p:cNvSpPr>
                <a:spLocks noChangeAspect="1" noChangeArrowheads="1"/>
              </p:cNvSpPr>
              <p:nvPr/>
            </p:nvSpPr>
            <p:spPr bwMode="auto">
              <a:xfrm>
                <a:off x="1542" y="2170"/>
                <a:ext cx="278" cy="3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61" name="Arc 45"/>
              <p:cNvSpPr>
                <a:spLocks noChangeAspect="1"/>
              </p:cNvSpPr>
              <p:nvPr/>
            </p:nvSpPr>
            <p:spPr bwMode="auto">
              <a:xfrm>
                <a:off x="1543" y="2195"/>
                <a:ext cx="25" cy="134"/>
              </a:xfrm>
              <a:custGeom>
                <a:avLst/>
                <a:gdLst>
                  <a:gd name="G0" fmla="+- 881 0 0"/>
                  <a:gd name="G1" fmla="+- 21600 0 0"/>
                  <a:gd name="G2" fmla="+- 21600 0 0"/>
                  <a:gd name="T0" fmla="*/ 0 w 22481"/>
                  <a:gd name="T1" fmla="*/ 18 h 21600"/>
                  <a:gd name="T2" fmla="*/ 22481 w 22481"/>
                  <a:gd name="T3" fmla="*/ 21600 h 21600"/>
                  <a:gd name="T4" fmla="*/ 881 w 224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481" h="21600" fill="none" extrusionOk="0">
                    <a:moveTo>
                      <a:pt x="-1" y="17"/>
                    </a:moveTo>
                    <a:cubicBezTo>
                      <a:pt x="293" y="5"/>
                      <a:pt x="587" y="-1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</a:path>
                  <a:path w="22481" h="21600" stroke="0" extrusionOk="0">
                    <a:moveTo>
                      <a:pt x="-1" y="17"/>
                    </a:moveTo>
                    <a:cubicBezTo>
                      <a:pt x="293" y="5"/>
                      <a:pt x="587" y="-1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  <a:lnTo>
                      <a:pt x="881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62" name="Arc 46"/>
              <p:cNvSpPr>
                <a:spLocks noChangeAspect="1"/>
              </p:cNvSpPr>
              <p:nvPr/>
            </p:nvSpPr>
            <p:spPr bwMode="auto">
              <a:xfrm>
                <a:off x="1797" y="2186"/>
                <a:ext cx="25" cy="135"/>
              </a:xfrm>
              <a:custGeom>
                <a:avLst/>
                <a:gdLst>
                  <a:gd name="G0" fmla="+- 21600 0 0"/>
                  <a:gd name="G1" fmla="+- 21582 0 0"/>
                  <a:gd name="G2" fmla="+- 21600 0 0"/>
                  <a:gd name="T0" fmla="*/ 0 w 21600"/>
                  <a:gd name="T1" fmla="*/ 21582 h 21582"/>
                  <a:gd name="T2" fmla="*/ 20719 w 21600"/>
                  <a:gd name="T3" fmla="*/ 0 h 21582"/>
                  <a:gd name="T4" fmla="*/ 21600 w 21600"/>
                  <a:gd name="T5" fmla="*/ 21582 h 2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82" fill="none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</a:path>
                  <a:path w="21600" h="21582" stroke="0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  <a:lnTo>
                      <a:pt x="21600" y="2158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63" name="Oval 47"/>
              <p:cNvSpPr>
                <a:spLocks noChangeAspect="1" noChangeArrowheads="1"/>
              </p:cNvSpPr>
              <p:nvPr/>
            </p:nvSpPr>
            <p:spPr bwMode="auto">
              <a:xfrm>
                <a:off x="1570" y="2184"/>
                <a:ext cx="220" cy="53"/>
              </a:xfrm>
              <a:prstGeom prst="ellipse">
                <a:avLst/>
              </a:prstGeom>
              <a:gradFill rotWithShape="0">
                <a:gsLst>
                  <a:gs pos="0">
                    <a:srgbClr val="CECECE"/>
                  </a:gs>
                  <a:gs pos="100000">
                    <a:srgbClr val="CECECE">
                      <a:gamma/>
                      <a:shade val="89804"/>
                      <a:invGamma/>
                    </a:srgb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64" name="Freeform 48"/>
              <p:cNvSpPr>
                <a:spLocks noChangeAspect="1"/>
              </p:cNvSpPr>
              <p:nvPr/>
            </p:nvSpPr>
            <p:spPr bwMode="auto">
              <a:xfrm>
                <a:off x="1537" y="2181"/>
                <a:ext cx="289" cy="42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9"/>
                  </a:cxn>
                  <a:cxn ang="0">
                    <a:pos x="1" y="14"/>
                  </a:cxn>
                  <a:cxn ang="0">
                    <a:pos x="6" y="17"/>
                  </a:cxn>
                  <a:cxn ang="0">
                    <a:pos x="14" y="24"/>
                  </a:cxn>
                  <a:cxn ang="0">
                    <a:pos x="31" y="27"/>
                  </a:cxn>
                  <a:cxn ang="0">
                    <a:pos x="63" y="35"/>
                  </a:cxn>
                  <a:cxn ang="0">
                    <a:pos x="103" y="41"/>
                  </a:cxn>
                  <a:cxn ang="0">
                    <a:pos x="136" y="41"/>
                  </a:cxn>
                  <a:cxn ang="0">
                    <a:pos x="178" y="41"/>
                  </a:cxn>
                  <a:cxn ang="0">
                    <a:pos x="225" y="37"/>
                  </a:cxn>
                  <a:cxn ang="0">
                    <a:pos x="261" y="30"/>
                  </a:cxn>
                  <a:cxn ang="0">
                    <a:pos x="277" y="24"/>
                  </a:cxn>
                  <a:cxn ang="0">
                    <a:pos x="288" y="9"/>
                  </a:cxn>
                  <a:cxn ang="0">
                    <a:pos x="287" y="3"/>
                  </a:cxn>
                  <a:cxn ang="0">
                    <a:pos x="285" y="4"/>
                  </a:cxn>
                  <a:cxn ang="0">
                    <a:pos x="275" y="12"/>
                  </a:cxn>
                  <a:cxn ang="0">
                    <a:pos x="246" y="20"/>
                  </a:cxn>
                  <a:cxn ang="0">
                    <a:pos x="219" y="21"/>
                  </a:cxn>
                  <a:cxn ang="0">
                    <a:pos x="187" y="23"/>
                  </a:cxn>
                  <a:cxn ang="0">
                    <a:pos x="159" y="23"/>
                  </a:cxn>
                  <a:cxn ang="0">
                    <a:pos x="132" y="24"/>
                  </a:cxn>
                  <a:cxn ang="0">
                    <a:pos x="99" y="24"/>
                  </a:cxn>
                  <a:cxn ang="0">
                    <a:pos x="71" y="20"/>
                  </a:cxn>
                  <a:cxn ang="0">
                    <a:pos x="27" y="14"/>
                  </a:cxn>
                  <a:cxn ang="0">
                    <a:pos x="6" y="7"/>
                  </a:cxn>
                  <a:cxn ang="0">
                    <a:pos x="16" y="0"/>
                  </a:cxn>
                </a:cxnLst>
                <a:rect l="0" t="0" r="r" b="b"/>
                <a:pathLst>
                  <a:path w="289" h="42">
                    <a:moveTo>
                      <a:pt x="16" y="0"/>
                    </a:moveTo>
                    <a:lnTo>
                      <a:pt x="0" y="9"/>
                    </a:lnTo>
                    <a:lnTo>
                      <a:pt x="1" y="14"/>
                    </a:lnTo>
                    <a:lnTo>
                      <a:pt x="6" y="17"/>
                    </a:lnTo>
                    <a:lnTo>
                      <a:pt x="14" y="24"/>
                    </a:lnTo>
                    <a:lnTo>
                      <a:pt x="31" y="27"/>
                    </a:lnTo>
                    <a:lnTo>
                      <a:pt x="63" y="35"/>
                    </a:lnTo>
                    <a:lnTo>
                      <a:pt x="103" y="41"/>
                    </a:lnTo>
                    <a:lnTo>
                      <a:pt x="136" y="41"/>
                    </a:lnTo>
                    <a:lnTo>
                      <a:pt x="178" y="41"/>
                    </a:lnTo>
                    <a:lnTo>
                      <a:pt x="225" y="37"/>
                    </a:lnTo>
                    <a:lnTo>
                      <a:pt x="261" y="30"/>
                    </a:lnTo>
                    <a:lnTo>
                      <a:pt x="277" y="24"/>
                    </a:lnTo>
                    <a:lnTo>
                      <a:pt x="288" y="9"/>
                    </a:lnTo>
                    <a:lnTo>
                      <a:pt x="287" y="3"/>
                    </a:lnTo>
                    <a:lnTo>
                      <a:pt x="285" y="4"/>
                    </a:lnTo>
                    <a:lnTo>
                      <a:pt x="275" y="12"/>
                    </a:lnTo>
                    <a:lnTo>
                      <a:pt x="246" y="20"/>
                    </a:lnTo>
                    <a:lnTo>
                      <a:pt x="219" y="21"/>
                    </a:lnTo>
                    <a:lnTo>
                      <a:pt x="187" y="23"/>
                    </a:lnTo>
                    <a:lnTo>
                      <a:pt x="159" y="23"/>
                    </a:lnTo>
                    <a:lnTo>
                      <a:pt x="132" y="24"/>
                    </a:lnTo>
                    <a:lnTo>
                      <a:pt x="99" y="24"/>
                    </a:lnTo>
                    <a:lnTo>
                      <a:pt x="71" y="20"/>
                    </a:lnTo>
                    <a:lnTo>
                      <a:pt x="27" y="14"/>
                    </a:lnTo>
                    <a:lnTo>
                      <a:pt x="6" y="7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465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1570" y="2216"/>
                <a:ext cx="220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66" name="Freeform 50"/>
              <p:cNvSpPr>
                <a:spLocks noChangeAspect="1"/>
              </p:cNvSpPr>
              <p:nvPr/>
            </p:nvSpPr>
            <p:spPr bwMode="auto">
              <a:xfrm>
                <a:off x="1556" y="2207"/>
                <a:ext cx="245" cy="138"/>
              </a:xfrm>
              <a:custGeom>
                <a:avLst/>
                <a:gdLst/>
                <a:ahLst/>
                <a:cxnLst>
                  <a:cxn ang="0">
                    <a:pos x="20" y="123"/>
                  </a:cxn>
                  <a:cxn ang="0">
                    <a:pos x="20" y="51"/>
                  </a:cxn>
                  <a:cxn ang="0">
                    <a:pos x="27" y="24"/>
                  </a:cxn>
                  <a:cxn ang="0">
                    <a:pos x="58" y="22"/>
                  </a:cxn>
                  <a:cxn ang="0">
                    <a:pos x="127" y="27"/>
                  </a:cxn>
                  <a:cxn ang="0">
                    <a:pos x="190" y="31"/>
                  </a:cxn>
                  <a:cxn ang="0">
                    <a:pos x="216" y="67"/>
                  </a:cxn>
                  <a:cxn ang="0">
                    <a:pos x="225" y="112"/>
                  </a:cxn>
                  <a:cxn ang="0">
                    <a:pos x="231" y="137"/>
                  </a:cxn>
                  <a:cxn ang="0">
                    <a:pos x="235" y="51"/>
                  </a:cxn>
                  <a:cxn ang="0">
                    <a:pos x="240" y="25"/>
                  </a:cxn>
                  <a:cxn ang="0">
                    <a:pos x="244" y="2"/>
                  </a:cxn>
                  <a:cxn ang="0">
                    <a:pos x="225" y="6"/>
                  </a:cxn>
                  <a:cxn ang="0">
                    <a:pos x="192" y="13"/>
                  </a:cxn>
                  <a:cxn ang="0">
                    <a:pos x="124" y="16"/>
                  </a:cxn>
                  <a:cxn ang="0">
                    <a:pos x="63" y="16"/>
                  </a:cxn>
                  <a:cxn ang="0">
                    <a:pos x="13" y="6"/>
                  </a:cxn>
                  <a:cxn ang="0">
                    <a:pos x="0" y="0"/>
                  </a:cxn>
                  <a:cxn ang="0">
                    <a:pos x="14" y="53"/>
                  </a:cxn>
                  <a:cxn ang="0">
                    <a:pos x="20" y="128"/>
                  </a:cxn>
                </a:cxnLst>
                <a:rect l="0" t="0" r="r" b="b"/>
                <a:pathLst>
                  <a:path w="245" h="138">
                    <a:moveTo>
                      <a:pt x="20" y="123"/>
                    </a:moveTo>
                    <a:lnTo>
                      <a:pt x="20" y="51"/>
                    </a:lnTo>
                    <a:lnTo>
                      <a:pt x="27" y="24"/>
                    </a:lnTo>
                    <a:lnTo>
                      <a:pt x="58" y="22"/>
                    </a:lnTo>
                    <a:lnTo>
                      <a:pt x="127" y="27"/>
                    </a:lnTo>
                    <a:lnTo>
                      <a:pt x="190" y="31"/>
                    </a:lnTo>
                    <a:lnTo>
                      <a:pt x="216" y="67"/>
                    </a:lnTo>
                    <a:lnTo>
                      <a:pt x="225" y="112"/>
                    </a:lnTo>
                    <a:lnTo>
                      <a:pt x="231" y="137"/>
                    </a:lnTo>
                    <a:lnTo>
                      <a:pt x="235" y="51"/>
                    </a:lnTo>
                    <a:lnTo>
                      <a:pt x="240" y="25"/>
                    </a:lnTo>
                    <a:lnTo>
                      <a:pt x="244" y="2"/>
                    </a:lnTo>
                    <a:lnTo>
                      <a:pt x="225" y="6"/>
                    </a:lnTo>
                    <a:lnTo>
                      <a:pt x="192" y="13"/>
                    </a:lnTo>
                    <a:lnTo>
                      <a:pt x="124" y="16"/>
                    </a:lnTo>
                    <a:lnTo>
                      <a:pt x="63" y="16"/>
                    </a:lnTo>
                    <a:lnTo>
                      <a:pt x="13" y="6"/>
                    </a:lnTo>
                    <a:lnTo>
                      <a:pt x="0" y="0"/>
                    </a:lnTo>
                    <a:lnTo>
                      <a:pt x="14" y="53"/>
                    </a:lnTo>
                    <a:lnTo>
                      <a:pt x="20" y="128"/>
                    </a:lnTo>
                  </a:path>
                </a:pathLst>
              </a:custGeom>
              <a:solidFill>
                <a:srgbClr val="DADADA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467" name="Oval 51"/>
              <p:cNvSpPr>
                <a:spLocks noChangeAspect="1" noChangeArrowheads="1"/>
              </p:cNvSpPr>
              <p:nvPr/>
            </p:nvSpPr>
            <p:spPr bwMode="auto">
              <a:xfrm>
                <a:off x="1600" y="2534"/>
                <a:ext cx="161" cy="24"/>
              </a:xfrm>
              <a:prstGeom prst="ellipse">
                <a:avLst/>
              </a:prstGeom>
              <a:solidFill>
                <a:srgbClr val="063DE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68" name="Oval 52"/>
              <p:cNvSpPr>
                <a:spLocks noChangeAspect="1" noChangeArrowheads="1"/>
              </p:cNvSpPr>
              <p:nvPr/>
            </p:nvSpPr>
            <p:spPr bwMode="auto">
              <a:xfrm>
                <a:off x="1576" y="2524"/>
                <a:ext cx="212" cy="2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69" name="AutoShape 53"/>
              <p:cNvSpPr>
                <a:spLocks noChangeAspect="1" noChangeArrowheads="1"/>
              </p:cNvSpPr>
              <p:nvPr/>
            </p:nvSpPr>
            <p:spPr bwMode="auto">
              <a:xfrm>
                <a:off x="1653" y="2419"/>
                <a:ext cx="35" cy="54"/>
              </a:xfrm>
              <a:prstGeom prst="cube">
                <a:avLst>
                  <a:gd name="adj" fmla="val 24995"/>
                </a:avLst>
              </a:prstGeom>
              <a:solidFill>
                <a:srgbClr val="FFFF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70" name="Freeform 54"/>
              <p:cNvSpPr>
                <a:spLocks noChangeAspect="1"/>
              </p:cNvSpPr>
              <p:nvPr/>
            </p:nvSpPr>
            <p:spPr bwMode="auto">
              <a:xfrm>
                <a:off x="1604" y="2303"/>
                <a:ext cx="40" cy="68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23" y="67"/>
                  </a:cxn>
                  <a:cxn ang="0">
                    <a:pos x="39" y="23"/>
                  </a:cxn>
                  <a:cxn ang="0">
                    <a:pos x="16" y="0"/>
                  </a:cxn>
                  <a:cxn ang="0">
                    <a:pos x="0" y="41"/>
                  </a:cxn>
                </a:cxnLst>
                <a:rect l="0" t="0" r="r" b="b"/>
                <a:pathLst>
                  <a:path w="40" h="68">
                    <a:moveTo>
                      <a:pt x="0" y="41"/>
                    </a:moveTo>
                    <a:lnTo>
                      <a:pt x="23" y="67"/>
                    </a:lnTo>
                    <a:lnTo>
                      <a:pt x="39" y="23"/>
                    </a:lnTo>
                    <a:lnTo>
                      <a:pt x="16" y="0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471" name="Freeform 55"/>
              <p:cNvSpPr>
                <a:spLocks noChangeAspect="1"/>
              </p:cNvSpPr>
              <p:nvPr/>
            </p:nvSpPr>
            <p:spPr bwMode="auto">
              <a:xfrm>
                <a:off x="1621" y="2300"/>
                <a:ext cx="47" cy="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7"/>
                  </a:cxn>
                  <a:cxn ang="0">
                    <a:pos x="46" y="32"/>
                  </a:cxn>
                  <a:cxn ang="0">
                    <a:pos x="22" y="25"/>
                  </a:cxn>
                  <a:cxn ang="0">
                    <a:pos x="6" y="70"/>
                  </a:cxn>
                  <a:cxn ang="0">
                    <a:pos x="35" y="70"/>
                  </a:cxn>
                  <a:cxn ang="0">
                    <a:pos x="45" y="33"/>
                  </a:cxn>
                  <a:cxn ang="0">
                    <a:pos x="45" y="31"/>
                  </a:cxn>
                </a:cxnLst>
                <a:rect l="0" t="0" r="r" b="b"/>
                <a:pathLst>
                  <a:path w="47" h="71">
                    <a:moveTo>
                      <a:pt x="0" y="0"/>
                    </a:moveTo>
                    <a:lnTo>
                      <a:pt x="24" y="7"/>
                    </a:lnTo>
                    <a:lnTo>
                      <a:pt x="46" y="32"/>
                    </a:lnTo>
                    <a:lnTo>
                      <a:pt x="22" y="25"/>
                    </a:lnTo>
                    <a:lnTo>
                      <a:pt x="6" y="70"/>
                    </a:lnTo>
                    <a:lnTo>
                      <a:pt x="35" y="70"/>
                    </a:lnTo>
                    <a:lnTo>
                      <a:pt x="45" y="33"/>
                    </a:lnTo>
                    <a:lnTo>
                      <a:pt x="45" y="3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0" name="Group 56"/>
              <p:cNvGrpSpPr>
                <a:grpSpLocks noChangeAspect="1"/>
              </p:cNvGrpSpPr>
              <p:nvPr/>
            </p:nvGrpSpPr>
            <p:grpSpPr bwMode="auto">
              <a:xfrm>
                <a:off x="1563" y="2062"/>
                <a:ext cx="68" cy="79"/>
                <a:chOff x="1563" y="2062"/>
                <a:chExt cx="68" cy="79"/>
              </a:xfrm>
            </p:grpSpPr>
            <p:sp>
              <p:nvSpPr>
                <p:cNvPr id="60473" name="Freeform 57"/>
                <p:cNvSpPr>
                  <a:spLocks noChangeAspect="1"/>
                </p:cNvSpPr>
                <p:nvPr/>
              </p:nvSpPr>
              <p:spPr bwMode="auto">
                <a:xfrm>
                  <a:off x="1563" y="2065"/>
                  <a:ext cx="42" cy="76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4" y="75"/>
                    </a:cxn>
                    <a:cxn ang="0">
                      <a:pos x="41" y="25"/>
                    </a:cxn>
                    <a:cxn ang="0">
                      <a:pos x="17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42" h="76">
                      <a:moveTo>
                        <a:pt x="0" y="46"/>
                      </a:moveTo>
                      <a:lnTo>
                        <a:pt x="24" y="75"/>
                      </a:lnTo>
                      <a:lnTo>
                        <a:pt x="41" y="25"/>
                      </a:lnTo>
                      <a:lnTo>
                        <a:pt x="17" y="0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474" name="Freeform 58"/>
                <p:cNvSpPr>
                  <a:spLocks noChangeAspect="1"/>
                </p:cNvSpPr>
                <p:nvPr/>
              </p:nvSpPr>
              <p:spPr bwMode="auto">
                <a:xfrm>
                  <a:off x="1582" y="2062"/>
                  <a:ext cx="49" cy="7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5" y="8"/>
                    </a:cxn>
                    <a:cxn ang="0">
                      <a:pos x="48" y="35"/>
                    </a:cxn>
                    <a:cxn ang="0">
                      <a:pos x="23" y="28"/>
                    </a:cxn>
                    <a:cxn ang="0">
                      <a:pos x="6" y="78"/>
                    </a:cxn>
                    <a:cxn ang="0">
                      <a:pos x="36" y="78"/>
                    </a:cxn>
                    <a:cxn ang="0">
                      <a:pos x="47" y="37"/>
                    </a:cxn>
                    <a:cxn ang="0">
                      <a:pos x="47" y="34"/>
                    </a:cxn>
                  </a:cxnLst>
                  <a:rect l="0" t="0" r="r" b="b"/>
                  <a:pathLst>
                    <a:path w="49" h="79">
                      <a:moveTo>
                        <a:pt x="0" y="0"/>
                      </a:moveTo>
                      <a:lnTo>
                        <a:pt x="25" y="8"/>
                      </a:lnTo>
                      <a:lnTo>
                        <a:pt x="48" y="35"/>
                      </a:lnTo>
                      <a:lnTo>
                        <a:pt x="23" y="28"/>
                      </a:lnTo>
                      <a:lnTo>
                        <a:pt x="6" y="78"/>
                      </a:lnTo>
                      <a:lnTo>
                        <a:pt x="36" y="78"/>
                      </a:lnTo>
                      <a:lnTo>
                        <a:pt x="47" y="37"/>
                      </a:lnTo>
                      <a:lnTo>
                        <a:pt x="47" y="3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60475" name="Freeform 59"/>
              <p:cNvSpPr>
                <a:spLocks noChangeAspect="1"/>
              </p:cNvSpPr>
              <p:nvPr/>
            </p:nvSpPr>
            <p:spPr bwMode="auto">
              <a:xfrm>
                <a:off x="1649" y="2237"/>
                <a:ext cx="36" cy="63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1" y="0"/>
                  </a:cxn>
                  <a:cxn ang="0">
                    <a:pos x="35" y="41"/>
                  </a:cxn>
                  <a:cxn ang="0">
                    <a:pos x="14" y="62"/>
                  </a:cxn>
                  <a:cxn ang="0">
                    <a:pos x="0" y="24"/>
                  </a:cxn>
                </a:cxnLst>
                <a:rect l="0" t="0" r="r" b="b"/>
                <a:pathLst>
                  <a:path w="36" h="63">
                    <a:moveTo>
                      <a:pt x="0" y="24"/>
                    </a:moveTo>
                    <a:lnTo>
                      <a:pt x="21" y="0"/>
                    </a:lnTo>
                    <a:lnTo>
                      <a:pt x="35" y="41"/>
                    </a:lnTo>
                    <a:lnTo>
                      <a:pt x="14" y="62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476" name="Freeform 60"/>
              <p:cNvSpPr>
                <a:spLocks noChangeAspect="1"/>
              </p:cNvSpPr>
              <p:nvPr/>
            </p:nvSpPr>
            <p:spPr bwMode="auto">
              <a:xfrm>
                <a:off x="1665" y="2237"/>
                <a:ext cx="42" cy="66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22" y="58"/>
                  </a:cxn>
                  <a:cxn ang="0">
                    <a:pos x="41" y="35"/>
                  </a:cxn>
                  <a:cxn ang="0">
                    <a:pos x="19" y="41"/>
                  </a:cxn>
                  <a:cxn ang="0">
                    <a:pos x="5" y="0"/>
                  </a:cxn>
                  <a:cxn ang="0">
                    <a:pos x="31" y="0"/>
                  </a:cxn>
                  <a:cxn ang="0">
                    <a:pos x="40" y="34"/>
                  </a:cxn>
                  <a:cxn ang="0">
                    <a:pos x="40" y="36"/>
                  </a:cxn>
                </a:cxnLst>
                <a:rect l="0" t="0" r="r" b="b"/>
                <a:pathLst>
                  <a:path w="42" h="66">
                    <a:moveTo>
                      <a:pt x="0" y="65"/>
                    </a:moveTo>
                    <a:lnTo>
                      <a:pt x="22" y="58"/>
                    </a:lnTo>
                    <a:lnTo>
                      <a:pt x="41" y="35"/>
                    </a:lnTo>
                    <a:lnTo>
                      <a:pt x="19" y="41"/>
                    </a:lnTo>
                    <a:lnTo>
                      <a:pt x="5" y="0"/>
                    </a:lnTo>
                    <a:lnTo>
                      <a:pt x="31" y="0"/>
                    </a:lnTo>
                    <a:lnTo>
                      <a:pt x="40" y="34"/>
                    </a:lnTo>
                    <a:lnTo>
                      <a:pt x="40" y="3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1" name="Group 61"/>
              <p:cNvGrpSpPr>
                <a:grpSpLocks noChangeAspect="1"/>
              </p:cNvGrpSpPr>
              <p:nvPr/>
            </p:nvGrpSpPr>
            <p:grpSpPr bwMode="auto">
              <a:xfrm>
                <a:off x="1649" y="2024"/>
                <a:ext cx="58" cy="66"/>
                <a:chOff x="1649" y="2024"/>
                <a:chExt cx="58" cy="66"/>
              </a:xfrm>
            </p:grpSpPr>
            <p:sp>
              <p:nvSpPr>
                <p:cNvPr id="60478" name="Freeform 62"/>
                <p:cNvSpPr>
                  <a:spLocks noChangeAspect="1"/>
                </p:cNvSpPr>
                <p:nvPr/>
              </p:nvSpPr>
              <p:spPr bwMode="auto">
                <a:xfrm>
                  <a:off x="1649" y="2024"/>
                  <a:ext cx="36" cy="63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21" y="0"/>
                    </a:cxn>
                    <a:cxn ang="0">
                      <a:pos x="35" y="41"/>
                    </a:cxn>
                    <a:cxn ang="0">
                      <a:pos x="14" y="62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36" h="63">
                      <a:moveTo>
                        <a:pt x="0" y="24"/>
                      </a:moveTo>
                      <a:lnTo>
                        <a:pt x="21" y="0"/>
                      </a:lnTo>
                      <a:lnTo>
                        <a:pt x="35" y="41"/>
                      </a:lnTo>
                      <a:lnTo>
                        <a:pt x="14" y="62"/>
                      </a:lnTo>
                      <a:lnTo>
                        <a:pt x="0" y="2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479" name="Freeform 63"/>
                <p:cNvSpPr>
                  <a:spLocks noChangeAspect="1"/>
                </p:cNvSpPr>
                <p:nvPr/>
              </p:nvSpPr>
              <p:spPr bwMode="auto">
                <a:xfrm>
                  <a:off x="1665" y="2024"/>
                  <a:ext cx="42" cy="66"/>
                </a:xfrm>
                <a:custGeom>
                  <a:avLst/>
                  <a:gdLst/>
                  <a:ahLst/>
                  <a:cxnLst>
                    <a:cxn ang="0">
                      <a:pos x="0" y="65"/>
                    </a:cxn>
                    <a:cxn ang="0">
                      <a:pos x="22" y="58"/>
                    </a:cxn>
                    <a:cxn ang="0">
                      <a:pos x="41" y="35"/>
                    </a:cxn>
                    <a:cxn ang="0">
                      <a:pos x="19" y="41"/>
                    </a:cxn>
                    <a:cxn ang="0">
                      <a:pos x="5" y="0"/>
                    </a:cxn>
                    <a:cxn ang="0">
                      <a:pos x="31" y="0"/>
                    </a:cxn>
                    <a:cxn ang="0">
                      <a:pos x="40" y="34"/>
                    </a:cxn>
                    <a:cxn ang="0">
                      <a:pos x="40" y="36"/>
                    </a:cxn>
                  </a:cxnLst>
                  <a:rect l="0" t="0" r="r" b="b"/>
                  <a:pathLst>
                    <a:path w="42" h="66">
                      <a:moveTo>
                        <a:pt x="0" y="65"/>
                      </a:moveTo>
                      <a:lnTo>
                        <a:pt x="22" y="58"/>
                      </a:lnTo>
                      <a:lnTo>
                        <a:pt x="41" y="35"/>
                      </a:lnTo>
                      <a:lnTo>
                        <a:pt x="19" y="41"/>
                      </a:lnTo>
                      <a:lnTo>
                        <a:pt x="5" y="0"/>
                      </a:lnTo>
                      <a:lnTo>
                        <a:pt x="31" y="0"/>
                      </a:lnTo>
                      <a:lnTo>
                        <a:pt x="40" y="34"/>
                      </a:lnTo>
                      <a:lnTo>
                        <a:pt x="40" y="3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12" name="Group 64"/>
          <p:cNvGrpSpPr>
            <a:grpSpLocks/>
          </p:cNvGrpSpPr>
          <p:nvPr/>
        </p:nvGrpSpPr>
        <p:grpSpPr bwMode="auto">
          <a:xfrm>
            <a:off x="5181600" y="609600"/>
            <a:ext cx="3600450" cy="4262438"/>
            <a:chOff x="3610" y="1188"/>
            <a:chExt cx="2150" cy="2685"/>
          </a:xfrm>
        </p:grpSpPr>
        <p:sp>
          <p:nvSpPr>
            <p:cNvPr id="60481" name="Rectangle 65"/>
            <p:cNvSpPr>
              <a:spLocks noChangeArrowheads="1"/>
            </p:cNvSpPr>
            <p:nvPr/>
          </p:nvSpPr>
          <p:spPr bwMode="auto">
            <a:xfrm>
              <a:off x="3610" y="1188"/>
              <a:ext cx="215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spAutoFit/>
            </a:bodyPr>
            <a:lstStyle/>
            <a:p>
              <a:pPr algn="ctr" eaLnBrk="0" hangingPunct="0"/>
              <a:r>
                <a:rPr kumimoji="1" lang="en-US" sz="2000" b="1" dirty="0"/>
                <a:t>SUPERSATURATED SOLUTION</a:t>
              </a:r>
            </a:p>
            <a:p>
              <a:pPr algn="ctr" eaLnBrk="0" hangingPunct="0"/>
              <a:r>
                <a:rPr kumimoji="1" lang="en-US" sz="2400" dirty="0"/>
                <a:t>becomes unstable, crystals form</a:t>
              </a:r>
            </a:p>
          </p:txBody>
        </p:sp>
        <p:grpSp>
          <p:nvGrpSpPr>
            <p:cNvPr id="13" name="Group 66"/>
            <p:cNvGrpSpPr>
              <a:grpSpLocks noChangeAspect="1"/>
            </p:cNvGrpSpPr>
            <p:nvPr/>
          </p:nvGrpSpPr>
          <p:grpSpPr bwMode="auto">
            <a:xfrm>
              <a:off x="4575" y="2166"/>
              <a:ext cx="345" cy="1707"/>
              <a:chOff x="4579" y="1988"/>
              <a:chExt cx="289" cy="1431"/>
            </a:xfrm>
          </p:grpSpPr>
          <p:sp>
            <p:nvSpPr>
              <p:cNvPr id="60483" name="Rectangle 67"/>
              <p:cNvSpPr>
                <a:spLocks noChangeAspect="1" noChangeArrowheads="1"/>
              </p:cNvSpPr>
              <p:nvPr/>
            </p:nvSpPr>
            <p:spPr bwMode="auto">
              <a:xfrm>
                <a:off x="4640" y="2224"/>
                <a:ext cx="167" cy="105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84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4611" y="2156"/>
                <a:ext cx="224" cy="1117"/>
              </a:xfrm>
              <a:prstGeom prst="rect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85" name="Oval 69"/>
              <p:cNvSpPr>
                <a:spLocks noChangeAspect="1" noChangeArrowheads="1"/>
              </p:cNvSpPr>
              <p:nvPr/>
            </p:nvSpPr>
            <p:spPr bwMode="auto">
              <a:xfrm>
                <a:off x="4611" y="3158"/>
                <a:ext cx="224" cy="26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>
                      <a:gamma/>
                      <a:shade val="40000"/>
                      <a:invGamma/>
                    </a:srgbClr>
                  </a:gs>
                  <a:gs pos="100000">
                    <a:srgbClr val="FFFFFF"/>
                  </a:gs>
                </a:gsLst>
                <a:lin ang="27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86" name="Oval 70"/>
              <p:cNvSpPr>
                <a:spLocks noChangeAspect="1" noChangeArrowheads="1"/>
              </p:cNvSpPr>
              <p:nvPr/>
            </p:nvSpPr>
            <p:spPr bwMode="auto">
              <a:xfrm>
                <a:off x="4610" y="3117"/>
                <a:ext cx="219" cy="273"/>
              </a:xfrm>
              <a:prstGeom prst="ellipse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87" name="Oval 71"/>
              <p:cNvSpPr>
                <a:spLocks noChangeAspect="1" noChangeArrowheads="1"/>
              </p:cNvSpPr>
              <p:nvPr/>
            </p:nvSpPr>
            <p:spPr bwMode="auto">
              <a:xfrm>
                <a:off x="4584" y="2134"/>
                <a:ext cx="278" cy="3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88" name="Arc 72"/>
              <p:cNvSpPr>
                <a:spLocks noChangeAspect="1"/>
              </p:cNvSpPr>
              <p:nvPr/>
            </p:nvSpPr>
            <p:spPr bwMode="auto">
              <a:xfrm>
                <a:off x="4585" y="2159"/>
                <a:ext cx="25" cy="134"/>
              </a:xfrm>
              <a:custGeom>
                <a:avLst/>
                <a:gdLst>
                  <a:gd name="G0" fmla="+- 881 0 0"/>
                  <a:gd name="G1" fmla="+- 21600 0 0"/>
                  <a:gd name="G2" fmla="+- 21600 0 0"/>
                  <a:gd name="T0" fmla="*/ 0 w 22481"/>
                  <a:gd name="T1" fmla="*/ 18 h 21600"/>
                  <a:gd name="T2" fmla="*/ 22481 w 22481"/>
                  <a:gd name="T3" fmla="*/ 21600 h 21600"/>
                  <a:gd name="T4" fmla="*/ 881 w 224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481" h="21600" fill="none" extrusionOk="0">
                    <a:moveTo>
                      <a:pt x="-1" y="17"/>
                    </a:moveTo>
                    <a:cubicBezTo>
                      <a:pt x="293" y="5"/>
                      <a:pt x="587" y="-1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</a:path>
                  <a:path w="22481" h="21600" stroke="0" extrusionOk="0">
                    <a:moveTo>
                      <a:pt x="-1" y="17"/>
                    </a:moveTo>
                    <a:cubicBezTo>
                      <a:pt x="293" y="5"/>
                      <a:pt x="587" y="-1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  <a:lnTo>
                      <a:pt x="881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89" name="Arc 73"/>
              <p:cNvSpPr>
                <a:spLocks noChangeAspect="1"/>
              </p:cNvSpPr>
              <p:nvPr/>
            </p:nvSpPr>
            <p:spPr bwMode="auto">
              <a:xfrm>
                <a:off x="4839" y="2150"/>
                <a:ext cx="25" cy="135"/>
              </a:xfrm>
              <a:custGeom>
                <a:avLst/>
                <a:gdLst>
                  <a:gd name="G0" fmla="+- 21600 0 0"/>
                  <a:gd name="G1" fmla="+- 21582 0 0"/>
                  <a:gd name="G2" fmla="+- 21600 0 0"/>
                  <a:gd name="T0" fmla="*/ 0 w 21600"/>
                  <a:gd name="T1" fmla="*/ 21582 h 21582"/>
                  <a:gd name="T2" fmla="*/ 20719 w 21600"/>
                  <a:gd name="T3" fmla="*/ 0 h 21582"/>
                  <a:gd name="T4" fmla="*/ 21600 w 21600"/>
                  <a:gd name="T5" fmla="*/ 21582 h 2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82" fill="none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</a:path>
                  <a:path w="21600" h="21582" stroke="0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  <a:lnTo>
                      <a:pt x="21600" y="2158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90" name="Oval 74"/>
              <p:cNvSpPr>
                <a:spLocks noChangeAspect="1" noChangeArrowheads="1"/>
              </p:cNvSpPr>
              <p:nvPr/>
            </p:nvSpPr>
            <p:spPr bwMode="auto">
              <a:xfrm>
                <a:off x="4612" y="2148"/>
                <a:ext cx="220" cy="53"/>
              </a:xfrm>
              <a:prstGeom prst="ellipse">
                <a:avLst/>
              </a:prstGeom>
              <a:gradFill rotWithShape="0">
                <a:gsLst>
                  <a:gs pos="0">
                    <a:srgbClr val="CECECE"/>
                  </a:gs>
                  <a:gs pos="100000">
                    <a:srgbClr val="CECECE">
                      <a:gamma/>
                      <a:shade val="89804"/>
                      <a:invGamma/>
                    </a:srgbClr>
                  </a:gs>
                </a:gsLst>
                <a:path path="rect">
                  <a:fillToRect l="100000" b="10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91" name="Freeform 75"/>
              <p:cNvSpPr>
                <a:spLocks noChangeAspect="1"/>
              </p:cNvSpPr>
              <p:nvPr/>
            </p:nvSpPr>
            <p:spPr bwMode="auto">
              <a:xfrm>
                <a:off x="4579" y="2145"/>
                <a:ext cx="289" cy="42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9"/>
                  </a:cxn>
                  <a:cxn ang="0">
                    <a:pos x="1" y="14"/>
                  </a:cxn>
                  <a:cxn ang="0">
                    <a:pos x="6" y="17"/>
                  </a:cxn>
                  <a:cxn ang="0">
                    <a:pos x="14" y="24"/>
                  </a:cxn>
                  <a:cxn ang="0">
                    <a:pos x="31" y="27"/>
                  </a:cxn>
                  <a:cxn ang="0">
                    <a:pos x="63" y="35"/>
                  </a:cxn>
                  <a:cxn ang="0">
                    <a:pos x="103" y="41"/>
                  </a:cxn>
                  <a:cxn ang="0">
                    <a:pos x="136" y="41"/>
                  </a:cxn>
                  <a:cxn ang="0">
                    <a:pos x="178" y="41"/>
                  </a:cxn>
                  <a:cxn ang="0">
                    <a:pos x="225" y="37"/>
                  </a:cxn>
                  <a:cxn ang="0">
                    <a:pos x="261" y="30"/>
                  </a:cxn>
                  <a:cxn ang="0">
                    <a:pos x="277" y="24"/>
                  </a:cxn>
                  <a:cxn ang="0">
                    <a:pos x="288" y="9"/>
                  </a:cxn>
                  <a:cxn ang="0">
                    <a:pos x="287" y="3"/>
                  </a:cxn>
                  <a:cxn ang="0">
                    <a:pos x="285" y="4"/>
                  </a:cxn>
                  <a:cxn ang="0">
                    <a:pos x="275" y="12"/>
                  </a:cxn>
                  <a:cxn ang="0">
                    <a:pos x="246" y="20"/>
                  </a:cxn>
                  <a:cxn ang="0">
                    <a:pos x="219" y="21"/>
                  </a:cxn>
                  <a:cxn ang="0">
                    <a:pos x="187" y="23"/>
                  </a:cxn>
                  <a:cxn ang="0">
                    <a:pos x="159" y="23"/>
                  </a:cxn>
                  <a:cxn ang="0">
                    <a:pos x="132" y="24"/>
                  </a:cxn>
                  <a:cxn ang="0">
                    <a:pos x="99" y="24"/>
                  </a:cxn>
                  <a:cxn ang="0">
                    <a:pos x="71" y="20"/>
                  </a:cxn>
                  <a:cxn ang="0">
                    <a:pos x="27" y="14"/>
                  </a:cxn>
                  <a:cxn ang="0">
                    <a:pos x="6" y="7"/>
                  </a:cxn>
                  <a:cxn ang="0">
                    <a:pos x="16" y="0"/>
                  </a:cxn>
                </a:cxnLst>
                <a:rect l="0" t="0" r="r" b="b"/>
                <a:pathLst>
                  <a:path w="289" h="42">
                    <a:moveTo>
                      <a:pt x="16" y="0"/>
                    </a:moveTo>
                    <a:lnTo>
                      <a:pt x="0" y="9"/>
                    </a:lnTo>
                    <a:lnTo>
                      <a:pt x="1" y="14"/>
                    </a:lnTo>
                    <a:lnTo>
                      <a:pt x="6" y="17"/>
                    </a:lnTo>
                    <a:lnTo>
                      <a:pt x="14" y="24"/>
                    </a:lnTo>
                    <a:lnTo>
                      <a:pt x="31" y="27"/>
                    </a:lnTo>
                    <a:lnTo>
                      <a:pt x="63" y="35"/>
                    </a:lnTo>
                    <a:lnTo>
                      <a:pt x="103" y="41"/>
                    </a:lnTo>
                    <a:lnTo>
                      <a:pt x="136" y="41"/>
                    </a:lnTo>
                    <a:lnTo>
                      <a:pt x="178" y="41"/>
                    </a:lnTo>
                    <a:lnTo>
                      <a:pt x="225" y="37"/>
                    </a:lnTo>
                    <a:lnTo>
                      <a:pt x="261" y="30"/>
                    </a:lnTo>
                    <a:lnTo>
                      <a:pt x="277" y="24"/>
                    </a:lnTo>
                    <a:lnTo>
                      <a:pt x="288" y="9"/>
                    </a:lnTo>
                    <a:lnTo>
                      <a:pt x="287" y="3"/>
                    </a:lnTo>
                    <a:lnTo>
                      <a:pt x="285" y="4"/>
                    </a:lnTo>
                    <a:lnTo>
                      <a:pt x="275" y="12"/>
                    </a:lnTo>
                    <a:lnTo>
                      <a:pt x="246" y="20"/>
                    </a:lnTo>
                    <a:lnTo>
                      <a:pt x="219" y="21"/>
                    </a:lnTo>
                    <a:lnTo>
                      <a:pt x="187" y="23"/>
                    </a:lnTo>
                    <a:lnTo>
                      <a:pt x="159" y="23"/>
                    </a:lnTo>
                    <a:lnTo>
                      <a:pt x="132" y="24"/>
                    </a:lnTo>
                    <a:lnTo>
                      <a:pt x="99" y="24"/>
                    </a:lnTo>
                    <a:lnTo>
                      <a:pt x="71" y="20"/>
                    </a:lnTo>
                    <a:lnTo>
                      <a:pt x="27" y="14"/>
                    </a:lnTo>
                    <a:lnTo>
                      <a:pt x="6" y="7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492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4612" y="2180"/>
                <a:ext cx="220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93" name="Freeform 77"/>
              <p:cNvSpPr>
                <a:spLocks noChangeAspect="1"/>
              </p:cNvSpPr>
              <p:nvPr/>
            </p:nvSpPr>
            <p:spPr bwMode="auto">
              <a:xfrm>
                <a:off x="4593" y="2171"/>
                <a:ext cx="253" cy="138"/>
              </a:xfrm>
              <a:custGeom>
                <a:avLst/>
                <a:gdLst/>
                <a:ahLst/>
                <a:cxnLst>
                  <a:cxn ang="0">
                    <a:pos x="21" y="123"/>
                  </a:cxn>
                  <a:cxn ang="0">
                    <a:pos x="20" y="51"/>
                  </a:cxn>
                  <a:cxn ang="0">
                    <a:pos x="28" y="24"/>
                  </a:cxn>
                  <a:cxn ang="0">
                    <a:pos x="59" y="22"/>
                  </a:cxn>
                  <a:cxn ang="0">
                    <a:pos x="131" y="27"/>
                  </a:cxn>
                  <a:cxn ang="0">
                    <a:pos x="197" y="31"/>
                  </a:cxn>
                  <a:cxn ang="0">
                    <a:pos x="223" y="67"/>
                  </a:cxn>
                  <a:cxn ang="0">
                    <a:pos x="233" y="112"/>
                  </a:cxn>
                  <a:cxn ang="0">
                    <a:pos x="239" y="137"/>
                  </a:cxn>
                  <a:cxn ang="0">
                    <a:pos x="243" y="51"/>
                  </a:cxn>
                  <a:cxn ang="0">
                    <a:pos x="248" y="25"/>
                  </a:cxn>
                  <a:cxn ang="0">
                    <a:pos x="252" y="2"/>
                  </a:cxn>
                  <a:cxn ang="0">
                    <a:pos x="233" y="6"/>
                  </a:cxn>
                  <a:cxn ang="0">
                    <a:pos x="199" y="13"/>
                  </a:cxn>
                  <a:cxn ang="0">
                    <a:pos x="128" y="16"/>
                  </a:cxn>
                  <a:cxn ang="0">
                    <a:pos x="65" y="16"/>
                  </a:cxn>
                  <a:cxn ang="0">
                    <a:pos x="14" y="6"/>
                  </a:cxn>
                  <a:cxn ang="0">
                    <a:pos x="0" y="0"/>
                  </a:cxn>
                  <a:cxn ang="0">
                    <a:pos x="14" y="53"/>
                  </a:cxn>
                  <a:cxn ang="0">
                    <a:pos x="21" y="128"/>
                  </a:cxn>
                </a:cxnLst>
                <a:rect l="0" t="0" r="r" b="b"/>
                <a:pathLst>
                  <a:path w="253" h="138">
                    <a:moveTo>
                      <a:pt x="21" y="123"/>
                    </a:moveTo>
                    <a:lnTo>
                      <a:pt x="20" y="51"/>
                    </a:lnTo>
                    <a:lnTo>
                      <a:pt x="28" y="24"/>
                    </a:lnTo>
                    <a:lnTo>
                      <a:pt x="59" y="22"/>
                    </a:lnTo>
                    <a:lnTo>
                      <a:pt x="131" y="27"/>
                    </a:lnTo>
                    <a:lnTo>
                      <a:pt x="197" y="31"/>
                    </a:lnTo>
                    <a:lnTo>
                      <a:pt x="223" y="67"/>
                    </a:lnTo>
                    <a:lnTo>
                      <a:pt x="233" y="112"/>
                    </a:lnTo>
                    <a:lnTo>
                      <a:pt x="239" y="137"/>
                    </a:lnTo>
                    <a:lnTo>
                      <a:pt x="243" y="51"/>
                    </a:lnTo>
                    <a:lnTo>
                      <a:pt x="248" y="25"/>
                    </a:lnTo>
                    <a:lnTo>
                      <a:pt x="252" y="2"/>
                    </a:lnTo>
                    <a:lnTo>
                      <a:pt x="233" y="6"/>
                    </a:lnTo>
                    <a:lnTo>
                      <a:pt x="199" y="13"/>
                    </a:lnTo>
                    <a:lnTo>
                      <a:pt x="128" y="16"/>
                    </a:lnTo>
                    <a:lnTo>
                      <a:pt x="65" y="16"/>
                    </a:lnTo>
                    <a:lnTo>
                      <a:pt x="14" y="6"/>
                    </a:lnTo>
                    <a:lnTo>
                      <a:pt x="0" y="0"/>
                    </a:lnTo>
                    <a:lnTo>
                      <a:pt x="14" y="53"/>
                    </a:lnTo>
                    <a:lnTo>
                      <a:pt x="21" y="128"/>
                    </a:lnTo>
                  </a:path>
                </a:pathLst>
              </a:custGeom>
              <a:solidFill>
                <a:srgbClr val="DADADA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494" name="Oval 78"/>
              <p:cNvSpPr>
                <a:spLocks noChangeAspect="1" noChangeArrowheads="1"/>
              </p:cNvSpPr>
              <p:nvPr/>
            </p:nvSpPr>
            <p:spPr bwMode="auto">
              <a:xfrm>
                <a:off x="4642" y="2498"/>
                <a:ext cx="161" cy="24"/>
              </a:xfrm>
              <a:prstGeom prst="ellipse">
                <a:avLst/>
              </a:prstGeom>
              <a:solidFill>
                <a:srgbClr val="063DE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95" name="Oval 79"/>
              <p:cNvSpPr>
                <a:spLocks noChangeAspect="1" noChangeArrowheads="1"/>
              </p:cNvSpPr>
              <p:nvPr/>
            </p:nvSpPr>
            <p:spPr bwMode="auto">
              <a:xfrm>
                <a:off x="4618" y="2488"/>
                <a:ext cx="212" cy="2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96" name="AutoShape 80"/>
              <p:cNvSpPr>
                <a:spLocks noChangeAspect="1" noChangeArrowheads="1"/>
              </p:cNvSpPr>
              <p:nvPr/>
            </p:nvSpPr>
            <p:spPr bwMode="auto">
              <a:xfrm>
                <a:off x="4695" y="2383"/>
                <a:ext cx="35" cy="54"/>
              </a:xfrm>
              <a:prstGeom prst="cube">
                <a:avLst>
                  <a:gd name="adj" fmla="val 24995"/>
                </a:avLst>
              </a:prstGeom>
              <a:solidFill>
                <a:srgbClr val="FFFF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497" name="Freeform 81"/>
              <p:cNvSpPr>
                <a:spLocks noChangeAspect="1"/>
              </p:cNvSpPr>
              <p:nvPr/>
            </p:nvSpPr>
            <p:spPr bwMode="auto">
              <a:xfrm>
                <a:off x="4646" y="2267"/>
                <a:ext cx="40" cy="68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23" y="67"/>
                  </a:cxn>
                  <a:cxn ang="0">
                    <a:pos x="39" y="23"/>
                  </a:cxn>
                  <a:cxn ang="0">
                    <a:pos x="16" y="0"/>
                  </a:cxn>
                  <a:cxn ang="0">
                    <a:pos x="0" y="41"/>
                  </a:cxn>
                </a:cxnLst>
                <a:rect l="0" t="0" r="r" b="b"/>
                <a:pathLst>
                  <a:path w="40" h="68">
                    <a:moveTo>
                      <a:pt x="0" y="41"/>
                    </a:moveTo>
                    <a:lnTo>
                      <a:pt x="23" y="67"/>
                    </a:lnTo>
                    <a:lnTo>
                      <a:pt x="39" y="23"/>
                    </a:lnTo>
                    <a:lnTo>
                      <a:pt x="16" y="0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498" name="Freeform 82"/>
              <p:cNvSpPr>
                <a:spLocks noChangeAspect="1"/>
              </p:cNvSpPr>
              <p:nvPr/>
            </p:nvSpPr>
            <p:spPr bwMode="auto">
              <a:xfrm>
                <a:off x="4663" y="2264"/>
                <a:ext cx="47" cy="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7"/>
                  </a:cxn>
                  <a:cxn ang="0">
                    <a:pos x="46" y="32"/>
                  </a:cxn>
                  <a:cxn ang="0">
                    <a:pos x="22" y="25"/>
                  </a:cxn>
                  <a:cxn ang="0">
                    <a:pos x="6" y="70"/>
                  </a:cxn>
                  <a:cxn ang="0">
                    <a:pos x="35" y="70"/>
                  </a:cxn>
                  <a:cxn ang="0">
                    <a:pos x="45" y="33"/>
                  </a:cxn>
                  <a:cxn ang="0">
                    <a:pos x="45" y="31"/>
                  </a:cxn>
                </a:cxnLst>
                <a:rect l="0" t="0" r="r" b="b"/>
                <a:pathLst>
                  <a:path w="47" h="71">
                    <a:moveTo>
                      <a:pt x="0" y="0"/>
                    </a:moveTo>
                    <a:lnTo>
                      <a:pt x="24" y="7"/>
                    </a:lnTo>
                    <a:lnTo>
                      <a:pt x="46" y="32"/>
                    </a:lnTo>
                    <a:lnTo>
                      <a:pt x="22" y="25"/>
                    </a:lnTo>
                    <a:lnTo>
                      <a:pt x="6" y="70"/>
                    </a:lnTo>
                    <a:lnTo>
                      <a:pt x="35" y="70"/>
                    </a:lnTo>
                    <a:lnTo>
                      <a:pt x="45" y="33"/>
                    </a:lnTo>
                    <a:lnTo>
                      <a:pt x="45" y="3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4" name="Group 83"/>
              <p:cNvGrpSpPr>
                <a:grpSpLocks noChangeAspect="1"/>
              </p:cNvGrpSpPr>
              <p:nvPr/>
            </p:nvGrpSpPr>
            <p:grpSpPr bwMode="auto">
              <a:xfrm>
                <a:off x="4605" y="2026"/>
                <a:ext cx="68" cy="79"/>
                <a:chOff x="4605" y="2026"/>
                <a:chExt cx="68" cy="79"/>
              </a:xfrm>
            </p:grpSpPr>
            <p:sp>
              <p:nvSpPr>
                <p:cNvPr id="60500" name="Freeform 84"/>
                <p:cNvSpPr>
                  <a:spLocks noChangeAspect="1"/>
                </p:cNvSpPr>
                <p:nvPr/>
              </p:nvSpPr>
              <p:spPr bwMode="auto">
                <a:xfrm>
                  <a:off x="4605" y="2029"/>
                  <a:ext cx="42" cy="76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4" y="75"/>
                    </a:cxn>
                    <a:cxn ang="0">
                      <a:pos x="41" y="25"/>
                    </a:cxn>
                    <a:cxn ang="0">
                      <a:pos x="17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42" h="76">
                      <a:moveTo>
                        <a:pt x="0" y="46"/>
                      </a:moveTo>
                      <a:lnTo>
                        <a:pt x="24" y="75"/>
                      </a:lnTo>
                      <a:lnTo>
                        <a:pt x="41" y="25"/>
                      </a:lnTo>
                      <a:lnTo>
                        <a:pt x="17" y="0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501" name="Freeform 85"/>
                <p:cNvSpPr>
                  <a:spLocks noChangeAspect="1"/>
                </p:cNvSpPr>
                <p:nvPr/>
              </p:nvSpPr>
              <p:spPr bwMode="auto">
                <a:xfrm>
                  <a:off x="4624" y="2026"/>
                  <a:ext cx="49" cy="7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5" y="8"/>
                    </a:cxn>
                    <a:cxn ang="0">
                      <a:pos x="48" y="35"/>
                    </a:cxn>
                    <a:cxn ang="0">
                      <a:pos x="23" y="28"/>
                    </a:cxn>
                    <a:cxn ang="0">
                      <a:pos x="6" y="78"/>
                    </a:cxn>
                    <a:cxn ang="0">
                      <a:pos x="36" y="78"/>
                    </a:cxn>
                    <a:cxn ang="0">
                      <a:pos x="47" y="37"/>
                    </a:cxn>
                    <a:cxn ang="0">
                      <a:pos x="47" y="34"/>
                    </a:cxn>
                  </a:cxnLst>
                  <a:rect l="0" t="0" r="r" b="b"/>
                  <a:pathLst>
                    <a:path w="49" h="79">
                      <a:moveTo>
                        <a:pt x="0" y="0"/>
                      </a:moveTo>
                      <a:lnTo>
                        <a:pt x="25" y="8"/>
                      </a:lnTo>
                      <a:lnTo>
                        <a:pt x="48" y="35"/>
                      </a:lnTo>
                      <a:lnTo>
                        <a:pt x="23" y="28"/>
                      </a:lnTo>
                      <a:lnTo>
                        <a:pt x="6" y="78"/>
                      </a:lnTo>
                      <a:lnTo>
                        <a:pt x="36" y="78"/>
                      </a:lnTo>
                      <a:lnTo>
                        <a:pt x="47" y="37"/>
                      </a:lnTo>
                      <a:lnTo>
                        <a:pt x="47" y="3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60502" name="Freeform 86"/>
              <p:cNvSpPr>
                <a:spLocks noChangeAspect="1"/>
              </p:cNvSpPr>
              <p:nvPr/>
            </p:nvSpPr>
            <p:spPr bwMode="auto">
              <a:xfrm>
                <a:off x="4691" y="2201"/>
                <a:ext cx="36" cy="63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1" y="0"/>
                  </a:cxn>
                  <a:cxn ang="0">
                    <a:pos x="35" y="41"/>
                  </a:cxn>
                  <a:cxn ang="0">
                    <a:pos x="14" y="62"/>
                  </a:cxn>
                  <a:cxn ang="0">
                    <a:pos x="0" y="24"/>
                  </a:cxn>
                </a:cxnLst>
                <a:rect l="0" t="0" r="r" b="b"/>
                <a:pathLst>
                  <a:path w="36" h="63">
                    <a:moveTo>
                      <a:pt x="0" y="24"/>
                    </a:moveTo>
                    <a:lnTo>
                      <a:pt x="21" y="0"/>
                    </a:lnTo>
                    <a:lnTo>
                      <a:pt x="35" y="41"/>
                    </a:lnTo>
                    <a:lnTo>
                      <a:pt x="14" y="62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503" name="Freeform 87"/>
              <p:cNvSpPr>
                <a:spLocks noChangeAspect="1"/>
              </p:cNvSpPr>
              <p:nvPr/>
            </p:nvSpPr>
            <p:spPr bwMode="auto">
              <a:xfrm>
                <a:off x="4707" y="2201"/>
                <a:ext cx="42" cy="66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22" y="58"/>
                  </a:cxn>
                  <a:cxn ang="0">
                    <a:pos x="41" y="35"/>
                  </a:cxn>
                  <a:cxn ang="0">
                    <a:pos x="19" y="41"/>
                  </a:cxn>
                  <a:cxn ang="0">
                    <a:pos x="5" y="0"/>
                  </a:cxn>
                  <a:cxn ang="0">
                    <a:pos x="31" y="0"/>
                  </a:cxn>
                  <a:cxn ang="0">
                    <a:pos x="40" y="34"/>
                  </a:cxn>
                  <a:cxn ang="0">
                    <a:pos x="40" y="36"/>
                  </a:cxn>
                </a:cxnLst>
                <a:rect l="0" t="0" r="r" b="b"/>
                <a:pathLst>
                  <a:path w="42" h="66">
                    <a:moveTo>
                      <a:pt x="0" y="65"/>
                    </a:moveTo>
                    <a:lnTo>
                      <a:pt x="22" y="58"/>
                    </a:lnTo>
                    <a:lnTo>
                      <a:pt x="41" y="35"/>
                    </a:lnTo>
                    <a:lnTo>
                      <a:pt x="19" y="41"/>
                    </a:lnTo>
                    <a:lnTo>
                      <a:pt x="5" y="0"/>
                    </a:lnTo>
                    <a:lnTo>
                      <a:pt x="31" y="0"/>
                    </a:lnTo>
                    <a:lnTo>
                      <a:pt x="40" y="34"/>
                    </a:lnTo>
                    <a:lnTo>
                      <a:pt x="40" y="3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5" name="Group 88"/>
              <p:cNvGrpSpPr>
                <a:grpSpLocks noChangeAspect="1"/>
              </p:cNvGrpSpPr>
              <p:nvPr/>
            </p:nvGrpSpPr>
            <p:grpSpPr bwMode="auto">
              <a:xfrm>
                <a:off x="4691" y="1988"/>
                <a:ext cx="58" cy="66"/>
                <a:chOff x="4691" y="1988"/>
                <a:chExt cx="58" cy="66"/>
              </a:xfrm>
            </p:grpSpPr>
            <p:sp>
              <p:nvSpPr>
                <p:cNvPr id="60505" name="Freeform 89"/>
                <p:cNvSpPr>
                  <a:spLocks noChangeAspect="1"/>
                </p:cNvSpPr>
                <p:nvPr/>
              </p:nvSpPr>
              <p:spPr bwMode="auto">
                <a:xfrm>
                  <a:off x="4691" y="1988"/>
                  <a:ext cx="36" cy="63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21" y="0"/>
                    </a:cxn>
                    <a:cxn ang="0">
                      <a:pos x="35" y="41"/>
                    </a:cxn>
                    <a:cxn ang="0">
                      <a:pos x="14" y="62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36" h="63">
                      <a:moveTo>
                        <a:pt x="0" y="24"/>
                      </a:moveTo>
                      <a:lnTo>
                        <a:pt x="21" y="0"/>
                      </a:lnTo>
                      <a:lnTo>
                        <a:pt x="35" y="41"/>
                      </a:lnTo>
                      <a:lnTo>
                        <a:pt x="14" y="62"/>
                      </a:lnTo>
                      <a:lnTo>
                        <a:pt x="0" y="2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506" name="Freeform 90"/>
                <p:cNvSpPr>
                  <a:spLocks noChangeAspect="1"/>
                </p:cNvSpPr>
                <p:nvPr/>
              </p:nvSpPr>
              <p:spPr bwMode="auto">
                <a:xfrm>
                  <a:off x="4707" y="1988"/>
                  <a:ext cx="42" cy="66"/>
                </a:xfrm>
                <a:custGeom>
                  <a:avLst/>
                  <a:gdLst/>
                  <a:ahLst/>
                  <a:cxnLst>
                    <a:cxn ang="0">
                      <a:pos x="0" y="65"/>
                    </a:cxn>
                    <a:cxn ang="0">
                      <a:pos x="22" y="58"/>
                    </a:cxn>
                    <a:cxn ang="0">
                      <a:pos x="41" y="35"/>
                    </a:cxn>
                    <a:cxn ang="0">
                      <a:pos x="19" y="41"/>
                    </a:cxn>
                    <a:cxn ang="0">
                      <a:pos x="5" y="0"/>
                    </a:cxn>
                    <a:cxn ang="0">
                      <a:pos x="31" y="0"/>
                    </a:cxn>
                    <a:cxn ang="0">
                      <a:pos x="40" y="34"/>
                    </a:cxn>
                    <a:cxn ang="0">
                      <a:pos x="40" y="36"/>
                    </a:cxn>
                  </a:cxnLst>
                  <a:rect l="0" t="0" r="r" b="b"/>
                  <a:pathLst>
                    <a:path w="42" h="66">
                      <a:moveTo>
                        <a:pt x="0" y="65"/>
                      </a:moveTo>
                      <a:lnTo>
                        <a:pt x="22" y="58"/>
                      </a:lnTo>
                      <a:lnTo>
                        <a:pt x="41" y="35"/>
                      </a:lnTo>
                      <a:lnTo>
                        <a:pt x="19" y="41"/>
                      </a:lnTo>
                      <a:lnTo>
                        <a:pt x="5" y="0"/>
                      </a:lnTo>
                      <a:lnTo>
                        <a:pt x="31" y="0"/>
                      </a:lnTo>
                      <a:lnTo>
                        <a:pt x="40" y="34"/>
                      </a:lnTo>
                      <a:lnTo>
                        <a:pt x="40" y="3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60507" name="AutoShape 91"/>
              <p:cNvSpPr>
                <a:spLocks noChangeAspect="1" noChangeArrowheads="1"/>
              </p:cNvSpPr>
              <p:nvPr/>
            </p:nvSpPr>
            <p:spPr bwMode="auto">
              <a:xfrm>
                <a:off x="4700" y="3245"/>
                <a:ext cx="36" cy="54"/>
              </a:xfrm>
              <a:prstGeom prst="cube">
                <a:avLst>
                  <a:gd name="adj" fmla="val 24995"/>
                </a:avLst>
              </a:prstGeom>
              <a:solidFill>
                <a:srgbClr val="A2C1FE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508" name="Freeform 92"/>
              <p:cNvSpPr>
                <a:spLocks noChangeAspect="1"/>
              </p:cNvSpPr>
              <p:nvPr/>
            </p:nvSpPr>
            <p:spPr bwMode="auto">
              <a:xfrm>
                <a:off x="4647" y="3086"/>
                <a:ext cx="43" cy="256"/>
              </a:xfrm>
              <a:custGeom>
                <a:avLst/>
                <a:gdLst/>
                <a:ahLst/>
                <a:cxnLst>
                  <a:cxn ang="0">
                    <a:pos x="42" y="226"/>
                  </a:cxn>
                  <a:cxn ang="0">
                    <a:pos x="17" y="255"/>
                  </a:cxn>
                  <a:cxn ang="0">
                    <a:pos x="0" y="205"/>
                  </a:cxn>
                  <a:cxn ang="0">
                    <a:pos x="22" y="0"/>
                  </a:cxn>
                  <a:cxn ang="0">
                    <a:pos x="42" y="226"/>
                  </a:cxn>
                </a:cxnLst>
                <a:rect l="0" t="0" r="r" b="b"/>
                <a:pathLst>
                  <a:path w="43" h="256">
                    <a:moveTo>
                      <a:pt x="42" y="226"/>
                    </a:moveTo>
                    <a:lnTo>
                      <a:pt x="17" y="255"/>
                    </a:lnTo>
                    <a:lnTo>
                      <a:pt x="0" y="205"/>
                    </a:lnTo>
                    <a:lnTo>
                      <a:pt x="22" y="0"/>
                    </a:lnTo>
                    <a:lnTo>
                      <a:pt x="42" y="22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509" name="Freeform 93"/>
              <p:cNvSpPr>
                <a:spLocks noChangeAspect="1"/>
              </p:cNvSpPr>
              <p:nvPr/>
            </p:nvSpPr>
            <p:spPr bwMode="auto">
              <a:xfrm>
                <a:off x="4669" y="3262"/>
                <a:ext cx="49" cy="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8"/>
                  </a:cxn>
                  <a:cxn ang="0">
                    <a:pos x="48" y="36"/>
                  </a:cxn>
                  <a:cxn ang="0">
                    <a:pos x="23" y="29"/>
                  </a:cxn>
                  <a:cxn ang="0">
                    <a:pos x="6" y="79"/>
                  </a:cxn>
                  <a:cxn ang="0">
                    <a:pos x="36" y="79"/>
                  </a:cxn>
                  <a:cxn ang="0">
                    <a:pos x="47" y="37"/>
                  </a:cxn>
                  <a:cxn ang="0">
                    <a:pos x="47" y="35"/>
                  </a:cxn>
                </a:cxnLst>
                <a:rect l="0" t="0" r="r" b="b"/>
                <a:pathLst>
                  <a:path w="49" h="80">
                    <a:moveTo>
                      <a:pt x="0" y="0"/>
                    </a:moveTo>
                    <a:lnTo>
                      <a:pt x="25" y="8"/>
                    </a:lnTo>
                    <a:lnTo>
                      <a:pt x="48" y="36"/>
                    </a:lnTo>
                    <a:lnTo>
                      <a:pt x="23" y="29"/>
                    </a:lnTo>
                    <a:lnTo>
                      <a:pt x="6" y="79"/>
                    </a:lnTo>
                    <a:lnTo>
                      <a:pt x="36" y="79"/>
                    </a:lnTo>
                    <a:lnTo>
                      <a:pt x="47" y="37"/>
                    </a:lnTo>
                    <a:lnTo>
                      <a:pt x="47" y="35"/>
                    </a:lnTo>
                  </a:path>
                </a:pathLst>
              </a:custGeom>
              <a:noFill/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510" name="Freeform 94"/>
              <p:cNvSpPr>
                <a:spLocks noChangeAspect="1"/>
              </p:cNvSpPr>
              <p:nvPr/>
            </p:nvSpPr>
            <p:spPr bwMode="auto">
              <a:xfrm>
                <a:off x="4708" y="3056"/>
                <a:ext cx="63" cy="287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62" y="0"/>
                  </a:cxn>
                  <a:cxn ang="0">
                    <a:pos x="36" y="265"/>
                  </a:cxn>
                  <a:cxn ang="0">
                    <a:pos x="15" y="286"/>
                  </a:cxn>
                  <a:cxn ang="0">
                    <a:pos x="0" y="248"/>
                  </a:cxn>
                </a:cxnLst>
                <a:rect l="0" t="0" r="r" b="b"/>
                <a:pathLst>
                  <a:path w="63" h="287">
                    <a:moveTo>
                      <a:pt x="0" y="248"/>
                    </a:moveTo>
                    <a:lnTo>
                      <a:pt x="62" y="0"/>
                    </a:lnTo>
                    <a:lnTo>
                      <a:pt x="36" y="265"/>
                    </a:lnTo>
                    <a:lnTo>
                      <a:pt x="15" y="286"/>
                    </a:lnTo>
                    <a:lnTo>
                      <a:pt x="0" y="248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511" name="Freeform 95"/>
              <p:cNvSpPr>
                <a:spLocks noChangeAspect="1"/>
              </p:cNvSpPr>
              <p:nvPr/>
            </p:nvSpPr>
            <p:spPr bwMode="auto">
              <a:xfrm>
                <a:off x="4724" y="3281"/>
                <a:ext cx="42" cy="65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2" y="57"/>
                  </a:cxn>
                  <a:cxn ang="0">
                    <a:pos x="41" y="35"/>
                  </a:cxn>
                  <a:cxn ang="0">
                    <a:pos x="19" y="41"/>
                  </a:cxn>
                  <a:cxn ang="0">
                    <a:pos x="5" y="0"/>
                  </a:cxn>
                  <a:cxn ang="0">
                    <a:pos x="31" y="0"/>
                  </a:cxn>
                  <a:cxn ang="0">
                    <a:pos x="40" y="34"/>
                  </a:cxn>
                  <a:cxn ang="0">
                    <a:pos x="40" y="36"/>
                  </a:cxn>
                </a:cxnLst>
                <a:rect l="0" t="0" r="r" b="b"/>
                <a:pathLst>
                  <a:path w="42" h="65">
                    <a:moveTo>
                      <a:pt x="0" y="64"/>
                    </a:moveTo>
                    <a:lnTo>
                      <a:pt x="22" y="57"/>
                    </a:lnTo>
                    <a:lnTo>
                      <a:pt x="41" y="35"/>
                    </a:lnTo>
                    <a:lnTo>
                      <a:pt x="19" y="41"/>
                    </a:lnTo>
                    <a:lnTo>
                      <a:pt x="5" y="0"/>
                    </a:lnTo>
                    <a:lnTo>
                      <a:pt x="31" y="0"/>
                    </a:lnTo>
                    <a:lnTo>
                      <a:pt x="40" y="34"/>
                    </a:lnTo>
                    <a:lnTo>
                      <a:pt x="40" y="36"/>
                    </a:lnTo>
                  </a:path>
                </a:pathLst>
              </a:custGeom>
              <a:noFill/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512" name="Freeform 96"/>
              <p:cNvSpPr>
                <a:spLocks noChangeAspect="1"/>
              </p:cNvSpPr>
              <p:nvPr/>
            </p:nvSpPr>
            <p:spPr bwMode="auto">
              <a:xfrm>
                <a:off x="4684" y="3080"/>
                <a:ext cx="63" cy="287"/>
              </a:xfrm>
              <a:custGeom>
                <a:avLst/>
                <a:gdLst/>
                <a:ahLst/>
                <a:cxnLst>
                  <a:cxn ang="0">
                    <a:pos x="62" y="248"/>
                  </a:cxn>
                  <a:cxn ang="0">
                    <a:pos x="0" y="0"/>
                  </a:cxn>
                  <a:cxn ang="0">
                    <a:pos x="26" y="265"/>
                  </a:cxn>
                  <a:cxn ang="0">
                    <a:pos x="47" y="286"/>
                  </a:cxn>
                  <a:cxn ang="0">
                    <a:pos x="62" y="248"/>
                  </a:cxn>
                </a:cxnLst>
                <a:rect l="0" t="0" r="r" b="b"/>
                <a:pathLst>
                  <a:path w="63" h="287">
                    <a:moveTo>
                      <a:pt x="62" y="248"/>
                    </a:moveTo>
                    <a:lnTo>
                      <a:pt x="0" y="0"/>
                    </a:lnTo>
                    <a:lnTo>
                      <a:pt x="26" y="265"/>
                    </a:lnTo>
                    <a:lnTo>
                      <a:pt x="47" y="286"/>
                    </a:lnTo>
                    <a:lnTo>
                      <a:pt x="62" y="248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513" name="Freeform 97"/>
              <p:cNvSpPr>
                <a:spLocks noChangeAspect="1"/>
              </p:cNvSpPr>
              <p:nvPr/>
            </p:nvSpPr>
            <p:spPr bwMode="auto">
              <a:xfrm>
                <a:off x="4766" y="3107"/>
                <a:ext cx="44" cy="241"/>
              </a:xfrm>
              <a:custGeom>
                <a:avLst/>
                <a:gdLst/>
                <a:ahLst/>
                <a:cxnLst>
                  <a:cxn ang="0">
                    <a:pos x="1" y="211"/>
                  </a:cxn>
                  <a:cxn ang="0">
                    <a:pos x="26" y="240"/>
                  </a:cxn>
                  <a:cxn ang="0">
                    <a:pos x="43" y="190"/>
                  </a:cxn>
                  <a:cxn ang="0">
                    <a:pos x="0" y="0"/>
                  </a:cxn>
                  <a:cxn ang="0">
                    <a:pos x="1" y="211"/>
                  </a:cxn>
                </a:cxnLst>
                <a:rect l="0" t="0" r="r" b="b"/>
                <a:pathLst>
                  <a:path w="44" h="241">
                    <a:moveTo>
                      <a:pt x="1" y="211"/>
                    </a:moveTo>
                    <a:lnTo>
                      <a:pt x="26" y="240"/>
                    </a:lnTo>
                    <a:lnTo>
                      <a:pt x="43" y="190"/>
                    </a:lnTo>
                    <a:lnTo>
                      <a:pt x="0" y="0"/>
                    </a:lnTo>
                    <a:lnTo>
                      <a:pt x="1" y="21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514" name="Freeform 98"/>
              <p:cNvSpPr>
                <a:spLocks noChangeAspect="1"/>
              </p:cNvSpPr>
              <p:nvPr/>
            </p:nvSpPr>
            <p:spPr bwMode="auto">
              <a:xfrm>
                <a:off x="4651" y="3189"/>
                <a:ext cx="41" cy="182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40" y="0"/>
                  </a:cxn>
                  <a:cxn ang="0">
                    <a:pos x="0" y="160"/>
                  </a:cxn>
                  <a:cxn ang="0">
                    <a:pos x="21" y="181"/>
                  </a:cxn>
                  <a:cxn ang="0">
                    <a:pos x="36" y="143"/>
                  </a:cxn>
                </a:cxnLst>
                <a:rect l="0" t="0" r="r" b="b"/>
                <a:pathLst>
                  <a:path w="41" h="182">
                    <a:moveTo>
                      <a:pt x="36" y="143"/>
                    </a:moveTo>
                    <a:lnTo>
                      <a:pt x="40" y="0"/>
                    </a:lnTo>
                    <a:lnTo>
                      <a:pt x="0" y="160"/>
                    </a:lnTo>
                    <a:lnTo>
                      <a:pt x="21" y="181"/>
                    </a:lnTo>
                    <a:lnTo>
                      <a:pt x="36" y="143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60515" name="AutoShape 99"/>
          <p:cNvSpPr>
            <a:spLocks noChangeArrowheads="1"/>
          </p:cNvSpPr>
          <p:nvPr/>
        </p:nvSpPr>
        <p:spPr bwMode="auto">
          <a:xfrm>
            <a:off x="1524000" y="5867400"/>
            <a:ext cx="6154737" cy="762000"/>
          </a:xfrm>
          <a:prstGeom prst="rightArrow">
            <a:avLst>
              <a:gd name="adj1" fmla="val 55667"/>
              <a:gd name="adj2" fmla="val 125458"/>
            </a:avLst>
          </a:prstGeom>
          <a:gradFill rotWithShape="0">
            <a:gsLst>
              <a:gs pos="0">
                <a:srgbClr val="618FFD">
                  <a:gamma/>
                  <a:tint val="0"/>
                  <a:invGamma/>
                </a:srgbClr>
              </a:gs>
              <a:gs pos="100000">
                <a:srgbClr val="618FFD"/>
              </a:gs>
            </a:gsLst>
            <a:lin ang="0" scaled="1"/>
          </a:gra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kumimoji="1" lang="en-US" sz="2000" i="1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                     </a:t>
            </a:r>
            <a:r>
              <a:rPr kumimoji="1" lang="en-US" sz="200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increasing </a:t>
            </a:r>
            <a:r>
              <a:rPr kumimoji="1" lang="en-US" sz="2000" i="1" dirty="0">
                <a:solidFill>
                  <a:srgbClr val="333333"/>
                </a:solidFill>
                <a:latin typeface="Arial" charset="0"/>
              </a:rPr>
              <a:t>concentration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612616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b="1" u="sng" dirty="0" smtClean="0"/>
              <a:t>Solubility and Temperature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Increasing the temperature of a solvent speeds up the particle movement. This causes more solvent particles to bump into the solute, resulting in solute particles breaking loose and dissolving faster.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u="sng" dirty="0" smtClean="0"/>
              <a:t>Solubility Curve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A </a:t>
            </a:r>
            <a:r>
              <a:rPr lang="en-US" sz="2800" dirty="0" smtClean="0"/>
              <a:t>graph </a:t>
            </a:r>
            <a:r>
              <a:rPr lang="en-US" sz="2800" dirty="0"/>
              <a:t>of the solubility of a compound (grams/100 grams water on the </a:t>
            </a:r>
            <a:r>
              <a:rPr lang="en-US" sz="2800" i="1" dirty="0" smtClean="0"/>
              <a:t>Y</a:t>
            </a:r>
            <a:r>
              <a:rPr lang="en-US" sz="2800" dirty="0"/>
              <a:t>-</a:t>
            </a:r>
            <a:r>
              <a:rPr lang="en-US" sz="2800" dirty="0" smtClean="0"/>
              <a:t>axis</a:t>
            </a:r>
            <a:r>
              <a:rPr lang="en-US" sz="2800" dirty="0"/>
              <a:t>) at various temperatures (Celsius on </a:t>
            </a:r>
            <a:r>
              <a:rPr lang="en-US" sz="2800" i="1" dirty="0" smtClean="0"/>
              <a:t>X-</a:t>
            </a:r>
            <a:r>
              <a:rPr lang="en-US" sz="2800" dirty="0" smtClean="0"/>
              <a:t> axis</a:t>
            </a:r>
            <a:r>
              <a:rPr lang="en-US" sz="2800" dirty="0"/>
              <a:t>). Each compound has a different curve.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S-C-9-1_Solubility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81400" y="304800"/>
            <a:ext cx="4699271" cy="6434554"/>
            <a:chOff x="3505202" y="152400"/>
            <a:chExt cx="4699271" cy="6434554"/>
          </a:xfrm>
        </p:grpSpPr>
        <p:grpSp>
          <p:nvGrpSpPr>
            <p:cNvPr id="4" name="Group 83"/>
            <p:cNvGrpSpPr/>
            <p:nvPr/>
          </p:nvGrpSpPr>
          <p:grpSpPr>
            <a:xfrm>
              <a:off x="3505202" y="152400"/>
              <a:ext cx="4699271" cy="6096000"/>
              <a:chOff x="3657601" y="341313"/>
              <a:chExt cx="4435475" cy="6199187"/>
            </a:xfrm>
          </p:grpSpPr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4403726" y="990600"/>
                <a:ext cx="3657600" cy="5181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107763" dir="18900000" algn="ctr" rotWithShape="0">
                  <a:srgbClr val="808080"/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dirty="0">
                  <a:latin typeface="Arial" charset="0"/>
                </a:endParaRPr>
              </a:p>
            </p:txBody>
          </p:sp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>
                <a:off x="4403726" y="6172200"/>
                <a:ext cx="3657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4403726" y="1219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4403726" y="838200"/>
                <a:ext cx="3657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4324351" y="6235700"/>
                <a:ext cx="3481388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effectLst>
                      <a:outerShdw blurRad="38100" dist="38100" dir="2700000" algn="tl">
                        <a:srgbClr val="808080"/>
                      </a:outerShdw>
                    </a:effectLst>
                    <a:latin typeface="Arial" charset="0"/>
                  </a:rPr>
                  <a:t>0    10   20  30  40  50  60  70  80  90  100</a:t>
                </a: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4408489" y="5410200"/>
                <a:ext cx="3649662" cy="741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1" y="165"/>
                  </a:cxn>
                  <a:cxn ang="0">
                    <a:pos x="525" y="288"/>
                  </a:cxn>
                  <a:cxn ang="0">
                    <a:pos x="909" y="384"/>
                  </a:cxn>
                  <a:cxn ang="0">
                    <a:pos x="1197" y="432"/>
                  </a:cxn>
                  <a:cxn ang="0">
                    <a:pos x="1485" y="462"/>
                  </a:cxn>
                  <a:cxn ang="0">
                    <a:pos x="2013" y="462"/>
                  </a:cxn>
                  <a:cxn ang="0">
                    <a:pos x="2299" y="453"/>
                  </a:cxn>
                </a:cxnLst>
                <a:rect l="0" t="0" r="r" b="b"/>
                <a:pathLst>
                  <a:path w="2299" h="467">
                    <a:moveTo>
                      <a:pt x="0" y="0"/>
                    </a:moveTo>
                    <a:cubicBezTo>
                      <a:pt x="38" y="28"/>
                      <a:pt x="144" y="117"/>
                      <a:pt x="231" y="165"/>
                    </a:cubicBezTo>
                    <a:cubicBezTo>
                      <a:pt x="318" y="213"/>
                      <a:pt x="412" y="252"/>
                      <a:pt x="525" y="288"/>
                    </a:cubicBezTo>
                    <a:cubicBezTo>
                      <a:pt x="638" y="324"/>
                      <a:pt x="797" y="360"/>
                      <a:pt x="909" y="384"/>
                    </a:cubicBezTo>
                    <a:cubicBezTo>
                      <a:pt x="1021" y="408"/>
                      <a:pt x="1101" y="419"/>
                      <a:pt x="1197" y="432"/>
                    </a:cubicBezTo>
                    <a:cubicBezTo>
                      <a:pt x="1293" y="445"/>
                      <a:pt x="1349" y="457"/>
                      <a:pt x="1485" y="462"/>
                    </a:cubicBezTo>
                    <a:cubicBezTo>
                      <a:pt x="1621" y="467"/>
                      <a:pt x="1877" y="464"/>
                      <a:pt x="2013" y="462"/>
                    </a:cubicBezTo>
                    <a:cubicBezTo>
                      <a:pt x="2149" y="460"/>
                      <a:pt x="2240" y="455"/>
                      <a:pt x="2299" y="453"/>
                    </a:cubicBezTo>
                  </a:path>
                </a:pathLst>
              </a:custGeom>
              <a:noFill/>
              <a:ln w="25400" cap="flat">
                <a:solidFill>
                  <a:srgbClr val="99CC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4403726" y="2971800"/>
                <a:ext cx="3667125" cy="1527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2" y="144"/>
                  </a:cxn>
                  <a:cxn ang="0">
                    <a:pos x="480" y="288"/>
                  </a:cxn>
                  <a:cxn ang="0">
                    <a:pos x="768" y="432"/>
                  </a:cxn>
                  <a:cxn ang="0">
                    <a:pos x="1104" y="570"/>
                  </a:cxn>
                  <a:cxn ang="0">
                    <a:pos x="1536" y="720"/>
                  </a:cxn>
                  <a:cxn ang="0">
                    <a:pos x="1950" y="861"/>
                  </a:cxn>
                  <a:cxn ang="0">
                    <a:pos x="2310" y="962"/>
                  </a:cxn>
                </a:cxnLst>
                <a:rect l="0" t="0" r="r" b="b"/>
                <a:pathLst>
                  <a:path w="2310" h="962">
                    <a:moveTo>
                      <a:pt x="0" y="0"/>
                    </a:moveTo>
                    <a:cubicBezTo>
                      <a:pt x="56" y="48"/>
                      <a:pt x="112" y="96"/>
                      <a:pt x="192" y="144"/>
                    </a:cubicBezTo>
                    <a:cubicBezTo>
                      <a:pt x="272" y="192"/>
                      <a:pt x="384" y="240"/>
                      <a:pt x="480" y="288"/>
                    </a:cubicBezTo>
                    <a:cubicBezTo>
                      <a:pt x="576" y="336"/>
                      <a:pt x="664" y="385"/>
                      <a:pt x="768" y="432"/>
                    </a:cubicBezTo>
                    <a:cubicBezTo>
                      <a:pt x="872" y="479"/>
                      <a:pt x="976" y="522"/>
                      <a:pt x="1104" y="570"/>
                    </a:cubicBezTo>
                    <a:cubicBezTo>
                      <a:pt x="1232" y="618"/>
                      <a:pt x="1395" y="672"/>
                      <a:pt x="1536" y="720"/>
                    </a:cubicBezTo>
                    <a:cubicBezTo>
                      <a:pt x="1677" y="768"/>
                      <a:pt x="1821" y="821"/>
                      <a:pt x="1950" y="861"/>
                    </a:cubicBezTo>
                    <a:cubicBezTo>
                      <a:pt x="2079" y="901"/>
                      <a:pt x="2235" y="941"/>
                      <a:pt x="2310" y="962"/>
                    </a:cubicBezTo>
                  </a:path>
                </a:pathLst>
              </a:custGeom>
              <a:noFill/>
              <a:ln w="25400" cap="flat">
                <a:solidFill>
                  <a:srgbClr val="FF66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Text Box 11"/>
              <p:cNvSpPr txBox="1">
                <a:spLocks noChangeArrowheads="1"/>
              </p:cNvSpPr>
              <p:nvPr/>
            </p:nvSpPr>
            <p:spPr bwMode="auto">
              <a:xfrm>
                <a:off x="4235451" y="341313"/>
                <a:ext cx="3822763" cy="3500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charset="0"/>
                  </a:rPr>
                  <a:t>Solubility vs. Temperature for Solids</a:t>
                </a:r>
              </a:p>
            </p:txBody>
          </p: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auto">
              <a:xfrm rot="16200000">
                <a:off x="1913732" y="3405982"/>
                <a:ext cx="3824287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effectLst>
                      <a:outerShdw blurRad="38100" dist="38100" dir="2700000" algn="tl">
                        <a:srgbClr val="808080"/>
                      </a:outerShdw>
                    </a:effectLst>
                    <a:latin typeface="Arial" charset="0"/>
                  </a:rPr>
                  <a:t>Solubility (grams of solute/100 g H</a:t>
                </a:r>
                <a:r>
                  <a:rPr lang="en-US" sz="1600" b="1" baseline="-25000" dirty="0">
                    <a:effectLst>
                      <a:outerShdw blurRad="38100" dist="38100" dir="2700000" algn="tl">
                        <a:srgbClr val="808080"/>
                      </a:outerShdw>
                    </a:effectLst>
                    <a:latin typeface="Arial" charset="0"/>
                  </a:rPr>
                  <a:t>2</a:t>
                </a:r>
                <a:r>
                  <a:rPr lang="en-US" sz="1600" b="1" dirty="0">
                    <a:effectLst>
                      <a:outerShdw blurRad="38100" dist="38100" dir="2700000" algn="tl">
                        <a:srgbClr val="808080"/>
                      </a:outerShdw>
                    </a:effectLst>
                    <a:latin typeface="Arial" charset="0"/>
                  </a:rPr>
                  <a:t>O)</a:t>
                </a:r>
              </a:p>
            </p:txBody>
          </p:sp>
          <p:sp>
            <p:nvSpPr>
              <p:cNvPr id="15" name="Text Box 13"/>
              <p:cNvSpPr txBox="1">
                <a:spLocks noChangeArrowheads="1"/>
              </p:cNvSpPr>
              <p:nvPr/>
            </p:nvSpPr>
            <p:spPr bwMode="auto">
              <a:xfrm>
                <a:off x="4495801" y="838200"/>
                <a:ext cx="36195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KI</a:t>
                </a:r>
                <a:endParaRPr lang="en-US" sz="1400" b="1" baseline="-25000" dirty="0">
                  <a:latin typeface="Arial" charset="0"/>
                </a:endParaRPr>
              </a:p>
            </p:txBody>
          </p:sp>
          <p:sp>
            <p:nvSpPr>
              <p:cNvPr id="16" name="Text Box 14"/>
              <p:cNvSpPr txBox="1">
                <a:spLocks noChangeArrowheads="1"/>
              </p:cNvSpPr>
              <p:nvPr/>
            </p:nvSpPr>
            <p:spPr bwMode="auto">
              <a:xfrm>
                <a:off x="7239001" y="3810000"/>
                <a:ext cx="466312" cy="3129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KCl</a:t>
                </a:r>
                <a:endParaRPr lang="en-US" sz="1400" b="1" baseline="-25000" dirty="0">
                  <a:latin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038601" y="5257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20</a:t>
                </a:r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038601" y="5638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10</a:t>
                </a: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038601" y="4876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30</a:t>
                </a: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038601" y="4495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40</a:t>
                </a: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038601" y="4114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50</a:t>
                </a: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038601" y="3733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60</a:t>
                </a: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038601" y="3352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70</a:t>
                </a: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038601" y="2971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80</a:t>
                </a: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038601" y="2590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90</a:t>
                </a: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3962401" y="1828800"/>
                <a:ext cx="43656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110</a:t>
                </a: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3962401" y="1447800"/>
                <a:ext cx="43656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120</a:t>
                </a: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3962401" y="1066800"/>
                <a:ext cx="43656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130</a:t>
                </a: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3924301" y="685800"/>
                <a:ext cx="43656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140</a:t>
                </a:r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 flipV="1">
                <a:off x="77724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auto">
              <a:xfrm flipV="1">
                <a:off x="74676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 flipV="1">
                <a:off x="71628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auto">
              <a:xfrm flipV="1">
                <a:off x="68580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/>
            </p:nvSpPr>
            <p:spPr bwMode="auto">
              <a:xfrm flipV="1">
                <a:off x="65532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auto">
              <a:xfrm flipV="1">
                <a:off x="62484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/>
            </p:nvSpPr>
            <p:spPr bwMode="auto">
              <a:xfrm flipV="1">
                <a:off x="59436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/>
            </p:nvSpPr>
            <p:spPr bwMode="auto">
              <a:xfrm flipV="1">
                <a:off x="56388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auto">
              <a:xfrm flipV="1">
                <a:off x="53340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/>
            </p:nvSpPr>
            <p:spPr bwMode="auto">
              <a:xfrm flipV="1">
                <a:off x="50292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/>
            </p:nvSpPr>
            <p:spPr bwMode="auto">
              <a:xfrm flipV="1">
                <a:off x="47244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/>
            </p:nvSpPr>
            <p:spPr bwMode="auto">
              <a:xfrm flipV="1">
                <a:off x="80772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/>
            </p:nvSpPr>
            <p:spPr bwMode="auto">
              <a:xfrm flipV="1">
                <a:off x="4419601" y="838200"/>
                <a:ext cx="0" cy="53340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/>
            </p:nvSpPr>
            <p:spPr bwMode="auto">
              <a:xfrm>
                <a:off x="4419601" y="1600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/>
            </p:nvSpPr>
            <p:spPr bwMode="auto">
              <a:xfrm>
                <a:off x="4419601" y="1981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/>
            </p:nvSpPr>
            <p:spPr bwMode="auto">
              <a:xfrm>
                <a:off x="4419601" y="2362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/>
            </p:nvSpPr>
            <p:spPr bwMode="auto">
              <a:xfrm>
                <a:off x="4419601" y="2743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/>
            </p:nvSpPr>
            <p:spPr bwMode="auto">
              <a:xfrm>
                <a:off x="4419601" y="3124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/>
            </p:nvSpPr>
            <p:spPr bwMode="auto">
              <a:xfrm>
                <a:off x="4419601" y="3505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/>
            </p:nvSpPr>
            <p:spPr bwMode="auto">
              <a:xfrm>
                <a:off x="4419601" y="3886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/>
            </p:nvSpPr>
            <p:spPr bwMode="auto">
              <a:xfrm>
                <a:off x="4419601" y="4267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/>
            </p:nvSpPr>
            <p:spPr bwMode="auto">
              <a:xfrm>
                <a:off x="4419601" y="4648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/>
            </p:nvSpPr>
            <p:spPr bwMode="auto">
              <a:xfrm>
                <a:off x="4419601" y="5029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/>
            </p:nvSpPr>
            <p:spPr bwMode="auto">
              <a:xfrm>
                <a:off x="4419601" y="5410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/>
            </p:nvSpPr>
            <p:spPr bwMode="auto">
              <a:xfrm>
                <a:off x="4419601" y="5791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/>
            </p:nvSpPr>
            <p:spPr bwMode="auto">
              <a:xfrm>
                <a:off x="5791201" y="2057400"/>
                <a:ext cx="1524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/>
            </p:nvSpPr>
            <p:spPr bwMode="auto">
              <a:xfrm flipH="1">
                <a:off x="6400801" y="2590800"/>
                <a:ext cx="3048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/>
            </p:nvSpPr>
            <p:spPr bwMode="auto">
              <a:xfrm>
                <a:off x="7696201" y="3352800"/>
                <a:ext cx="76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/>
            </p:nvSpPr>
            <p:spPr bwMode="auto">
              <a:xfrm flipH="1">
                <a:off x="5410201" y="3429000"/>
                <a:ext cx="76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/>
            </p:nvSpPr>
            <p:spPr bwMode="auto">
              <a:xfrm flipH="1">
                <a:off x="5334001" y="3962400"/>
                <a:ext cx="76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/>
            </p:nvSpPr>
            <p:spPr bwMode="auto">
              <a:xfrm flipH="1">
                <a:off x="6019801" y="5943600"/>
                <a:ext cx="2286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/>
            </p:nvSpPr>
            <p:spPr bwMode="auto">
              <a:xfrm flipH="1" flipV="1">
                <a:off x="6934201" y="5029200"/>
                <a:ext cx="762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/>
            </p:nvSpPr>
            <p:spPr bwMode="auto">
              <a:xfrm flipH="1">
                <a:off x="7239001" y="4038600"/>
                <a:ext cx="762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/>
            </p:nvSpPr>
            <p:spPr bwMode="auto">
              <a:xfrm flipH="1" flipV="1">
                <a:off x="6096001" y="4953000"/>
                <a:ext cx="76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4" name="Rectangle 62"/>
              <p:cNvSpPr>
                <a:spLocks noChangeArrowheads="1"/>
              </p:cNvSpPr>
              <p:nvPr/>
            </p:nvSpPr>
            <p:spPr bwMode="auto">
              <a:xfrm>
                <a:off x="3983039" y="2239963"/>
                <a:ext cx="436562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100</a:t>
                </a:r>
              </a:p>
            </p:txBody>
          </p:sp>
          <p:sp>
            <p:nvSpPr>
              <p:cNvPr id="65" name="Freeform 63"/>
              <p:cNvSpPr>
                <a:spLocks/>
              </p:cNvSpPr>
              <p:nvPr/>
            </p:nvSpPr>
            <p:spPr bwMode="auto">
              <a:xfrm>
                <a:off x="4403726" y="817563"/>
                <a:ext cx="681038" cy="611187"/>
              </a:xfrm>
              <a:custGeom>
                <a:avLst/>
                <a:gdLst/>
                <a:ahLst/>
                <a:cxnLst>
                  <a:cxn ang="0">
                    <a:pos x="429" y="0"/>
                  </a:cxn>
                  <a:cxn ang="0">
                    <a:pos x="421" y="7"/>
                  </a:cxn>
                  <a:cxn ang="0">
                    <a:pos x="413" y="7"/>
                  </a:cxn>
                  <a:cxn ang="0">
                    <a:pos x="0" y="385"/>
                  </a:cxn>
                </a:cxnLst>
                <a:rect l="0" t="0" r="r" b="b"/>
                <a:pathLst>
                  <a:path w="429" h="385">
                    <a:moveTo>
                      <a:pt x="429" y="0"/>
                    </a:moveTo>
                    <a:lnTo>
                      <a:pt x="421" y="7"/>
                    </a:lnTo>
                    <a:lnTo>
                      <a:pt x="413" y="7"/>
                    </a:lnTo>
                    <a:lnTo>
                      <a:pt x="0" y="385"/>
                    </a:lnTo>
                  </a:path>
                </a:pathLst>
              </a:custGeom>
              <a:noFill/>
              <a:ln w="254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6" name="Freeform 64"/>
              <p:cNvSpPr>
                <a:spLocks/>
              </p:cNvSpPr>
              <p:nvPr/>
            </p:nvSpPr>
            <p:spPr bwMode="auto">
              <a:xfrm>
                <a:off x="4398964" y="828675"/>
                <a:ext cx="2879725" cy="2586038"/>
              </a:xfrm>
              <a:custGeom>
                <a:avLst/>
                <a:gdLst/>
                <a:ahLst/>
                <a:cxnLst>
                  <a:cxn ang="0">
                    <a:pos x="1814" y="0"/>
                  </a:cxn>
                  <a:cxn ang="0">
                    <a:pos x="1635" y="204"/>
                  </a:cxn>
                  <a:cxn ang="0">
                    <a:pos x="1456" y="399"/>
                  </a:cxn>
                  <a:cxn ang="0">
                    <a:pos x="1238" y="632"/>
                  </a:cxn>
                  <a:cxn ang="0">
                    <a:pos x="981" y="866"/>
                  </a:cxn>
                  <a:cxn ang="0">
                    <a:pos x="714" y="1107"/>
                  </a:cxn>
                  <a:cxn ang="0">
                    <a:pos x="435" y="1320"/>
                  </a:cxn>
                  <a:cxn ang="0">
                    <a:pos x="126" y="1551"/>
                  </a:cxn>
                  <a:cxn ang="0">
                    <a:pos x="0" y="1629"/>
                  </a:cxn>
                </a:cxnLst>
                <a:rect l="0" t="0" r="r" b="b"/>
                <a:pathLst>
                  <a:path w="1814" h="1629">
                    <a:moveTo>
                      <a:pt x="1814" y="0"/>
                    </a:moveTo>
                    <a:cubicBezTo>
                      <a:pt x="1783" y="35"/>
                      <a:pt x="1695" y="138"/>
                      <a:pt x="1635" y="204"/>
                    </a:cubicBezTo>
                    <a:cubicBezTo>
                      <a:pt x="1575" y="270"/>
                      <a:pt x="1522" y="328"/>
                      <a:pt x="1456" y="399"/>
                    </a:cubicBezTo>
                    <a:cubicBezTo>
                      <a:pt x="1390" y="470"/>
                      <a:pt x="1317" y="554"/>
                      <a:pt x="1238" y="632"/>
                    </a:cubicBezTo>
                    <a:cubicBezTo>
                      <a:pt x="1159" y="710"/>
                      <a:pt x="1068" y="787"/>
                      <a:pt x="981" y="866"/>
                    </a:cubicBezTo>
                    <a:cubicBezTo>
                      <a:pt x="894" y="945"/>
                      <a:pt x="805" y="1031"/>
                      <a:pt x="714" y="1107"/>
                    </a:cubicBezTo>
                    <a:cubicBezTo>
                      <a:pt x="623" y="1183"/>
                      <a:pt x="533" y="1246"/>
                      <a:pt x="435" y="1320"/>
                    </a:cubicBezTo>
                    <a:cubicBezTo>
                      <a:pt x="337" y="1394"/>
                      <a:pt x="199" y="1500"/>
                      <a:pt x="126" y="1551"/>
                    </a:cubicBezTo>
                    <a:cubicBezTo>
                      <a:pt x="53" y="1602"/>
                      <a:pt x="26" y="1613"/>
                      <a:pt x="0" y="1629"/>
                    </a:cubicBezTo>
                  </a:path>
                </a:pathLst>
              </a:custGeom>
              <a:noFill/>
              <a:ln w="25400">
                <a:solidFill>
                  <a:srgbClr val="99CC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7" name="Freeform 65"/>
              <p:cNvSpPr>
                <a:spLocks/>
              </p:cNvSpPr>
              <p:nvPr/>
            </p:nvSpPr>
            <p:spPr bwMode="auto">
              <a:xfrm>
                <a:off x="4413251" y="854075"/>
                <a:ext cx="2620963" cy="4784725"/>
              </a:xfrm>
              <a:custGeom>
                <a:avLst/>
                <a:gdLst/>
                <a:ahLst/>
                <a:cxnLst>
                  <a:cxn ang="0">
                    <a:pos x="0" y="3014"/>
                  </a:cxn>
                  <a:cxn ang="0">
                    <a:pos x="171" y="2858"/>
                  </a:cxn>
                  <a:cxn ang="0">
                    <a:pos x="342" y="2669"/>
                  </a:cxn>
                  <a:cxn ang="0">
                    <a:pos x="522" y="2432"/>
                  </a:cxn>
                  <a:cxn ang="0">
                    <a:pos x="714" y="2144"/>
                  </a:cxn>
                  <a:cxn ang="0">
                    <a:pos x="873" y="1853"/>
                  </a:cxn>
                  <a:cxn ang="0">
                    <a:pos x="1107" y="1382"/>
                  </a:cxn>
                  <a:cxn ang="0">
                    <a:pos x="1278" y="995"/>
                  </a:cxn>
                  <a:cxn ang="0">
                    <a:pos x="1434" y="608"/>
                  </a:cxn>
                  <a:cxn ang="0">
                    <a:pos x="1539" y="317"/>
                  </a:cxn>
                  <a:cxn ang="0">
                    <a:pos x="1651" y="0"/>
                  </a:cxn>
                </a:cxnLst>
                <a:rect l="0" t="0" r="r" b="b"/>
                <a:pathLst>
                  <a:path w="1651" h="3014">
                    <a:moveTo>
                      <a:pt x="0" y="3014"/>
                    </a:moveTo>
                    <a:cubicBezTo>
                      <a:pt x="28" y="2988"/>
                      <a:pt x="114" y="2916"/>
                      <a:pt x="171" y="2858"/>
                    </a:cubicBezTo>
                    <a:cubicBezTo>
                      <a:pt x="228" y="2800"/>
                      <a:pt x="284" y="2740"/>
                      <a:pt x="342" y="2669"/>
                    </a:cubicBezTo>
                    <a:cubicBezTo>
                      <a:pt x="400" y="2598"/>
                      <a:pt x="460" y="2519"/>
                      <a:pt x="522" y="2432"/>
                    </a:cubicBezTo>
                    <a:cubicBezTo>
                      <a:pt x="584" y="2345"/>
                      <a:pt x="655" y="2241"/>
                      <a:pt x="714" y="2144"/>
                    </a:cubicBezTo>
                    <a:cubicBezTo>
                      <a:pt x="773" y="2047"/>
                      <a:pt x="808" y="1980"/>
                      <a:pt x="873" y="1853"/>
                    </a:cubicBezTo>
                    <a:cubicBezTo>
                      <a:pt x="938" y="1726"/>
                      <a:pt x="1040" y="1525"/>
                      <a:pt x="1107" y="1382"/>
                    </a:cubicBezTo>
                    <a:cubicBezTo>
                      <a:pt x="1174" y="1239"/>
                      <a:pt x="1224" y="1124"/>
                      <a:pt x="1278" y="995"/>
                    </a:cubicBezTo>
                    <a:cubicBezTo>
                      <a:pt x="1332" y="866"/>
                      <a:pt x="1390" y="721"/>
                      <a:pt x="1434" y="608"/>
                    </a:cubicBezTo>
                    <a:cubicBezTo>
                      <a:pt x="1478" y="495"/>
                      <a:pt x="1503" y="418"/>
                      <a:pt x="1539" y="317"/>
                    </a:cubicBezTo>
                    <a:cubicBezTo>
                      <a:pt x="1575" y="216"/>
                      <a:pt x="1628" y="66"/>
                      <a:pt x="1651" y="0"/>
                    </a:cubicBez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" name="Freeform 66"/>
              <p:cNvSpPr>
                <a:spLocks/>
              </p:cNvSpPr>
              <p:nvPr/>
            </p:nvSpPr>
            <p:spPr bwMode="auto">
              <a:xfrm>
                <a:off x="4394201" y="3340100"/>
                <a:ext cx="3676650" cy="1722438"/>
              </a:xfrm>
              <a:custGeom>
                <a:avLst/>
                <a:gdLst/>
                <a:ahLst/>
                <a:cxnLst>
                  <a:cxn ang="0">
                    <a:pos x="0" y="1085"/>
                  </a:cxn>
                  <a:cxn ang="0">
                    <a:pos x="684" y="839"/>
                  </a:cxn>
                  <a:cxn ang="0">
                    <a:pos x="1206" y="605"/>
                  </a:cxn>
                  <a:cxn ang="0">
                    <a:pos x="1704" y="347"/>
                  </a:cxn>
                  <a:cxn ang="0">
                    <a:pos x="2316" y="0"/>
                  </a:cxn>
                </a:cxnLst>
                <a:rect l="0" t="0" r="r" b="b"/>
                <a:pathLst>
                  <a:path w="2316" h="1085">
                    <a:moveTo>
                      <a:pt x="0" y="1085"/>
                    </a:moveTo>
                    <a:cubicBezTo>
                      <a:pt x="114" y="1044"/>
                      <a:pt x="483" y="919"/>
                      <a:pt x="684" y="839"/>
                    </a:cubicBezTo>
                    <a:cubicBezTo>
                      <a:pt x="885" y="759"/>
                      <a:pt x="1036" y="687"/>
                      <a:pt x="1206" y="605"/>
                    </a:cubicBezTo>
                    <a:cubicBezTo>
                      <a:pt x="1376" y="523"/>
                      <a:pt x="1519" y="448"/>
                      <a:pt x="1704" y="347"/>
                    </a:cubicBezTo>
                    <a:cubicBezTo>
                      <a:pt x="1889" y="246"/>
                      <a:pt x="2189" y="72"/>
                      <a:pt x="2316" y="0"/>
                    </a:cubicBezTo>
                  </a:path>
                </a:pathLst>
              </a:custGeom>
              <a:noFill/>
              <a:ln w="254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9" name="Freeform 67"/>
              <p:cNvSpPr>
                <a:spLocks/>
              </p:cNvSpPr>
              <p:nvPr/>
            </p:nvSpPr>
            <p:spPr bwMode="auto">
              <a:xfrm>
                <a:off x="4422776" y="4157663"/>
                <a:ext cx="3648075" cy="1057275"/>
              </a:xfrm>
              <a:custGeom>
                <a:avLst/>
                <a:gdLst/>
                <a:ahLst/>
                <a:cxnLst>
                  <a:cxn ang="0">
                    <a:pos x="0" y="666"/>
                  </a:cxn>
                  <a:cxn ang="0">
                    <a:pos x="1860" y="120"/>
                  </a:cxn>
                  <a:cxn ang="0">
                    <a:pos x="1989" y="81"/>
                  </a:cxn>
                  <a:cxn ang="0">
                    <a:pos x="2298" y="0"/>
                  </a:cxn>
                </a:cxnLst>
                <a:rect l="0" t="0" r="r" b="b"/>
                <a:pathLst>
                  <a:path w="2298" h="666">
                    <a:moveTo>
                      <a:pt x="0" y="666"/>
                    </a:moveTo>
                    <a:lnTo>
                      <a:pt x="1860" y="120"/>
                    </a:lnTo>
                    <a:lnTo>
                      <a:pt x="1989" y="81"/>
                    </a:lnTo>
                    <a:lnTo>
                      <a:pt x="2298" y="0"/>
                    </a:lnTo>
                  </a:path>
                </a:pathLst>
              </a:custGeom>
              <a:noFill/>
              <a:ln w="254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0" name="Freeform 68"/>
              <p:cNvSpPr>
                <a:spLocks/>
              </p:cNvSpPr>
              <p:nvPr/>
            </p:nvSpPr>
            <p:spPr bwMode="auto">
              <a:xfrm>
                <a:off x="4408489" y="4011613"/>
                <a:ext cx="3649662" cy="2041525"/>
              </a:xfrm>
              <a:custGeom>
                <a:avLst/>
                <a:gdLst/>
                <a:ahLst/>
                <a:cxnLst>
                  <a:cxn ang="0">
                    <a:pos x="2299" y="0"/>
                  </a:cxn>
                  <a:cxn ang="0">
                    <a:pos x="2080" y="221"/>
                  </a:cxn>
                  <a:cxn ang="0">
                    <a:pos x="1933" y="356"/>
                  </a:cxn>
                  <a:cxn ang="0">
                    <a:pos x="1743" y="506"/>
                  </a:cxn>
                  <a:cxn ang="0">
                    <a:pos x="1539" y="650"/>
                  </a:cxn>
                  <a:cxn ang="0">
                    <a:pos x="1341" y="785"/>
                  </a:cxn>
                  <a:cxn ang="0">
                    <a:pos x="1104" y="917"/>
                  </a:cxn>
                  <a:cxn ang="0">
                    <a:pos x="861" y="1025"/>
                  </a:cxn>
                  <a:cxn ang="0">
                    <a:pos x="621" y="1121"/>
                  </a:cxn>
                  <a:cxn ang="0">
                    <a:pos x="378" y="1205"/>
                  </a:cxn>
                  <a:cxn ang="0">
                    <a:pos x="189" y="1256"/>
                  </a:cxn>
                  <a:cxn ang="0">
                    <a:pos x="0" y="1286"/>
                  </a:cxn>
                </a:cxnLst>
                <a:rect l="0" t="0" r="r" b="b"/>
                <a:pathLst>
                  <a:path w="2299" h="1286">
                    <a:moveTo>
                      <a:pt x="2299" y="0"/>
                    </a:moveTo>
                    <a:cubicBezTo>
                      <a:pt x="2263" y="37"/>
                      <a:pt x="2141" y="162"/>
                      <a:pt x="2080" y="221"/>
                    </a:cubicBezTo>
                    <a:cubicBezTo>
                      <a:pt x="2019" y="280"/>
                      <a:pt x="1989" y="309"/>
                      <a:pt x="1933" y="356"/>
                    </a:cubicBezTo>
                    <a:cubicBezTo>
                      <a:pt x="1877" y="403"/>
                      <a:pt x="1809" y="457"/>
                      <a:pt x="1743" y="506"/>
                    </a:cubicBezTo>
                    <a:cubicBezTo>
                      <a:pt x="1677" y="555"/>
                      <a:pt x="1606" y="603"/>
                      <a:pt x="1539" y="650"/>
                    </a:cubicBezTo>
                    <a:cubicBezTo>
                      <a:pt x="1472" y="697"/>
                      <a:pt x="1413" y="741"/>
                      <a:pt x="1341" y="785"/>
                    </a:cubicBezTo>
                    <a:cubicBezTo>
                      <a:pt x="1269" y="829"/>
                      <a:pt x="1184" y="877"/>
                      <a:pt x="1104" y="917"/>
                    </a:cubicBezTo>
                    <a:cubicBezTo>
                      <a:pt x="1024" y="957"/>
                      <a:pt x="941" y="991"/>
                      <a:pt x="861" y="1025"/>
                    </a:cubicBezTo>
                    <a:cubicBezTo>
                      <a:pt x="781" y="1059"/>
                      <a:pt x="701" y="1091"/>
                      <a:pt x="621" y="1121"/>
                    </a:cubicBezTo>
                    <a:cubicBezTo>
                      <a:pt x="541" y="1151"/>
                      <a:pt x="450" y="1183"/>
                      <a:pt x="378" y="1205"/>
                    </a:cubicBezTo>
                    <a:cubicBezTo>
                      <a:pt x="306" y="1227"/>
                      <a:pt x="252" y="1243"/>
                      <a:pt x="189" y="1256"/>
                    </a:cubicBezTo>
                    <a:cubicBezTo>
                      <a:pt x="126" y="1269"/>
                      <a:pt x="39" y="1280"/>
                      <a:pt x="0" y="1286"/>
                    </a:cubicBezTo>
                  </a:path>
                </a:pathLst>
              </a:cu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" name="Freeform 69"/>
              <p:cNvSpPr>
                <a:spLocks/>
              </p:cNvSpPr>
              <p:nvPr/>
            </p:nvSpPr>
            <p:spPr bwMode="auto">
              <a:xfrm>
                <a:off x="4425951" y="2646363"/>
                <a:ext cx="3644900" cy="29733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2" y="205"/>
                  </a:cxn>
                  <a:cxn ang="0">
                    <a:pos x="226" y="493"/>
                  </a:cxn>
                  <a:cxn ang="0">
                    <a:pos x="517" y="862"/>
                  </a:cxn>
                  <a:cxn ang="0">
                    <a:pos x="751" y="1084"/>
                  </a:cxn>
                  <a:cxn ang="0">
                    <a:pos x="1015" y="1300"/>
                  </a:cxn>
                  <a:cxn ang="0">
                    <a:pos x="1390" y="1534"/>
                  </a:cxn>
                  <a:cxn ang="0">
                    <a:pos x="1763" y="1711"/>
                  </a:cxn>
                  <a:cxn ang="0">
                    <a:pos x="2062" y="1819"/>
                  </a:cxn>
                  <a:cxn ang="0">
                    <a:pos x="2296" y="1873"/>
                  </a:cxn>
                </a:cxnLst>
                <a:rect l="0" t="0" r="r" b="b"/>
                <a:pathLst>
                  <a:path w="2296" h="1873">
                    <a:moveTo>
                      <a:pt x="0" y="0"/>
                    </a:moveTo>
                    <a:cubicBezTo>
                      <a:pt x="14" y="35"/>
                      <a:pt x="44" y="123"/>
                      <a:pt x="82" y="205"/>
                    </a:cubicBezTo>
                    <a:cubicBezTo>
                      <a:pt x="120" y="287"/>
                      <a:pt x="154" y="383"/>
                      <a:pt x="226" y="493"/>
                    </a:cubicBezTo>
                    <a:cubicBezTo>
                      <a:pt x="298" y="603"/>
                      <a:pt x="430" y="764"/>
                      <a:pt x="517" y="862"/>
                    </a:cubicBezTo>
                    <a:cubicBezTo>
                      <a:pt x="604" y="960"/>
                      <a:pt x="668" y="1011"/>
                      <a:pt x="751" y="1084"/>
                    </a:cubicBezTo>
                    <a:cubicBezTo>
                      <a:pt x="834" y="1157"/>
                      <a:pt x="909" y="1225"/>
                      <a:pt x="1015" y="1300"/>
                    </a:cubicBezTo>
                    <a:cubicBezTo>
                      <a:pt x="1121" y="1375"/>
                      <a:pt x="1265" y="1466"/>
                      <a:pt x="1390" y="1534"/>
                    </a:cubicBezTo>
                    <a:cubicBezTo>
                      <a:pt x="1515" y="1602"/>
                      <a:pt x="1651" y="1664"/>
                      <a:pt x="1763" y="1711"/>
                    </a:cubicBezTo>
                    <a:cubicBezTo>
                      <a:pt x="1875" y="1758"/>
                      <a:pt x="1973" y="1792"/>
                      <a:pt x="2062" y="1819"/>
                    </a:cubicBezTo>
                    <a:cubicBezTo>
                      <a:pt x="2151" y="1846"/>
                      <a:pt x="2247" y="1862"/>
                      <a:pt x="2296" y="1873"/>
                    </a:cubicBezTo>
                  </a:path>
                </a:pathLst>
              </a:custGeom>
              <a:noFill/>
              <a:ln w="25400" cap="flat">
                <a:solidFill>
                  <a:srgbClr val="80008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/>
            </p:nvSpPr>
            <p:spPr bwMode="auto">
              <a:xfrm flipV="1">
                <a:off x="4419601" y="4876800"/>
                <a:ext cx="3581400" cy="15240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3" name="Text Box 71"/>
              <p:cNvSpPr txBox="1">
                <a:spLocks noChangeArrowheads="1"/>
              </p:cNvSpPr>
              <p:nvPr/>
            </p:nvSpPr>
            <p:spPr bwMode="auto">
              <a:xfrm>
                <a:off x="5257801" y="1752600"/>
                <a:ext cx="7413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NaNO</a:t>
                </a:r>
                <a:r>
                  <a:rPr lang="en-US" sz="1400" b="1" baseline="-25000" dirty="0">
                    <a:latin typeface="Arial" charset="0"/>
                  </a:rPr>
                  <a:t>3</a:t>
                </a:r>
              </a:p>
            </p:txBody>
          </p:sp>
          <p:sp>
            <p:nvSpPr>
              <p:cNvPr id="74" name="Text Box 72"/>
              <p:cNvSpPr txBox="1">
                <a:spLocks noChangeArrowheads="1"/>
              </p:cNvSpPr>
              <p:nvPr/>
            </p:nvSpPr>
            <p:spPr bwMode="auto">
              <a:xfrm>
                <a:off x="6672264" y="2438400"/>
                <a:ext cx="642937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KNO</a:t>
                </a:r>
                <a:r>
                  <a:rPr lang="en-US" sz="1400" b="1" baseline="-25000" dirty="0">
                    <a:latin typeface="Arial" charset="0"/>
                  </a:rPr>
                  <a:t>3</a:t>
                </a:r>
              </a:p>
            </p:txBody>
          </p:sp>
          <p:sp>
            <p:nvSpPr>
              <p:cNvPr id="75" name="Text Box 73"/>
              <p:cNvSpPr txBox="1">
                <a:spLocks noChangeArrowheads="1"/>
              </p:cNvSpPr>
              <p:nvPr/>
            </p:nvSpPr>
            <p:spPr bwMode="auto">
              <a:xfrm>
                <a:off x="5224464" y="3124200"/>
                <a:ext cx="466312" cy="3129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HCl</a:t>
                </a:r>
                <a:endParaRPr lang="en-US" sz="1400" b="1" baseline="-25000" dirty="0">
                  <a:latin typeface="Arial" charset="0"/>
                </a:endParaRPr>
              </a:p>
            </p:txBody>
          </p:sp>
          <p:sp>
            <p:nvSpPr>
              <p:cNvPr id="76" name="Text Box 74"/>
              <p:cNvSpPr txBox="1">
                <a:spLocks noChangeArrowheads="1"/>
              </p:cNvSpPr>
              <p:nvPr/>
            </p:nvSpPr>
            <p:spPr bwMode="auto">
              <a:xfrm>
                <a:off x="7010401" y="3124200"/>
                <a:ext cx="6826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NH</a:t>
                </a:r>
                <a:r>
                  <a:rPr lang="en-US" sz="1400" b="1" baseline="-25000" dirty="0">
                    <a:latin typeface="Arial" charset="0"/>
                  </a:rPr>
                  <a:t>4</a:t>
                </a:r>
                <a:r>
                  <a:rPr lang="en-US" sz="1400" b="1" dirty="0">
                    <a:latin typeface="Arial" charset="0"/>
                  </a:rPr>
                  <a:t>Cl</a:t>
                </a:r>
              </a:p>
            </p:txBody>
          </p:sp>
          <p:sp>
            <p:nvSpPr>
              <p:cNvPr id="77" name="Text Box 75"/>
              <p:cNvSpPr txBox="1">
                <a:spLocks noChangeArrowheads="1"/>
              </p:cNvSpPr>
              <p:nvPr/>
            </p:nvSpPr>
            <p:spPr bwMode="auto">
              <a:xfrm>
                <a:off x="5133976" y="3733800"/>
                <a:ext cx="5048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NH</a:t>
                </a:r>
                <a:r>
                  <a:rPr lang="en-US" sz="1400" b="1" baseline="-25000" dirty="0">
                    <a:latin typeface="Arial" charset="0"/>
                  </a:rPr>
                  <a:t>3</a:t>
                </a:r>
              </a:p>
            </p:txBody>
          </p:sp>
          <p:sp>
            <p:nvSpPr>
              <p:cNvPr id="78" name="Text Box 76"/>
              <p:cNvSpPr txBox="1">
                <a:spLocks noChangeArrowheads="1"/>
              </p:cNvSpPr>
              <p:nvPr/>
            </p:nvSpPr>
            <p:spPr bwMode="auto">
              <a:xfrm>
                <a:off x="6096001" y="4953000"/>
                <a:ext cx="560119" cy="3129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NaCl</a:t>
                </a:r>
                <a:endParaRPr lang="en-US" sz="1400" b="1" baseline="-25000" dirty="0">
                  <a:latin typeface="Arial" charset="0"/>
                </a:endParaRPr>
              </a:p>
            </p:txBody>
          </p:sp>
          <p:sp>
            <p:nvSpPr>
              <p:cNvPr id="79" name="Text Box 77"/>
              <p:cNvSpPr txBox="1">
                <a:spLocks noChangeArrowheads="1"/>
              </p:cNvSpPr>
              <p:nvPr/>
            </p:nvSpPr>
            <p:spPr bwMode="auto">
              <a:xfrm>
                <a:off x="6934201" y="5029200"/>
                <a:ext cx="69215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KClO</a:t>
                </a:r>
                <a:r>
                  <a:rPr lang="en-US" sz="1400" b="1" baseline="-25000" dirty="0">
                    <a:latin typeface="Arial" charset="0"/>
                  </a:rPr>
                  <a:t>3</a:t>
                </a:r>
              </a:p>
            </p:txBody>
          </p:sp>
          <p:sp>
            <p:nvSpPr>
              <p:cNvPr id="80" name="Text Box 78"/>
              <p:cNvSpPr txBox="1">
                <a:spLocks noChangeArrowheads="1"/>
              </p:cNvSpPr>
              <p:nvPr/>
            </p:nvSpPr>
            <p:spPr bwMode="auto">
              <a:xfrm>
                <a:off x="6172201" y="5791200"/>
                <a:ext cx="5048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SO</a:t>
                </a:r>
                <a:r>
                  <a:rPr lang="en-US" sz="1400" b="1" baseline="-25000" dirty="0">
                    <a:latin typeface="Arial" charset="0"/>
                  </a:rPr>
                  <a:t>2</a:t>
                </a:r>
              </a:p>
            </p:txBody>
          </p:sp>
          <p:grpSp>
            <p:nvGrpSpPr>
              <p:cNvPr id="81" name="Group 81"/>
              <p:cNvGrpSpPr>
                <a:grpSpLocks/>
              </p:cNvGrpSpPr>
              <p:nvPr/>
            </p:nvGrpSpPr>
            <p:grpSpPr bwMode="auto">
              <a:xfrm>
                <a:off x="7010401" y="1666875"/>
                <a:ext cx="896938" cy="665163"/>
                <a:chOff x="4890" y="1050"/>
                <a:chExt cx="565" cy="419"/>
              </a:xfrm>
            </p:grpSpPr>
            <p:sp>
              <p:nvSpPr>
                <p:cNvPr id="82" name="Rectangle 82"/>
                <p:cNvSpPr>
                  <a:spLocks noChangeArrowheads="1"/>
                </p:cNvSpPr>
                <p:nvPr/>
              </p:nvSpPr>
              <p:spPr bwMode="auto">
                <a:xfrm>
                  <a:off x="4890" y="1050"/>
                  <a:ext cx="546" cy="4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000" dirty="0">
                    <a:latin typeface="Arial" charset="0"/>
                  </a:endParaRPr>
                </a:p>
              </p:txBody>
            </p:sp>
            <p:sp>
              <p:nvSpPr>
                <p:cNvPr id="83" name="Line 83"/>
                <p:cNvSpPr>
                  <a:spLocks noChangeShapeType="1"/>
                </p:cNvSpPr>
                <p:nvPr/>
              </p:nvSpPr>
              <p:spPr bwMode="auto">
                <a:xfrm>
                  <a:off x="4956" y="1134"/>
                  <a:ext cx="43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4" name="Line 84"/>
                <p:cNvSpPr>
                  <a:spLocks noChangeShapeType="1"/>
                </p:cNvSpPr>
                <p:nvPr/>
              </p:nvSpPr>
              <p:spPr bwMode="auto">
                <a:xfrm>
                  <a:off x="4962" y="1320"/>
                  <a:ext cx="43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5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5114" y="1135"/>
                  <a:ext cx="341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 dirty="0">
                      <a:latin typeface="Arial" charset="0"/>
                    </a:rPr>
                    <a:t>gases</a:t>
                  </a:r>
                </a:p>
              </p:txBody>
            </p:sp>
            <p:sp>
              <p:nvSpPr>
                <p:cNvPr id="86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5102" y="1315"/>
                  <a:ext cx="34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 dirty="0">
                      <a:latin typeface="Arial" charset="0"/>
                    </a:rPr>
                    <a:t>solids</a:t>
                  </a:r>
                </a:p>
              </p:txBody>
            </p:sp>
          </p:grpSp>
        </p:grpSp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5410200" y="6248400"/>
              <a:ext cx="169867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Temperature °C</a:t>
              </a:r>
              <a:endParaRPr lang="en-US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0" y="457200"/>
            <a:ext cx="3505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Solubility Curve Graph </a:t>
            </a:r>
          </a:p>
          <a:p>
            <a:pPr algn="ctr"/>
            <a:r>
              <a:rPr lang="en-US" sz="2800" dirty="0" smtClean="0"/>
              <a:t>*Solubility is dependent </a:t>
            </a:r>
          </a:p>
          <a:p>
            <a:pPr algn="ctr"/>
            <a:r>
              <a:rPr lang="en-US" sz="2800" dirty="0" smtClean="0"/>
              <a:t> on temperature</a:t>
            </a:r>
          </a:p>
          <a:p>
            <a:pPr algn="ctr"/>
            <a:endParaRPr lang="en-US" sz="2800" dirty="0"/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What trends do you see on the graph?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How is the solubility of gases and solids different?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191000" y="152400"/>
            <a:ext cx="4699271" cy="6434554"/>
            <a:chOff x="3505202" y="152400"/>
            <a:chExt cx="4699271" cy="6434554"/>
          </a:xfrm>
        </p:grpSpPr>
        <p:grpSp>
          <p:nvGrpSpPr>
            <p:cNvPr id="3" name="Group 83"/>
            <p:cNvGrpSpPr/>
            <p:nvPr/>
          </p:nvGrpSpPr>
          <p:grpSpPr>
            <a:xfrm>
              <a:off x="3505202" y="152400"/>
              <a:ext cx="4699271" cy="6096000"/>
              <a:chOff x="3657601" y="341313"/>
              <a:chExt cx="4435475" cy="6199187"/>
            </a:xfrm>
          </p:grpSpPr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4403726" y="990600"/>
                <a:ext cx="3657600" cy="5181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107763" dir="18900000" algn="ctr" rotWithShape="0">
                  <a:srgbClr val="808080"/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dirty="0">
                  <a:latin typeface="Arial" charset="0"/>
                </a:endParaRPr>
              </a:p>
            </p:txBody>
          </p:sp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>
                <a:off x="4403726" y="6172200"/>
                <a:ext cx="3657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4403726" y="1219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4403726" y="838200"/>
                <a:ext cx="3657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4324351" y="6235700"/>
                <a:ext cx="3481388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effectLst>
                      <a:outerShdw blurRad="38100" dist="38100" dir="2700000" algn="tl">
                        <a:srgbClr val="808080"/>
                      </a:outerShdw>
                    </a:effectLst>
                    <a:latin typeface="Arial" charset="0"/>
                  </a:rPr>
                  <a:t>0    10   20  30  40  50  60  70  80  90  100</a:t>
                </a: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4408489" y="5410200"/>
                <a:ext cx="3649662" cy="741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1" y="165"/>
                  </a:cxn>
                  <a:cxn ang="0">
                    <a:pos x="525" y="288"/>
                  </a:cxn>
                  <a:cxn ang="0">
                    <a:pos x="909" y="384"/>
                  </a:cxn>
                  <a:cxn ang="0">
                    <a:pos x="1197" y="432"/>
                  </a:cxn>
                  <a:cxn ang="0">
                    <a:pos x="1485" y="462"/>
                  </a:cxn>
                  <a:cxn ang="0">
                    <a:pos x="2013" y="462"/>
                  </a:cxn>
                  <a:cxn ang="0">
                    <a:pos x="2299" y="453"/>
                  </a:cxn>
                </a:cxnLst>
                <a:rect l="0" t="0" r="r" b="b"/>
                <a:pathLst>
                  <a:path w="2299" h="467">
                    <a:moveTo>
                      <a:pt x="0" y="0"/>
                    </a:moveTo>
                    <a:cubicBezTo>
                      <a:pt x="38" y="28"/>
                      <a:pt x="144" y="117"/>
                      <a:pt x="231" y="165"/>
                    </a:cubicBezTo>
                    <a:cubicBezTo>
                      <a:pt x="318" y="213"/>
                      <a:pt x="412" y="252"/>
                      <a:pt x="525" y="288"/>
                    </a:cubicBezTo>
                    <a:cubicBezTo>
                      <a:pt x="638" y="324"/>
                      <a:pt x="797" y="360"/>
                      <a:pt x="909" y="384"/>
                    </a:cubicBezTo>
                    <a:cubicBezTo>
                      <a:pt x="1021" y="408"/>
                      <a:pt x="1101" y="419"/>
                      <a:pt x="1197" y="432"/>
                    </a:cubicBezTo>
                    <a:cubicBezTo>
                      <a:pt x="1293" y="445"/>
                      <a:pt x="1349" y="457"/>
                      <a:pt x="1485" y="462"/>
                    </a:cubicBezTo>
                    <a:cubicBezTo>
                      <a:pt x="1621" y="467"/>
                      <a:pt x="1877" y="464"/>
                      <a:pt x="2013" y="462"/>
                    </a:cubicBezTo>
                    <a:cubicBezTo>
                      <a:pt x="2149" y="460"/>
                      <a:pt x="2240" y="455"/>
                      <a:pt x="2299" y="453"/>
                    </a:cubicBezTo>
                  </a:path>
                </a:pathLst>
              </a:custGeom>
              <a:noFill/>
              <a:ln w="25400" cap="flat">
                <a:solidFill>
                  <a:srgbClr val="99CC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4403726" y="2971800"/>
                <a:ext cx="3667125" cy="1527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2" y="144"/>
                  </a:cxn>
                  <a:cxn ang="0">
                    <a:pos x="480" y="288"/>
                  </a:cxn>
                  <a:cxn ang="0">
                    <a:pos x="768" y="432"/>
                  </a:cxn>
                  <a:cxn ang="0">
                    <a:pos x="1104" y="570"/>
                  </a:cxn>
                  <a:cxn ang="0">
                    <a:pos x="1536" y="720"/>
                  </a:cxn>
                  <a:cxn ang="0">
                    <a:pos x="1950" y="861"/>
                  </a:cxn>
                  <a:cxn ang="0">
                    <a:pos x="2310" y="962"/>
                  </a:cxn>
                </a:cxnLst>
                <a:rect l="0" t="0" r="r" b="b"/>
                <a:pathLst>
                  <a:path w="2310" h="962">
                    <a:moveTo>
                      <a:pt x="0" y="0"/>
                    </a:moveTo>
                    <a:cubicBezTo>
                      <a:pt x="56" y="48"/>
                      <a:pt x="112" y="96"/>
                      <a:pt x="192" y="144"/>
                    </a:cubicBezTo>
                    <a:cubicBezTo>
                      <a:pt x="272" y="192"/>
                      <a:pt x="384" y="240"/>
                      <a:pt x="480" y="288"/>
                    </a:cubicBezTo>
                    <a:cubicBezTo>
                      <a:pt x="576" y="336"/>
                      <a:pt x="664" y="385"/>
                      <a:pt x="768" y="432"/>
                    </a:cubicBezTo>
                    <a:cubicBezTo>
                      <a:pt x="872" y="479"/>
                      <a:pt x="976" y="522"/>
                      <a:pt x="1104" y="570"/>
                    </a:cubicBezTo>
                    <a:cubicBezTo>
                      <a:pt x="1232" y="618"/>
                      <a:pt x="1395" y="672"/>
                      <a:pt x="1536" y="720"/>
                    </a:cubicBezTo>
                    <a:cubicBezTo>
                      <a:pt x="1677" y="768"/>
                      <a:pt x="1821" y="821"/>
                      <a:pt x="1950" y="861"/>
                    </a:cubicBezTo>
                    <a:cubicBezTo>
                      <a:pt x="2079" y="901"/>
                      <a:pt x="2235" y="941"/>
                      <a:pt x="2310" y="962"/>
                    </a:cubicBezTo>
                  </a:path>
                </a:pathLst>
              </a:custGeom>
              <a:noFill/>
              <a:ln w="25400" cap="flat">
                <a:solidFill>
                  <a:srgbClr val="FF66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Text Box 11"/>
              <p:cNvSpPr txBox="1">
                <a:spLocks noChangeArrowheads="1"/>
              </p:cNvSpPr>
              <p:nvPr/>
            </p:nvSpPr>
            <p:spPr bwMode="auto">
              <a:xfrm>
                <a:off x="4235451" y="341313"/>
                <a:ext cx="3822763" cy="3500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charset="0"/>
                  </a:rPr>
                  <a:t>Solubility vs. Temperature for Solids</a:t>
                </a:r>
              </a:p>
            </p:txBody>
          </p: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auto">
              <a:xfrm rot="16200000">
                <a:off x="1913732" y="3405982"/>
                <a:ext cx="3824287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effectLst>
                      <a:outerShdw blurRad="38100" dist="38100" dir="2700000" algn="tl">
                        <a:srgbClr val="808080"/>
                      </a:outerShdw>
                    </a:effectLst>
                    <a:latin typeface="Arial" charset="0"/>
                  </a:rPr>
                  <a:t>Solubility (grams of solute/100 g H</a:t>
                </a:r>
                <a:r>
                  <a:rPr lang="en-US" sz="1600" b="1" baseline="-25000" dirty="0">
                    <a:effectLst>
                      <a:outerShdw blurRad="38100" dist="38100" dir="2700000" algn="tl">
                        <a:srgbClr val="808080"/>
                      </a:outerShdw>
                    </a:effectLst>
                    <a:latin typeface="Arial" charset="0"/>
                  </a:rPr>
                  <a:t>2</a:t>
                </a:r>
                <a:r>
                  <a:rPr lang="en-US" sz="1600" b="1" dirty="0">
                    <a:effectLst>
                      <a:outerShdw blurRad="38100" dist="38100" dir="2700000" algn="tl">
                        <a:srgbClr val="808080"/>
                      </a:outerShdw>
                    </a:effectLst>
                    <a:latin typeface="Arial" charset="0"/>
                  </a:rPr>
                  <a:t>O)</a:t>
                </a:r>
              </a:p>
            </p:txBody>
          </p:sp>
          <p:sp>
            <p:nvSpPr>
              <p:cNvPr id="15" name="Text Box 13"/>
              <p:cNvSpPr txBox="1">
                <a:spLocks noChangeArrowheads="1"/>
              </p:cNvSpPr>
              <p:nvPr/>
            </p:nvSpPr>
            <p:spPr bwMode="auto">
              <a:xfrm>
                <a:off x="4495801" y="838200"/>
                <a:ext cx="36195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KI</a:t>
                </a:r>
                <a:endParaRPr lang="en-US" sz="1400" b="1" baseline="-25000" dirty="0">
                  <a:latin typeface="Arial" charset="0"/>
                </a:endParaRPr>
              </a:p>
            </p:txBody>
          </p:sp>
          <p:sp>
            <p:nvSpPr>
              <p:cNvPr id="16" name="Text Box 14"/>
              <p:cNvSpPr txBox="1">
                <a:spLocks noChangeArrowheads="1"/>
              </p:cNvSpPr>
              <p:nvPr/>
            </p:nvSpPr>
            <p:spPr bwMode="auto">
              <a:xfrm>
                <a:off x="7239001" y="3810000"/>
                <a:ext cx="466312" cy="3129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KCl</a:t>
                </a:r>
                <a:endParaRPr lang="en-US" sz="1400" b="1" baseline="-25000" dirty="0">
                  <a:latin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038601" y="5257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20</a:t>
                </a:r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038601" y="5638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10</a:t>
                </a: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038601" y="4876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30</a:t>
                </a: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038601" y="4495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40</a:t>
                </a: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038601" y="4114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50</a:t>
                </a: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038601" y="3733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60</a:t>
                </a: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038601" y="3352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70</a:t>
                </a: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038601" y="2971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80</a:t>
                </a: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038601" y="2590800"/>
                <a:ext cx="3524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90</a:t>
                </a: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3962401" y="1828800"/>
                <a:ext cx="43656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110</a:t>
                </a: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3962401" y="1447800"/>
                <a:ext cx="43656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120</a:t>
                </a: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3962401" y="1066800"/>
                <a:ext cx="43656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130</a:t>
                </a: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3924301" y="685800"/>
                <a:ext cx="43656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140</a:t>
                </a:r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 flipV="1">
                <a:off x="77724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auto">
              <a:xfrm flipV="1">
                <a:off x="74676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 flipV="1">
                <a:off x="71628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auto">
              <a:xfrm flipV="1">
                <a:off x="68580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/>
            </p:nvSpPr>
            <p:spPr bwMode="auto">
              <a:xfrm flipV="1">
                <a:off x="65532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auto">
              <a:xfrm flipV="1">
                <a:off x="62484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/>
            </p:nvSpPr>
            <p:spPr bwMode="auto">
              <a:xfrm flipV="1">
                <a:off x="59436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/>
            </p:nvSpPr>
            <p:spPr bwMode="auto">
              <a:xfrm flipV="1">
                <a:off x="56388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auto">
              <a:xfrm flipV="1">
                <a:off x="53340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/>
            </p:nvSpPr>
            <p:spPr bwMode="auto">
              <a:xfrm flipV="1">
                <a:off x="50292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/>
            </p:nvSpPr>
            <p:spPr bwMode="auto">
              <a:xfrm flipV="1">
                <a:off x="47244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/>
            </p:nvSpPr>
            <p:spPr bwMode="auto">
              <a:xfrm flipV="1">
                <a:off x="8077201" y="838200"/>
                <a:ext cx="0" cy="53340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/>
            </p:nvSpPr>
            <p:spPr bwMode="auto">
              <a:xfrm flipV="1">
                <a:off x="4419601" y="838200"/>
                <a:ext cx="0" cy="53340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/>
            </p:nvSpPr>
            <p:spPr bwMode="auto">
              <a:xfrm>
                <a:off x="4419601" y="1600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/>
            </p:nvSpPr>
            <p:spPr bwMode="auto">
              <a:xfrm>
                <a:off x="4419601" y="1981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/>
            </p:nvSpPr>
            <p:spPr bwMode="auto">
              <a:xfrm>
                <a:off x="4419601" y="2362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/>
            </p:nvSpPr>
            <p:spPr bwMode="auto">
              <a:xfrm>
                <a:off x="4419601" y="2743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/>
            </p:nvSpPr>
            <p:spPr bwMode="auto">
              <a:xfrm>
                <a:off x="4419601" y="3124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/>
            </p:nvSpPr>
            <p:spPr bwMode="auto">
              <a:xfrm>
                <a:off x="4419601" y="3505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/>
            </p:nvSpPr>
            <p:spPr bwMode="auto">
              <a:xfrm>
                <a:off x="4419601" y="3886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/>
            </p:nvSpPr>
            <p:spPr bwMode="auto">
              <a:xfrm>
                <a:off x="4419601" y="4267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/>
            </p:nvSpPr>
            <p:spPr bwMode="auto">
              <a:xfrm>
                <a:off x="4419601" y="4648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/>
            </p:nvSpPr>
            <p:spPr bwMode="auto">
              <a:xfrm>
                <a:off x="4419601" y="5029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/>
            </p:nvSpPr>
            <p:spPr bwMode="auto">
              <a:xfrm>
                <a:off x="4419601" y="5410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/>
            </p:nvSpPr>
            <p:spPr bwMode="auto">
              <a:xfrm>
                <a:off x="4419601" y="5791200"/>
                <a:ext cx="3673475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/>
            </p:nvSpPr>
            <p:spPr bwMode="auto">
              <a:xfrm>
                <a:off x="5791201" y="2057400"/>
                <a:ext cx="1524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/>
            </p:nvSpPr>
            <p:spPr bwMode="auto">
              <a:xfrm flipH="1">
                <a:off x="6400801" y="2590800"/>
                <a:ext cx="3048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/>
            </p:nvSpPr>
            <p:spPr bwMode="auto">
              <a:xfrm>
                <a:off x="7696201" y="3352800"/>
                <a:ext cx="76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/>
            </p:nvSpPr>
            <p:spPr bwMode="auto">
              <a:xfrm flipH="1">
                <a:off x="5410201" y="3429000"/>
                <a:ext cx="76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/>
            </p:nvSpPr>
            <p:spPr bwMode="auto">
              <a:xfrm flipH="1">
                <a:off x="5334001" y="3962400"/>
                <a:ext cx="76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/>
            </p:nvSpPr>
            <p:spPr bwMode="auto">
              <a:xfrm flipH="1">
                <a:off x="6019801" y="5943600"/>
                <a:ext cx="2286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/>
            </p:nvSpPr>
            <p:spPr bwMode="auto">
              <a:xfrm flipH="1" flipV="1">
                <a:off x="6934201" y="5029200"/>
                <a:ext cx="762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/>
            </p:nvSpPr>
            <p:spPr bwMode="auto">
              <a:xfrm flipH="1">
                <a:off x="7239001" y="4038600"/>
                <a:ext cx="762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/>
            </p:nvSpPr>
            <p:spPr bwMode="auto">
              <a:xfrm flipH="1" flipV="1">
                <a:off x="6096001" y="4953000"/>
                <a:ext cx="76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4" name="Rectangle 62"/>
              <p:cNvSpPr>
                <a:spLocks noChangeArrowheads="1"/>
              </p:cNvSpPr>
              <p:nvPr/>
            </p:nvSpPr>
            <p:spPr bwMode="auto">
              <a:xfrm>
                <a:off x="3983039" y="2239963"/>
                <a:ext cx="436562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latin typeface="Arial" charset="0"/>
                  </a:rPr>
                  <a:t>100</a:t>
                </a:r>
              </a:p>
            </p:txBody>
          </p:sp>
          <p:sp>
            <p:nvSpPr>
              <p:cNvPr id="65" name="Freeform 63"/>
              <p:cNvSpPr>
                <a:spLocks/>
              </p:cNvSpPr>
              <p:nvPr/>
            </p:nvSpPr>
            <p:spPr bwMode="auto">
              <a:xfrm>
                <a:off x="4403726" y="817563"/>
                <a:ext cx="681038" cy="611187"/>
              </a:xfrm>
              <a:custGeom>
                <a:avLst/>
                <a:gdLst/>
                <a:ahLst/>
                <a:cxnLst>
                  <a:cxn ang="0">
                    <a:pos x="429" y="0"/>
                  </a:cxn>
                  <a:cxn ang="0">
                    <a:pos x="421" y="7"/>
                  </a:cxn>
                  <a:cxn ang="0">
                    <a:pos x="413" y="7"/>
                  </a:cxn>
                  <a:cxn ang="0">
                    <a:pos x="0" y="385"/>
                  </a:cxn>
                </a:cxnLst>
                <a:rect l="0" t="0" r="r" b="b"/>
                <a:pathLst>
                  <a:path w="429" h="385">
                    <a:moveTo>
                      <a:pt x="429" y="0"/>
                    </a:moveTo>
                    <a:lnTo>
                      <a:pt x="421" y="7"/>
                    </a:lnTo>
                    <a:lnTo>
                      <a:pt x="413" y="7"/>
                    </a:lnTo>
                    <a:lnTo>
                      <a:pt x="0" y="385"/>
                    </a:lnTo>
                  </a:path>
                </a:pathLst>
              </a:custGeom>
              <a:noFill/>
              <a:ln w="254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6" name="Freeform 64"/>
              <p:cNvSpPr>
                <a:spLocks/>
              </p:cNvSpPr>
              <p:nvPr/>
            </p:nvSpPr>
            <p:spPr bwMode="auto">
              <a:xfrm>
                <a:off x="4398964" y="828675"/>
                <a:ext cx="2879725" cy="2586038"/>
              </a:xfrm>
              <a:custGeom>
                <a:avLst/>
                <a:gdLst/>
                <a:ahLst/>
                <a:cxnLst>
                  <a:cxn ang="0">
                    <a:pos x="1814" y="0"/>
                  </a:cxn>
                  <a:cxn ang="0">
                    <a:pos x="1635" y="204"/>
                  </a:cxn>
                  <a:cxn ang="0">
                    <a:pos x="1456" y="399"/>
                  </a:cxn>
                  <a:cxn ang="0">
                    <a:pos x="1238" y="632"/>
                  </a:cxn>
                  <a:cxn ang="0">
                    <a:pos x="981" y="866"/>
                  </a:cxn>
                  <a:cxn ang="0">
                    <a:pos x="714" y="1107"/>
                  </a:cxn>
                  <a:cxn ang="0">
                    <a:pos x="435" y="1320"/>
                  </a:cxn>
                  <a:cxn ang="0">
                    <a:pos x="126" y="1551"/>
                  </a:cxn>
                  <a:cxn ang="0">
                    <a:pos x="0" y="1629"/>
                  </a:cxn>
                </a:cxnLst>
                <a:rect l="0" t="0" r="r" b="b"/>
                <a:pathLst>
                  <a:path w="1814" h="1629">
                    <a:moveTo>
                      <a:pt x="1814" y="0"/>
                    </a:moveTo>
                    <a:cubicBezTo>
                      <a:pt x="1783" y="35"/>
                      <a:pt x="1695" y="138"/>
                      <a:pt x="1635" y="204"/>
                    </a:cubicBezTo>
                    <a:cubicBezTo>
                      <a:pt x="1575" y="270"/>
                      <a:pt x="1522" y="328"/>
                      <a:pt x="1456" y="399"/>
                    </a:cubicBezTo>
                    <a:cubicBezTo>
                      <a:pt x="1390" y="470"/>
                      <a:pt x="1317" y="554"/>
                      <a:pt x="1238" y="632"/>
                    </a:cubicBezTo>
                    <a:cubicBezTo>
                      <a:pt x="1159" y="710"/>
                      <a:pt x="1068" y="787"/>
                      <a:pt x="981" y="866"/>
                    </a:cubicBezTo>
                    <a:cubicBezTo>
                      <a:pt x="894" y="945"/>
                      <a:pt x="805" y="1031"/>
                      <a:pt x="714" y="1107"/>
                    </a:cubicBezTo>
                    <a:cubicBezTo>
                      <a:pt x="623" y="1183"/>
                      <a:pt x="533" y="1246"/>
                      <a:pt x="435" y="1320"/>
                    </a:cubicBezTo>
                    <a:cubicBezTo>
                      <a:pt x="337" y="1394"/>
                      <a:pt x="199" y="1500"/>
                      <a:pt x="126" y="1551"/>
                    </a:cubicBezTo>
                    <a:cubicBezTo>
                      <a:pt x="53" y="1602"/>
                      <a:pt x="26" y="1613"/>
                      <a:pt x="0" y="1629"/>
                    </a:cubicBezTo>
                  </a:path>
                </a:pathLst>
              </a:custGeom>
              <a:noFill/>
              <a:ln w="25400">
                <a:solidFill>
                  <a:srgbClr val="99CC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7" name="Freeform 65"/>
              <p:cNvSpPr>
                <a:spLocks/>
              </p:cNvSpPr>
              <p:nvPr/>
            </p:nvSpPr>
            <p:spPr bwMode="auto">
              <a:xfrm>
                <a:off x="4413251" y="854075"/>
                <a:ext cx="2620963" cy="4784725"/>
              </a:xfrm>
              <a:custGeom>
                <a:avLst/>
                <a:gdLst/>
                <a:ahLst/>
                <a:cxnLst>
                  <a:cxn ang="0">
                    <a:pos x="0" y="3014"/>
                  </a:cxn>
                  <a:cxn ang="0">
                    <a:pos x="171" y="2858"/>
                  </a:cxn>
                  <a:cxn ang="0">
                    <a:pos x="342" y="2669"/>
                  </a:cxn>
                  <a:cxn ang="0">
                    <a:pos x="522" y="2432"/>
                  </a:cxn>
                  <a:cxn ang="0">
                    <a:pos x="714" y="2144"/>
                  </a:cxn>
                  <a:cxn ang="0">
                    <a:pos x="873" y="1853"/>
                  </a:cxn>
                  <a:cxn ang="0">
                    <a:pos x="1107" y="1382"/>
                  </a:cxn>
                  <a:cxn ang="0">
                    <a:pos x="1278" y="995"/>
                  </a:cxn>
                  <a:cxn ang="0">
                    <a:pos x="1434" y="608"/>
                  </a:cxn>
                  <a:cxn ang="0">
                    <a:pos x="1539" y="317"/>
                  </a:cxn>
                  <a:cxn ang="0">
                    <a:pos x="1651" y="0"/>
                  </a:cxn>
                </a:cxnLst>
                <a:rect l="0" t="0" r="r" b="b"/>
                <a:pathLst>
                  <a:path w="1651" h="3014">
                    <a:moveTo>
                      <a:pt x="0" y="3014"/>
                    </a:moveTo>
                    <a:cubicBezTo>
                      <a:pt x="28" y="2988"/>
                      <a:pt x="114" y="2916"/>
                      <a:pt x="171" y="2858"/>
                    </a:cubicBezTo>
                    <a:cubicBezTo>
                      <a:pt x="228" y="2800"/>
                      <a:pt x="284" y="2740"/>
                      <a:pt x="342" y="2669"/>
                    </a:cubicBezTo>
                    <a:cubicBezTo>
                      <a:pt x="400" y="2598"/>
                      <a:pt x="460" y="2519"/>
                      <a:pt x="522" y="2432"/>
                    </a:cubicBezTo>
                    <a:cubicBezTo>
                      <a:pt x="584" y="2345"/>
                      <a:pt x="655" y="2241"/>
                      <a:pt x="714" y="2144"/>
                    </a:cubicBezTo>
                    <a:cubicBezTo>
                      <a:pt x="773" y="2047"/>
                      <a:pt x="808" y="1980"/>
                      <a:pt x="873" y="1853"/>
                    </a:cubicBezTo>
                    <a:cubicBezTo>
                      <a:pt x="938" y="1726"/>
                      <a:pt x="1040" y="1525"/>
                      <a:pt x="1107" y="1382"/>
                    </a:cubicBezTo>
                    <a:cubicBezTo>
                      <a:pt x="1174" y="1239"/>
                      <a:pt x="1224" y="1124"/>
                      <a:pt x="1278" y="995"/>
                    </a:cubicBezTo>
                    <a:cubicBezTo>
                      <a:pt x="1332" y="866"/>
                      <a:pt x="1390" y="721"/>
                      <a:pt x="1434" y="608"/>
                    </a:cubicBezTo>
                    <a:cubicBezTo>
                      <a:pt x="1478" y="495"/>
                      <a:pt x="1503" y="418"/>
                      <a:pt x="1539" y="317"/>
                    </a:cubicBezTo>
                    <a:cubicBezTo>
                      <a:pt x="1575" y="216"/>
                      <a:pt x="1628" y="66"/>
                      <a:pt x="1651" y="0"/>
                    </a:cubicBez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" name="Freeform 66"/>
              <p:cNvSpPr>
                <a:spLocks/>
              </p:cNvSpPr>
              <p:nvPr/>
            </p:nvSpPr>
            <p:spPr bwMode="auto">
              <a:xfrm>
                <a:off x="4394201" y="3340100"/>
                <a:ext cx="3676650" cy="1722438"/>
              </a:xfrm>
              <a:custGeom>
                <a:avLst/>
                <a:gdLst/>
                <a:ahLst/>
                <a:cxnLst>
                  <a:cxn ang="0">
                    <a:pos x="0" y="1085"/>
                  </a:cxn>
                  <a:cxn ang="0">
                    <a:pos x="684" y="839"/>
                  </a:cxn>
                  <a:cxn ang="0">
                    <a:pos x="1206" y="605"/>
                  </a:cxn>
                  <a:cxn ang="0">
                    <a:pos x="1704" y="347"/>
                  </a:cxn>
                  <a:cxn ang="0">
                    <a:pos x="2316" y="0"/>
                  </a:cxn>
                </a:cxnLst>
                <a:rect l="0" t="0" r="r" b="b"/>
                <a:pathLst>
                  <a:path w="2316" h="1085">
                    <a:moveTo>
                      <a:pt x="0" y="1085"/>
                    </a:moveTo>
                    <a:cubicBezTo>
                      <a:pt x="114" y="1044"/>
                      <a:pt x="483" y="919"/>
                      <a:pt x="684" y="839"/>
                    </a:cubicBezTo>
                    <a:cubicBezTo>
                      <a:pt x="885" y="759"/>
                      <a:pt x="1036" y="687"/>
                      <a:pt x="1206" y="605"/>
                    </a:cubicBezTo>
                    <a:cubicBezTo>
                      <a:pt x="1376" y="523"/>
                      <a:pt x="1519" y="448"/>
                      <a:pt x="1704" y="347"/>
                    </a:cubicBezTo>
                    <a:cubicBezTo>
                      <a:pt x="1889" y="246"/>
                      <a:pt x="2189" y="72"/>
                      <a:pt x="2316" y="0"/>
                    </a:cubicBezTo>
                  </a:path>
                </a:pathLst>
              </a:custGeom>
              <a:noFill/>
              <a:ln w="254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9" name="Freeform 67"/>
              <p:cNvSpPr>
                <a:spLocks/>
              </p:cNvSpPr>
              <p:nvPr/>
            </p:nvSpPr>
            <p:spPr bwMode="auto">
              <a:xfrm>
                <a:off x="4422776" y="4157663"/>
                <a:ext cx="3648075" cy="1057275"/>
              </a:xfrm>
              <a:custGeom>
                <a:avLst/>
                <a:gdLst/>
                <a:ahLst/>
                <a:cxnLst>
                  <a:cxn ang="0">
                    <a:pos x="0" y="666"/>
                  </a:cxn>
                  <a:cxn ang="0">
                    <a:pos x="1860" y="120"/>
                  </a:cxn>
                  <a:cxn ang="0">
                    <a:pos x="1989" y="81"/>
                  </a:cxn>
                  <a:cxn ang="0">
                    <a:pos x="2298" y="0"/>
                  </a:cxn>
                </a:cxnLst>
                <a:rect l="0" t="0" r="r" b="b"/>
                <a:pathLst>
                  <a:path w="2298" h="666">
                    <a:moveTo>
                      <a:pt x="0" y="666"/>
                    </a:moveTo>
                    <a:lnTo>
                      <a:pt x="1860" y="120"/>
                    </a:lnTo>
                    <a:lnTo>
                      <a:pt x="1989" y="81"/>
                    </a:lnTo>
                    <a:lnTo>
                      <a:pt x="2298" y="0"/>
                    </a:lnTo>
                  </a:path>
                </a:pathLst>
              </a:custGeom>
              <a:noFill/>
              <a:ln w="254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0" name="Freeform 68"/>
              <p:cNvSpPr>
                <a:spLocks/>
              </p:cNvSpPr>
              <p:nvPr/>
            </p:nvSpPr>
            <p:spPr bwMode="auto">
              <a:xfrm>
                <a:off x="4408489" y="4011613"/>
                <a:ext cx="3649662" cy="2041525"/>
              </a:xfrm>
              <a:custGeom>
                <a:avLst/>
                <a:gdLst/>
                <a:ahLst/>
                <a:cxnLst>
                  <a:cxn ang="0">
                    <a:pos x="2299" y="0"/>
                  </a:cxn>
                  <a:cxn ang="0">
                    <a:pos x="2080" y="221"/>
                  </a:cxn>
                  <a:cxn ang="0">
                    <a:pos x="1933" y="356"/>
                  </a:cxn>
                  <a:cxn ang="0">
                    <a:pos x="1743" y="506"/>
                  </a:cxn>
                  <a:cxn ang="0">
                    <a:pos x="1539" y="650"/>
                  </a:cxn>
                  <a:cxn ang="0">
                    <a:pos x="1341" y="785"/>
                  </a:cxn>
                  <a:cxn ang="0">
                    <a:pos x="1104" y="917"/>
                  </a:cxn>
                  <a:cxn ang="0">
                    <a:pos x="861" y="1025"/>
                  </a:cxn>
                  <a:cxn ang="0">
                    <a:pos x="621" y="1121"/>
                  </a:cxn>
                  <a:cxn ang="0">
                    <a:pos x="378" y="1205"/>
                  </a:cxn>
                  <a:cxn ang="0">
                    <a:pos x="189" y="1256"/>
                  </a:cxn>
                  <a:cxn ang="0">
                    <a:pos x="0" y="1286"/>
                  </a:cxn>
                </a:cxnLst>
                <a:rect l="0" t="0" r="r" b="b"/>
                <a:pathLst>
                  <a:path w="2299" h="1286">
                    <a:moveTo>
                      <a:pt x="2299" y="0"/>
                    </a:moveTo>
                    <a:cubicBezTo>
                      <a:pt x="2263" y="37"/>
                      <a:pt x="2141" y="162"/>
                      <a:pt x="2080" y="221"/>
                    </a:cubicBezTo>
                    <a:cubicBezTo>
                      <a:pt x="2019" y="280"/>
                      <a:pt x="1989" y="309"/>
                      <a:pt x="1933" y="356"/>
                    </a:cubicBezTo>
                    <a:cubicBezTo>
                      <a:pt x="1877" y="403"/>
                      <a:pt x="1809" y="457"/>
                      <a:pt x="1743" y="506"/>
                    </a:cubicBezTo>
                    <a:cubicBezTo>
                      <a:pt x="1677" y="555"/>
                      <a:pt x="1606" y="603"/>
                      <a:pt x="1539" y="650"/>
                    </a:cubicBezTo>
                    <a:cubicBezTo>
                      <a:pt x="1472" y="697"/>
                      <a:pt x="1413" y="741"/>
                      <a:pt x="1341" y="785"/>
                    </a:cubicBezTo>
                    <a:cubicBezTo>
                      <a:pt x="1269" y="829"/>
                      <a:pt x="1184" y="877"/>
                      <a:pt x="1104" y="917"/>
                    </a:cubicBezTo>
                    <a:cubicBezTo>
                      <a:pt x="1024" y="957"/>
                      <a:pt x="941" y="991"/>
                      <a:pt x="861" y="1025"/>
                    </a:cubicBezTo>
                    <a:cubicBezTo>
                      <a:pt x="781" y="1059"/>
                      <a:pt x="701" y="1091"/>
                      <a:pt x="621" y="1121"/>
                    </a:cubicBezTo>
                    <a:cubicBezTo>
                      <a:pt x="541" y="1151"/>
                      <a:pt x="450" y="1183"/>
                      <a:pt x="378" y="1205"/>
                    </a:cubicBezTo>
                    <a:cubicBezTo>
                      <a:pt x="306" y="1227"/>
                      <a:pt x="252" y="1243"/>
                      <a:pt x="189" y="1256"/>
                    </a:cubicBezTo>
                    <a:cubicBezTo>
                      <a:pt x="126" y="1269"/>
                      <a:pt x="39" y="1280"/>
                      <a:pt x="0" y="1286"/>
                    </a:cubicBezTo>
                  </a:path>
                </a:pathLst>
              </a:cu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" name="Freeform 69"/>
              <p:cNvSpPr>
                <a:spLocks/>
              </p:cNvSpPr>
              <p:nvPr/>
            </p:nvSpPr>
            <p:spPr bwMode="auto">
              <a:xfrm>
                <a:off x="4425951" y="2646363"/>
                <a:ext cx="3644900" cy="29733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2" y="205"/>
                  </a:cxn>
                  <a:cxn ang="0">
                    <a:pos x="226" y="493"/>
                  </a:cxn>
                  <a:cxn ang="0">
                    <a:pos x="517" y="862"/>
                  </a:cxn>
                  <a:cxn ang="0">
                    <a:pos x="751" y="1084"/>
                  </a:cxn>
                  <a:cxn ang="0">
                    <a:pos x="1015" y="1300"/>
                  </a:cxn>
                  <a:cxn ang="0">
                    <a:pos x="1390" y="1534"/>
                  </a:cxn>
                  <a:cxn ang="0">
                    <a:pos x="1763" y="1711"/>
                  </a:cxn>
                  <a:cxn ang="0">
                    <a:pos x="2062" y="1819"/>
                  </a:cxn>
                  <a:cxn ang="0">
                    <a:pos x="2296" y="1873"/>
                  </a:cxn>
                </a:cxnLst>
                <a:rect l="0" t="0" r="r" b="b"/>
                <a:pathLst>
                  <a:path w="2296" h="1873">
                    <a:moveTo>
                      <a:pt x="0" y="0"/>
                    </a:moveTo>
                    <a:cubicBezTo>
                      <a:pt x="14" y="35"/>
                      <a:pt x="44" y="123"/>
                      <a:pt x="82" y="205"/>
                    </a:cubicBezTo>
                    <a:cubicBezTo>
                      <a:pt x="120" y="287"/>
                      <a:pt x="154" y="383"/>
                      <a:pt x="226" y="493"/>
                    </a:cubicBezTo>
                    <a:cubicBezTo>
                      <a:pt x="298" y="603"/>
                      <a:pt x="430" y="764"/>
                      <a:pt x="517" y="862"/>
                    </a:cubicBezTo>
                    <a:cubicBezTo>
                      <a:pt x="604" y="960"/>
                      <a:pt x="668" y="1011"/>
                      <a:pt x="751" y="1084"/>
                    </a:cubicBezTo>
                    <a:cubicBezTo>
                      <a:pt x="834" y="1157"/>
                      <a:pt x="909" y="1225"/>
                      <a:pt x="1015" y="1300"/>
                    </a:cubicBezTo>
                    <a:cubicBezTo>
                      <a:pt x="1121" y="1375"/>
                      <a:pt x="1265" y="1466"/>
                      <a:pt x="1390" y="1534"/>
                    </a:cubicBezTo>
                    <a:cubicBezTo>
                      <a:pt x="1515" y="1602"/>
                      <a:pt x="1651" y="1664"/>
                      <a:pt x="1763" y="1711"/>
                    </a:cubicBezTo>
                    <a:cubicBezTo>
                      <a:pt x="1875" y="1758"/>
                      <a:pt x="1973" y="1792"/>
                      <a:pt x="2062" y="1819"/>
                    </a:cubicBezTo>
                    <a:cubicBezTo>
                      <a:pt x="2151" y="1846"/>
                      <a:pt x="2247" y="1862"/>
                      <a:pt x="2296" y="1873"/>
                    </a:cubicBezTo>
                  </a:path>
                </a:pathLst>
              </a:custGeom>
              <a:noFill/>
              <a:ln w="25400" cap="flat">
                <a:solidFill>
                  <a:srgbClr val="80008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/>
            </p:nvSpPr>
            <p:spPr bwMode="auto">
              <a:xfrm flipV="1">
                <a:off x="4419601" y="4876800"/>
                <a:ext cx="3581400" cy="15240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3" name="Text Box 71"/>
              <p:cNvSpPr txBox="1">
                <a:spLocks noChangeArrowheads="1"/>
              </p:cNvSpPr>
              <p:nvPr/>
            </p:nvSpPr>
            <p:spPr bwMode="auto">
              <a:xfrm>
                <a:off x="5257801" y="1752600"/>
                <a:ext cx="7413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NaNO</a:t>
                </a:r>
                <a:r>
                  <a:rPr lang="en-US" sz="1400" b="1" baseline="-25000" dirty="0">
                    <a:latin typeface="Arial" charset="0"/>
                  </a:rPr>
                  <a:t>3</a:t>
                </a:r>
              </a:p>
            </p:txBody>
          </p:sp>
          <p:sp>
            <p:nvSpPr>
              <p:cNvPr id="74" name="Text Box 72"/>
              <p:cNvSpPr txBox="1">
                <a:spLocks noChangeArrowheads="1"/>
              </p:cNvSpPr>
              <p:nvPr/>
            </p:nvSpPr>
            <p:spPr bwMode="auto">
              <a:xfrm>
                <a:off x="6672264" y="2438400"/>
                <a:ext cx="642937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KNO</a:t>
                </a:r>
                <a:r>
                  <a:rPr lang="en-US" sz="1400" b="1" baseline="-25000" dirty="0">
                    <a:latin typeface="Arial" charset="0"/>
                  </a:rPr>
                  <a:t>3</a:t>
                </a:r>
              </a:p>
            </p:txBody>
          </p:sp>
          <p:sp>
            <p:nvSpPr>
              <p:cNvPr id="75" name="Text Box 73"/>
              <p:cNvSpPr txBox="1">
                <a:spLocks noChangeArrowheads="1"/>
              </p:cNvSpPr>
              <p:nvPr/>
            </p:nvSpPr>
            <p:spPr bwMode="auto">
              <a:xfrm>
                <a:off x="5224464" y="3124200"/>
                <a:ext cx="466312" cy="3129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HCl</a:t>
                </a:r>
                <a:endParaRPr lang="en-US" sz="1400" b="1" baseline="-25000" dirty="0">
                  <a:latin typeface="Arial" charset="0"/>
                </a:endParaRPr>
              </a:p>
            </p:txBody>
          </p:sp>
          <p:sp>
            <p:nvSpPr>
              <p:cNvPr id="76" name="Text Box 74"/>
              <p:cNvSpPr txBox="1">
                <a:spLocks noChangeArrowheads="1"/>
              </p:cNvSpPr>
              <p:nvPr/>
            </p:nvSpPr>
            <p:spPr bwMode="auto">
              <a:xfrm>
                <a:off x="7010401" y="3124200"/>
                <a:ext cx="6826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NH</a:t>
                </a:r>
                <a:r>
                  <a:rPr lang="en-US" sz="1400" b="1" baseline="-25000" dirty="0">
                    <a:latin typeface="Arial" charset="0"/>
                  </a:rPr>
                  <a:t>4</a:t>
                </a:r>
                <a:r>
                  <a:rPr lang="en-US" sz="1400" b="1" dirty="0">
                    <a:latin typeface="Arial" charset="0"/>
                  </a:rPr>
                  <a:t>Cl</a:t>
                </a:r>
              </a:p>
            </p:txBody>
          </p:sp>
          <p:sp>
            <p:nvSpPr>
              <p:cNvPr id="77" name="Text Box 75"/>
              <p:cNvSpPr txBox="1">
                <a:spLocks noChangeArrowheads="1"/>
              </p:cNvSpPr>
              <p:nvPr/>
            </p:nvSpPr>
            <p:spPr bwMode="auto">
              <a:xfrm>
                <a:off x="5133976" y="3733800"/>
                <a:ext cx="5048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NH</a:t>
                </a:r>
                <a:r>
                  <a:rPr lang="en-US" sz="1400" b="1" baseline="-25000" dirty="0">
                    <a:latin typeface="Arial" charset="0"/>
                  </a:rPr>
                  <a:t>3</a:t>
                </a:r>
              </a:p>
            </p:txBody>
          </p:sp>
          <p:sp>
            <p:nvSpPr>
              <p:cNvPr id="78" name="Text Box 76"/>
              <p:cNvSpPr txBox="1">
                <a:spLocks noChangeArrowheads="1"/>
              </p:cNvSpPr>
              <p:nvPr/>
            </p:nvSpPr>
            <p:spPr bwMode="auto">
              <a:xfrm>
                <a:off x="6096001" y="4953000"/>
                <a:ext cx="560119" cy="3129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NaCl</a:t>
                </a:r>
                <a:endParaRPr lang="en-US" sz="1400" b="1" baseline="-25000" dirty="0">
                  <a:latin typeface="Arial" charset="0"/>
                </a:endParaRPr>
              </a:p>
            </p:txBody>
          </p:sp>
          <p:sp>
            <p:nvSpPr>
              <p:cNvPr id="79" name="Text Box 77"/>
              <p:cNvSpPr txBox="1">
                <a:spLocks noChangeArrowheads="1"/>
              </p:cNvSpPr>
              <p:nvPr/>
            </p:nvSpPr>
            <p:spPr bwMode="auto">
              <a:xfrm>
                <a:off x="6934201" y="5029200"/>
                <a:ext cx="69215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KClO</a:t>
                </a:r>
                <a:r>
                  <a:rPr lang="en-US" sz="1400" b="1" baseline="-25000" dirty="0">
                    <a:latin typeface="Arial" charset="0"/>
                  </a:rPr>
                  <a:t>3</a:t>
                </a:r>
              </a:p>
            </p:txBody>
          </p:sp>
          <p:sp>
            <p:nvSpPr>
              <p:cNvPr id="80" name="Text Box 78"/>
              <p:cNvSpPr txBox="1">
                <a:spLocks noChangeArrowheads="1"/>
              </p:cNvSpPr>
              <p:nvPr/>
            </p:nvSpPr>
            <p:spPr bwMode="auto">
              <a:xfrm>
                <a:off x="6172201" y="5791200"/>
                <a:ext cx="504825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SO</a:t>
                </a:r>
                <a:r>
                  <a:rPr lang="en-US" sz="1400" b="1" baseline="-25000" dirty="0">
                    <a:latin typeface="Arial" charset="0"/>
                  </a:rPr>
                  <a:t>2</a:t>
                </a:r>
              </a:p>
            </p:txBody>
          </p:sp>
          <p:grpSp>
            <p:nvGrpSpPr>
              <p:cNvPr id="4" name="Group 81"/>
              <p:cNvGrpSpPr>
                <a:grpSpLocks/>
              </p:cNvGrpSpPr>
              <p:nvPr/>
            </p:nvGrpSpPr>
            <p:grpSpPr bwMode="auto">
              <a:xfrm>
                <a:off x="7010401" y="1666875"/>
                <a:ext cx="896938" cy="665163"/>
                <a:chOff x="4890" y="1050"/>
                <a:chExt cx="565" cy="419"/>
              </a:xfrm>
            </p:grpSpPr>
            <p:sp>
              <p:nvSpPr>
                <p:cNvPr id="82" name="Rectangle 82"/>
                <p:cNvSpPr>
                  <a:spLocks noChangeArrowheads="1"/>
                </p:cNvSpPr>
                <p:nvPr/>
              </p:nvSpPr>
              <p:spPr bwMode="auto">
                <a:xfrm>
                  <a:off x="4890" y="1050"/>
                  <a:ext cx="546" cy="4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000" dirty="0">
                    <a:latin typeface="Arial" charset="0"/>
                  </a:endParaRPr>
                </a:p>
              </p:txBody>
            </p:sp>
            <p:sp>
              <p:nvSpPr>
                <p:cNvPr id="83" name="Line 83"/>
                <p:cNvSpPr>
                  <a:spLocks noChangeShapeType="1"/>
                </p:cNvSpPr>
                <p:nvPr/>
              </p:nvSpPr>
              <p:spPr bwMode="auto">
                <a:xfrm>
                  <a:off x="4956" y="1134"/>
                  <a:ext cx="43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4" name="Line 84"/>
                <p:cNvSpPr>
                  <a:spLocks noChangeShapeType="1"/>
                </p:cNvSpPr>
                <p:nvPr/>
              </p:nvSpPr>
              <p:spPr bwMode="auto">
                <a:xfrm>
                  <a:off x="4962" y="1320"/>
                  <a:ext cx="43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5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5114" y="1135"/>
                  <a:ext cx="341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 dirty="0">
                      <a:latin typeface="Arial" charset="0"/>
                    </a:rPr>
                    <a:t>gases</a:t>
                  </a:r>
                </a:p>
              </p:txBody>
            </p:sp>
            <p:sp>
              <p:nvSpPr>
                <p:cNvPr id="86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5102" y="1315"/>
                  <a:ext cx="34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 dirty="0">
                      <a:latin typeface="Arial" charset="0"/>
                    </a:rPr>
                    <a:t>solids</a:t>
                  </a:r>
                </a:p>
              </p:txBody>
            </p:sp>
          </p:grpSp>
        </p:grpSp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5410200" y="6248400"/>
              <a:ext cx="141173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Temperature</a:t>
              </a:r>
              <a:endParaRPr lang="en-US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8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5600" cy="612616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>
                <a:solidFill>
                  <a:srgbClr val="FF0000"/>
                </a:solidFill>
              </a:rPr>
              <a:t>If you stir faster, will that make you dissolve more?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 smtClean="0"/>
              <a:t>No, it allows you to dissolve substances faster but not more. Increasing the temperature does allow you to dissolve more.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048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b="1" dirty="0" smtClean="0">
                <a:latin typeface="Calibri" pitchFamily="34" charset="0"/>
              </a:rPr>
              <a:t>Solubility vs. Temperature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562600" y="1066800"/>
            <a:ext cx="3581400" cy="5638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itchFamily="34" charset="0"/>
              </a:rPr>
              <a:t>What term describes 39g NaCl at 70</a:t>
            </a:r>
            <a:r>
              <a:rPr lang="en-US" sz="2800" dirty="0" smtClean="0">
                <a:latin typeface="Calibri" pitchFamily="34" charset="0"/>
                <a:sym typeface="Symbol" pitchFamily="18" charset="2"/>
              </a:rPr>
              <a:t>C?</a:t>
            </a:r>
          </a:p>
        </p:txBody>
      </p:sp>
      <p:pic>
        <p:nvPicPr>
          <p:cNvPr id="13316" name="Picture 9" descr="C15-05C-8283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638" y="1171575"/>
            <a:ext cx="5097462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2" name="Line 10"/>
          <p:cNvSpPr>
            <a:spLocks noChangeShapeType="1"/>
          </p:cNvSpPr>
          <p:nvPr/>
        </p:nvSpPr>
        <p:spPr bwMode="auto">
          <a:xfrm flipH="1">
            <a:off x="3727450" y="1371600"/>
            <a:ext cx="1911350" cy="25781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>
            <a:off x="3752850" y="3429000"/>
            <a:ext cx="1885950" cy="9017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H="1" flipV="1">
            <a:off x="3702050" y="3721100"/>
            <a:ext cx="1936750" cy="13081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6172200" y="2133600"/>
            <a:ext cx="251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</a:pPr>
            <a:r>
              <a:rPr lang="en-US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sym typeface="Symbol" pitchFamily="18" charset="2"/>
              </a:rPr>
              <a:t>Saturated</a:t>
            </a: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sym typeface="Symbol" pitchFamily="18" charset="2"/>
              </a:rPr>
              <a:t>!</a:t>
            </a: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5486400" y="2895600"/>
            <a:ext cx="3276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286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  <a:sym typeface="Symbol" pitchFamily="18" charset="2"/>
              </a:rPr>
              <a:t>What about 30g at </a:t>
            </a:r>
            <a:r>
              <a:rPr lang="en-US" sz="2800" dirty="0" smtClean="0">
                <a:latin typeface="Calibri" pitchFamily="34" charset="0"/>
                <a:sym typeface="Symbol" pitchFamily="18" charset="2"/>
              </a:rPr>
              <a:t>the same temperature?</a:t>
            </a:r>
            <a:endParaRPr lang="en-US" sz="2800" dirty="0">
              <a:latin typeface="Calibri" pitchFamily="34" charset="0"/>
              <a:sym typeface="Symbol" pitchFamily="18" charset="2"/>
            </a:endParaRPr>
          </a:p>
          <a:p>
            <a:pPr marL="285750" indent="-228600">
              <a:spcBef>
                <a:spcPct val="50000"/>
              </a:spcBef>
              <a:buClr>
                <a:schemeClr val="accent1"/>
              </a:buClr>
            </a:pPr>
            <a:endParaRPr lang="en-US" sz="3200" b="1" dirty="0">
              <a:solidFill>
                <a:schemeClr val="hlink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6096000" y="4191000"/>
            <a:ext cx="2819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</a:pPr>
            <a:r>
              <a:rPr lang="en-US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sym typeface="Symbol" pitchFamily="18" charset="2"/>
              </a:rPr>
              <a:t>Unsaturated</a:t>
            </a:r>
            <a:endParaRPr lang="en-US" sz="3200" b="1" dirty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5562600" y="4800600"/>
            <a:ext cx="320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SzPct val="75000"/>
              <a:buFontTx/>
              <a:buChar char="•"/>
            </a:pPr>
            <a:r>
              <a:rPr lang="en-US" sz="2800" dirty="0">
                <a:latin typeface="Calibri" pitchFamily="34" charset="0"/>
                <a:sym typeface="Symbol" pitchFamily="18" charset="2"/>
              </a:rPr>
              <a:t>What about 45g at </a:t>
            </a:r>
            <a:r>
              <a:rPr lang="en-US" sz="2800" dirty="0" smtClean="0">
                <a:latin typeface="Calibri" pitchFamily="34" charset="0"/>
                <a:sym typeface="Symbol" pitchFamily="18" charset="2"/>
              </a:rPr>
              <a:t>the same temperature?</a:t>
            </a:r>
            <a:endParaRPr lang="en-US" sz="2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6160683" y="6019512"/>
            <a:ext cx="27885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</a:pPr>
            <a:r>
              <a:rPr lang="en-US" sz="3200" b="1" dirty="0" smtClean="0">
                <a:solidFill>
                  <a:schemeClr val="hlink"/>
                </a:solidFill>
                <a:latin typeface="Calibri" pitchFamily="34" charset="0"/>
                <a:sym typeface="Symbol" pitchFamily="18" charset="2"/>
              </a:rPr>
              <a:t>Supersaturated</a:t>
            </a:r>
            <a:endParaRPr lang="en-US" sz="3200" b="1" dirty="0">
              <a:solidFill>
                <a:schemeClr val="hlink"/>
              </a:solidFill>
              <a:latin typeface="Calibri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 build="p" autoUpdateAnimBg="0"/>
      <p:bldP spid="38922" grpId="0" animBg="1"/>
      <p:bldP spid="38923" grpId="0" animBg="1"/>
      <p:bldP spid="38924" grpId="0" animBg="1"/>
      <p:bldP spid="38925" grpId="0" autoUpdateAnimBg="0"/>
      <p:bldP spid="38926" grpId="0" autoUpdateAnimBg="0"/>
      <p:bldP spid="38927" grpId="0" autoUpdateAnimBg="0"/>
      <p:bldP spid="38928" grpId="0" autoUpdateAnimBg="0"/>
      <p:bldP spid="3892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Line 3"/>
          <p:cNvSpPr>
            <a:spLocks noChangeShapeType="1"/>
          </p:cNvSpPr>
          <p:nvPr/>
        </p:nvSpPr>
        <p:spPr bwMode="auto">
          <a:xfrm flipV="1">
            <a:off x="2133600" y="3114675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 flipV="1">
            <a:off x="3390900" y="3114675"/>
            <a:ext cx="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 flipV="1">
            <a:off x="6553200" y="3114675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 flipV="1">
            <a:off x="7988300" y="3127375"/>
            <a:ext cx="0" cy="342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 flipV="1">
            <a:off x="1435100" y="1574800"/>
            <a:ext cx="1803400" cy="9525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85800" y="1371600"/>
            <a:ext cx="2247900" cy="1816100"/>
            <a:chOff x="432" y="1913"/>
            <a:chExt cx="1416" cy="792"/>
          </a:xfrm>
        </p:grpSpPr>
        <p:sp>
          <p:nvSpPr>
            <p:cNvPr id="85001" name="Line 9"/>
            <p:cNvSpPr>
              <a:spLocks noChangeShapeType="1"/>
            </p:cNvSpPr>
            <p:nvPr/>
          </p:nvSpPr>
          <p:spPr bwMode="auto">
            <a:xfrm>
              <a:off x="840" y="1913"/>
              <a:ext cx="0" cy="57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002" name="Line 10"/>
            <p:cNvSpPr>
              <a:spLocks noChangeShapeType="1"/>
            </p:cNvSpPr>
            <p:nvPr/>
          </p:nvSpPr>
          <p:spPr bwMode="auto">
            <a:xfrm>
              <a:off x="840" y="2489"/>
              <a:ext cx="100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003" name="Text Box 11"/>
            <p:cNvSpPr txBox="1">
              <a:spLocks noChangeArrowheads="1"/>
            </p:cNvSpPr>
            <p:nvPr/>
          </p:nvSpPr>
          <p:spPr bwMode="auto">
            <a:xfrm>
              <a:off x="1200" y="2489"/>
              <a:ext cx="36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 b="1" dirty="0">
                  <a:latin typeface="Arial" charset="0"/>
                  <a:ea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b="1" baseline="30000" dirty="0">
                  <a:latin typeface="Arial" charset="0"/>
                  <a:ea typeface="Times New Roman" pitchFamily="18" charset="0"/>
                  <a:cs typeface="Times New Roman" pitchFamily="18" charset="0"/>
                </a:rPr>
                <a:t>o</a:t>
              </a:r>
              <a:endParaRPr lang="en-US" sz="2400" b="1" dirty="0">
                <a:latin typeface="Arial" charset="0"/>
                <a:ea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004" name="Text Box 12"/>
            <p:cNvSpPr txBox="1">
              <a:spLocks noChangeArrowheads="1"/>
            </p:cNvSpPr>
            <p:nvPr/>
          </p:nvSpPr>
          <p:spPr bwMode="auto">
            <a:xfrm>
              <a:off x="432" y="2057"/>
              <a:ext cx="40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b="1" dirty="0" smtClean="0">
                  <a:latin typeface="Arial" charset="0"/>
                  <a:ea typeface="Times New Roman" pitchFamily="18" charset="0"/>
                  <a:cs typeface="Times New Roman" pitchFamily="18" charset="0"/>
                </a:rPr>
                <a:t>Sol.</a:t>
              </a:r>
              <a:endParaRPr lang="en-US" b="1" dirty="0">
                <a:latin typeface="Arial" charset="0"/>
                <a:ea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5005" name="Line 13"/>
          <p:cNvSpPr>
            <a:spLocks noChangeShapeType="1"/>
          </p:cNvSpPr>
          <p:nvPr/>
        </p:nvSpPr>
        <p:spPr bwMode="auto">
          <a:xfrm>
            <a:off x="5816600" y="1600200"/>
            <a:ext cx="1485900" cy="8001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143500" y="1587500"/>
            <a:ext cx="2171700" cy="1257300"/>
            <a:chOff x="3264" y="1913"/>
            <a:chExt cx="1368" cy="792"/>
          </a:xfrm>
        </p:grpSpPr>
        <p:sp>
          <p:nvSpPr>
            <p:cNvPr id="85007" name="Line 15"/>
            <p:cNvSpPr>
              <a:spLocks noChangeShapeType="1"/>
            </p:cNvSpPr>
            <p:nvPr/>
          </p:nvSpPr>
          <p:spPr bwMode="auto">
            <a:xfrm>
              <a:off x="3624" y="1913"/>
              <a:ext cx="0" cy="57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008" name="Line 16"/>
            <p:cNvSpPr>
              <a:spLocks noChangeShapeType="1"/>
            </p:cNvSpPr>
            <p:nvPr/>
          </p:nvSpPr>
          <p:spPr bwMode="auto">
            <a:xfrm>
              <a:off x="3624" y="2489"/>
              <a:ext cx="100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009" name="Text Box 17"/>
            <p:cNvSpPr txBox="1">
              <a:spLocks noChangeArrowheads="1"/>
            </p:cNvSpPr>
            <p:nvPr/>
          </p:nvSpPr>
          <p:spPr bwMode="auto">
            <a:xfrm>
              <a:off x="3984" y="2489"/>
              <a:ext cx="36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 b="1" dirty="0" smtClean="0">
                  <a:latin typeface="Arial" charset="0"/>
                  <a:ea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b="1" baseline="30000" dirty="0" smtClean="0">
                  <a:latin typeface="Arial" charset="0"/>
                  <a:ea typeface="Times New Roman" pitchFamily="18" charset="0"/>
                  <a:cs typeface="Times New Roman" pitchFamily="18" charset="0"/>
                </a:rPr>
                <a:t>o</a:t>
              </a:r>
              <a:endParaRPr lang="en-US" sz="2400" b="1" dirty="0">
                <a:latin typeface="Arial" charset="0"/>
                <a:ea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010" name="Text Box 18"/>
            <p:cNvSpPr txBox="1">
              <a:spLocks noChangeArrowheads="1"/>
            </p:cNvSpPr>
            <p:nvPr/>
          </p:nvSpPr>
          <p:spPr bwMode="auto">
            <a:xfrm>
              <a:off x="3264" y="2057"/>
              <a:ext cx="4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dirty="0">
                  <a:latin typeface="Arial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smtClean="0">
                  <a:latin typeface="Arial" charset="0"/>
                  <a:ea typeface="Times New Roman" pitchFamily="18" charset="0"/>
                  <a:cs typeface="Times New Roman" pitchFamily="18" charset="0"/>
                </a:rPr>
                <a:t>Sol.</a:t>
              </a:r>
            </a:p>
            <a:p>
              <a:endPara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819400" y="1422400"/>
            <a:ext cx="1379538" cy="1193800"/>
            <a:chOff x="4500" y="11592"/>
            <a:chExt cx="1432" cy="1440"/>
          </a:xfrm>
        </p:grpSpPr>
        <p:pic>
          <p:nvPicPr>
            <p:cNvPr id="85012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80" y="11592"/>
              <a:ext cx="1252" cy="1190"/>
            </a:xfrm>
            <a:prstGeom prst="rect">
              <a:avLst/>
            </a:prstGeom>
            <a:noFill/>
          </p:spPr>
        </p:pic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500" y="12816"/>
              <a:ext cx="1102" cy="216"/>
              <a:chOff x="1440" y="12317"/>
              <a:chExt cx="1102" cy="216"/>
            </a:xfrm>
          </p:grpSpPr>
          <p:sp>
            <p:nvSpPr>
              <p:cNvPr id="85014" name="Freeform 22"/>
              <p:cNvSpPr>
                <a:spLocks/>
              </p:cNvSpPr>
              <p:nvPr/>
            </p:nvSpPr>
            <p:spPr bwMode="auto">
              <a:xfrm>
                <a:off x="1440" y="12317"/>
                <a:ext cx="1102" cy="216"/>
              </a:xfrm>
              <a:custGeom>
                <a:avLst/>
                <a:gdLst/>
                <a:ahLst/>
                <a:cxnLst>
                  <a:cxn ang="0">
                    <a:pos x="3149" y="415"/>
                  </a:cxn>
                  <a:cxn ang="0">
                    <a:pos x="2879" y="407"/>
                  </a:cxn>
                  <a:cxn ang="0">
                    <a:pos x="2537" y="389"/>
                  </a:cxn>
                  <a:cxn ang="0">
                    <a:pos x="2254" y="362"/>
                  </a:cxn>
                  <a:cxn ang="0">
                    <a:pos x="2067" y="326"/>
                  </a:cxn>
                  <a:cxn ang="0">
                    <a:pos x="1857" y="286"/>
                  </a:cxn>
                  <a:cxn ang="0">
                    <a:pos x="1653" y="255"/>
                  </a:cxn>
                  <a:cxn ang="0">
                    <a:pos x="1496" y="241"/>
                  </a:cxn>
                  <a:cxn ang="0">
                    <a:pos x="1385" y="246"/>
                  </a:cxn>
                  <a:cxn ang="0">
                    <a:pos x="1260" y="256"/>
                  </a:cxn>
                  <a:cxn ang="0">
                    <a:pos x="1154" y="268"/>
                  </a:cxn>
                  <a:cxn ang="0">
                    <a:pos x="1096" y="277"/>
                  </a:cxn>
                  <a:cxn ang="0">
                    <a:pos x="1072" y="263"/>
                  </a:cxn>
                  <a:cxn ang="0">
                    <a:pos x="980" y="215"/>
                  </a:cxn>
                  <a:cxn ang="0">
                    <a:pos x="827" y="150"/>
                  </a:cxn>
                  <a:cxn ang="0">
                    <a:pos x="631" y="91"/>
                  </a:cxn>
                  <a:cxn ang="0">
                    <a:pos x="428" y="48"/>
                  </a:cxn>
                  <a:cxn ang="0">
                    <a:pos x="277" y="17"/>
                  </a:cxn>
                  <a:cxn ang="0">
                    <a:pos x="167" y="1"/>
                  </a:cxn>
                  <a:cxn ang="0">
                    <a:pos x="89" y="4"/>
                  </a:cxn>
                  <a:cxn ang="0">
                    <a:pos x="31" y="29"/>
                  </a:cxn>
                  <a:cxn ang="0">
                    <a:pos x="3" y="68"/>
                  </a:cxn>
                  <a:cxn ang="0">
                    <a:pos x="1" y="117"/>
                  </a:cxn>
                  <a:cxn ang="0">
                    <a:pos x="17" y="166"/>
                  </a:cxn>
                  <a:cxn ang="0">
                    <a:pos x="78" y="225"/>
                  </a:cxn>
                  <a:cxn ang="0">
                    <a:pos x="225" y="314"/>
                  </a:cxn>
                  <a:cxn ang="0">
                    <a:pos x="414" y="402"/>
                  </a:cxn>
                  <a:cxn ang="0">
                    <a:pos x="588" y="462"/>
                  </a:cxn>
                  <a:cxn ang="0">
                    <a:pos x="710" y="478"/>
                  </a:cxn>
                  <a:cxn ang="0">
                    <a:pos x="815" y="483"/>
                  </a:cxn>
                  <a:cxn ang="0">
                    <a:pos x="908" y="475"/>
                  </a:cxn>
                  <a:cxn ang="0">
                    <a:pos x="994" y="462"/>
                  </a:cxn>
                  <a:cxn ang="0">
                    <a:pos x="1077" y="437"/>
                  </a:cxn>
                  <a:cxn ang="0">
                    <a:pos x="1183" y="402"/>
                  </a:cxn>
                  <a:cxn ang="0">
                    <a:pos x="1342" y="379"/>
                  </a:cxn>
                  <a:cxn ang="0">
                    <a:pos x="1586" y="389"/>
                  </a:cxn>
                  <a:cxn ang="0">
                    <a:pos x="1923" y="439"/>
                  </a:cxn>
                  <a:cxn ang="0">
                    <a:pos x="2277" y="501"/>
                  </a:cxn>
                  <a:cxn ang="0">
                    <a:pos x="2566" y="558"/>
                  </a:cxn>
                  <a:cxn ang="0">
                    <a:pos x="2718" y="591"/>
                  </a:cxn>
                  <a:cxn ang="0">
                    <a:pos x="2755" y="600"/>
                  </a:cxn>
                  <a:cxn ang="0">
                    <a:pos x="2861" y="624"/>
                  </a:cxn>
                  <a:cxn ang="0">
                    <a:pos x="3004" y="644"/>
                  </a:cxn>
                  <a:cxn ang="0">
                    <a:pos x="3134" y="639"/>
                  </a:cxn>
                  <a:cxn ang="0">
                    <a:pos x="3217" y="608"/>
                  </a:cxn>
                  <a:cxn ang="0">
                    <a:pos x="3268" y="576"/>
                  </a:cxn>
                  <a:cxn ang="0">
                    <a:pos x="3293" y="544"/>
                  </a:cxn>
                  <a:cxn ang="0">
                    <a:pos x="3305" y="510"/>
                  </a:cxn>
                  <a:cxn ang="0">
                    <a:pos x="3298" y="473"/>
                  </a:cxn>
                  <a:cxn ang="0">
                    <a:pos x="3273" y="445"/>
                  </a:cxn>
                  <a:cxn ang="0">
                    <a:pos x="3243" y="427"/>
                  </a:cxn>
                  <a:cxn ang="0">
                    <a:pos x="3227" y="419"/>
                  </a:cxn>
                </a:cxnLst>
                <a:rect l="0" t="0" r="r" b="b"/>
                <a:pathLst>
                  <a:path w="3306" h="648">
                    <a:moveTo>
                      <a:pt x="3227" y="419"/>
                    </a:moveTo>
                    <a:lnTo>
                      <a:pt x="3217" y="417"/>
                    </a:lnTo>
                    <a:lnTo>
                      <a:pt x="3189" y="417"/>
                    </a:lnTo>
                    <a:lnTo>
                      <a:pt x="3149" y="415"/>
                    </a:lnTo>
                    <a:lnTo>
                      <a:pt x="3097" y="414"/>
                    </a:lnTo>
                    <a:lnTo>
                      <a:pt x="3032" y="413"/>
                    </a:lnTo>
                    <a:lnTo>
                      <a:pt x="2960" y="409"/>
                    </a:lnTo>
                    <a:lnTo>
                      <a:pt x="2879" y="407"/>
                    </a:lnTo>
                    <a:lnTo>
                      <a:pt x="2797" y="404"/>
                    </a:lnTo>
                    <a:lnTo>
                      <a:pt x="2710" y="399"/>
                    </a:lnTo>
                    <a:lnTo>
                      <a:pt x="2623" y="395"/>
                    </a:lnTo>
                    <a:lnTo>
                      <a:pt x="2537" y="389"/>
                    </a:lnTo>
                    <a:lnTo>
                      <a:pt x="2457" y="383"/>
                    </a:lnTo>
                    <a:lnTo>
                      <a:pt x="2381" y="377"/>
                    </a:lnTo>
                    <a:lnTo>
                      <a:pt x="2313" y="372"/>
                    </a:lnTo>
                    <a:lnTo>
                      <a:pt x="2254" y="362"/>
                    </a:lnTo>
                    <a:lnTo>
                      <a:pt x="2208" y="355"/>
                    </a:lnTo>
                    <a:lnTo>
                      <a:pt x="2163" y="346"/>
                    </a:lnTo>
                    <a:lnTo>
                      <a:pt x="2119" y="336"/>
                    </a:lnTo>
                    <a:lnTo>
                      <a:pt x="2067" y="326"/>
                    </a:lnTo>
                    <a:lnTo>
                      <a:pt x="2017" y="317"/>
                    </a:lnTo>
                    <a:lnTo>
                      <a:pt x="1964" y="306"/>
                    </a:lnTo>
                    <a:lnTo>
                      <a:pt x="1912" y="296"/>
                    </a:lnTo>
                    <a:lnTo>
                      <a:pt x="1857" y="286"/>
                    </a:lnTo>
                    <a:lnTo>
                      <a:pt x="1805" y="279"/>
                    </a:lnTo>
                    <a:lnTo>
                      <a:pt x="1752" y="269"/>
                    </a:lnTo>
                    <a:lnTo>
                      <a:pt x="1703" y="261"/>
                    </a:lnTo>
                    <a:lnTo>
                      <a:pt x="1653" y="255"/>
                    </a:lnTo>
                    <a:lnTo>
                      <a:pt x="1609" y="250"/>
                    </a:lnTo>
                    <a:lnTo>
                      <a:pt x="1565" y="246"/>
                    </a:lnTo>
                    <a:lnTo>
                      <a:pt x="1528" y="242"/>
                    </a:lnTo>
                    <a:lnTo>
                      <a:pt x="1496" y="241"/>
                    </a:lnTo>
                    <a:lnTo>
                      <a:pt x="1468" y="241"/>
                    </a:lnTo>
                    <a:lnTo>
                      <a:pt x="1442" y="241"/>
                    </a:lnTo>
                    <a:lnTo>
                      <a:pt x="1412" y="243"/>
                    </a:lnTo>
                    <a:lnTo>
                      <a:pt x="1385" y="246"/>
                    </a:lnTo>
                    <a:lnTo>
                      <a:pt x="1354" y="248"/>
                    </a:lnTo>
                    <a:lnTo>
                      <a:pt x="1322" y="250"/>
                    </a:lnTo>
                    <a:lnTo>
                      <a:pt x="1290" y="254"/>
                    </a:lnTo>
                    <a:lnTo>
                      <a:pt x="1260" y="256"/>
                    </a:lnTo>
                    <a:lnTo>
                      <a:pt x="1230" y="260"/>
                    </a:lnTo>
                    <a:lnTo>
                      <a:pt x="1203" y="263"/>
                    </a:lnTo>
                    <a:lnTo>
                      <a:pt x="1178" y="266"/>
                    </a:lnTo>
                    <a:lnTo>
                      <a:pt x="1154" y="268"/>
                    </a:lnTo>
                    <a:lnTo>
                      <a:pt x="1134" y="271"/>
                    </a:lnTo>
                    <a:lnTo>
                      <a:pt x="1118" y="273"/>
                    </a:lnTo>
                    <a:lnTo>
                      <a:pt x="1104" y="277"/>
                    </a:lnTo>
                    <a:lnTo>
                      <a:pt x="1096" y="277"/>
                    </a:lnTo>
                    <a:lnTo>
                      <a:pt x="1096" y="278"/>
                    </a:lnTo>
                    <a:lnTo>
                      <a:pt x="1091" y="277"/>
                    </a:lnTo>
                    <a:lnTo>
                      <a:pt x="1084" y="271"/>
                    </a:lnTo>
                    <a:lnTo>
                      <a:pt x="1072" y="263"/>
                    </a:lnTo>
                    <a:lnTo>
                      <a:pt x="1055" y="254"/>
                    </a:lnTo>
                    <a:lnTo>
                      <a:pt x="1034" y="242"/>
                    </a:lnTo>
                    <a:lnTo>
                      <a:pt x="1008" y="229"/>
                    </a:lnTo>
                    <a:lnTo>
                      <a:pt x="980" y="215"/>
                    </a:lnTo>
                    <a:lnTo>
                      <a:pt x="947" y="200"/>
                    </a:lnTo>
                    <a:lnTo>
                      <a:pt x="909" y="184"/>
                    </a:lnTo>
                    <a:lnTo>
                      <a:pt x="869" y="168"/>
                    </a:lnTo>
                    <a:lnTo>
                      <a:pt x="827" y="150"/>
                    </a:lnTo>
                    <a:lnTo>
                      <a:pt x="781" y="135"/>
                    </a:lnTo>
                    <a:lnTo>
                      <a:pt x="733" y="119"/>
                    </a:lnTo>
                    <a:lnTo>
                      <a:pt x="684" y="104"/>
                    </a:lnTo>
                    <a:lnTo>
                      <a:pt x="631" y="91"/>
                    </a:lnTo>
                    <a:lnTo>
                      <a:pt x="577" y="80"/>
                    </a:lnTo>
                    <a:lnTo>
                      <a:pt x="524" y="68"/>
                    </a:lnTo>
                    <a:lnTo>
                      <a:pt x="473" y="57"/>
                    </a:lnTo>
                    <a:lnTo>
                      <a:pt x="428" y="48"/>
                    </a:lnTo>
                    <a:lnTo>
                      <a:pt x="384" y="39"/>
                    </a:lnTo>
                    <a:lnTo>
                      <a:pt x="343" y="30"/>
                    </a:lnTo>
                    <a:lnTo>
                      <a:pt x="310" y="25"/>
                    </a:lnTo>
                    <a:lnTo>
                      <a:pt x="277" y="17"/>
                    </a:lnTo>
                    <a:lnTo>
                      <a:pt x="246" y="12"/>
                    </a:lnTo>
                    <a:lnTo>
                      <a:pt x="217" y="7"/>
                    </a:lnTo>
                    <a:lnTo>
                      <a:pt x="192" y="4"/>
                    </a:lnTo>
                    <a:lnTo>
                      <a:pt x="167" y="1"/>
                    </a:lnTo>
                    <a:lnTo>
                      <a:pt x="146" y="1"/>
                    </a:lnTo>
                    <a:lnTo>
                      <a:pt x="127" y="0"/>
                    </a:lnTo>
                    <a:lnTo>
                      <a:pt x="106" y="2"/>
                    </a:lnTo>
                    <a:lnTo>
                      <a:pt x="89" y="4"/>
                    </a:lnTo>
                    <a:lnTo>
                      <a:pt x="72" y="9"/>
                    </a:lnTo>
                    <a:lnTo>
                      <a:pt x="56" y="14"/>
                    </a:lnTo>
                    <a:lnTo>
                      <a:pt x="42" y="21"/>
                    </a:lnTo>
                    <a:lnTo>
                      <a:pt x="31" y="29"/>
                    </a:lnTo>
                    <a:lnTo>
                      <a:pt x="22" y="38"/>
                    </a:lnTo>
                    <a:lnTo>
                      <a:pt x="14" y="48"/>
                    </a:lnTo>
                    <a:lnTo>
                      <a:pt x="8" y="57"/>
                    </a:lnTo>
                    <a:lnTo>
                      <a:pt x="3" y="68"/>
                    </a:lnTo>
                    <a:lnTo>
                      <a:pt x="1" y="81"/>
                    </a:lnTo>
                    <a:lnTo>
                      <a:pt x="0" y="92"/>
                    </a:lnTo>
                    <a:lnTo>
                      <a:pt x="0" y="104"/>
                    </a:lnTo>
                    <a:lnTo>
                      <a:pt x="1" y="117"/>
                    </a:lnTo>
                    <a:lnTo>
                      <a:pt x="7" y="130"/>
                    </a:lnTo>
                    <a:lnTo>
                      <a:pt x="8" y="142"/>
                    </a:lnTo>
                    <a:lnTo>
                      <a:pt x="14" y="155"/>
                    </a:lnTo>
                    <a:lnTo>
                      <a:pt x="17" y="166"/>
                    </a:lnTo>
                    <a:lnTo>
                      <a:pt x="25" y="179"/>
                    </a:lnTo>
                    <a:lnTo>
                      <a:pt x="33" y="191"/>
                    </a:lnTo>
                    <a:lnTo>
                      <a:pt x="51" y="206"/>
                    </a:lnTo>
                    <a:lnTo>
                      <a:pt x="78" y="225"/>
                    </a:lnTo>
                    <a:lnTo>
                      <a:pt x="107" y="246"/>
                    </a:lnTo>
                    <a:lnTo>
                      <a:pt x="143" y="267"/>
                    </a:lnTo>
                    <a:lnTo>
                      <a:pt x="184" y="291"/>
                    </a:lnTo>
                    <a:lnTo>
                      <a:pt x="225" y="314"/>
                    </a:lnTo>
                    <a:lnTo>
                      <a:pt x="271" y="337"/>
                    </a:lnTo>
                    <a:lnTo>
                      <a:pt x="318" y="360"/>
                    </a:lnTo>
                    <a:lnTo>
                      <a:pt x="366" y="382"/>
                    </a:lnTo>
                    <a:lnTo>
                      <a:pt x="414" y="402"/>
                    </a:lnTo>
                    <a:lnTo>
                      <a:pt x="462" y="421"/>
                    </a:lnTo>
                    <a:lnTo>
                      <a:pt x="506" y="437"/>
                    </a:lnTo>
                    <a:lnTo>
                      <a:pt x="549" y="451"/>
                    </a:lnTo>
                    <a:lnTo>
                      <a:pt x="588" y="462"/>
                    </a:lnTo>
                    <a:lnTo>
                      <a:pt x="623" y="470"/>
                    </a:lnTo>
                    <a:lnTo>
                      <a:pt x="653" y="472"/>
                    </a:lnTo>
                    <a:lnTo>
                      <a:pt x="684" y="476"/>
                    </a:lnTo>
                    <a:lnTo>
                      <a:pt x="710" y="478"/>
                    </a:lnTo>
                    <a:lnTo>
                      <a:pt x="740" y="482"/>
                    </a:lnTo>
                    <a:lnTo>
                      <a:pt x="765" y="482"/>
                    </a:lnTo>
                    <a:lnTo>
                      <a:pt x="791" y="483"/>
                    </a:lnTo>
                    <a:lnTo>
                      <a:pt x="815" y="483"/>
                    </a:lnTo>
                    <a:lnTo>
                      <a:pt x="840" y="483"/>
                    </a:lnTo>
                    <a:lnTo>
                      <a:pt x="862" y="481"/>
                    </a:lnTo>
                    <a:lnTo>
                      <a:pt x="886" y="478"/>
                    </a:lnTo>
                    <a:lnTo>
                      <a:pt x="908" y="475"/>
                    </a:lnTo>
                    <a:lnTo>
                      <a:pt x="930" y="473"/>
                    </a:lnTo>
                    <a:lnTo>
                      <a:pt x="950" y="470"/>
                    </a:lnTo>
                    <a:lnTo>
                      <a:pt x="972" y="466"/>
                    </a:lnTo>
                    <a:lnTo>
                      <a:pt x="994" y="462"/>
                    </a:lnTo>
                    <a:lnTo>
                      <a:pt x="1015" y="458"/>
                    </a:lnTo>
                    <a:lnTo>
                      <a:pt x="1036" y="451"/>
                    </a:lnTo>
                    <a:lnTo>
                      <a:pt x="1058" y="445"/>
                    </a:lnTo>
                    <a:lnTo>
                      <a:pt x="1077" y="437"/>
                    </a:lnTo>
                    <a:lnTo>
                      <a:pt x="1101" y="429"/>
                    </a:lnTo>
                    <a:lnTo>
                      <a:pt x="1125" y="420"/>
                    </a:lnTo>
                    <a:lnTo>
                      <a:pt x="1154" y="410"/>
                    </a:lnTo>
                    <a:lnTo>
                      <a:pt x="1183" y="402"/>
                    </a:lnTo>
                    <a:lnTo>
                      <a:pt x="1218" y="396"/>
                    </a:lnTo>
                    <a:lnTo>
                      <a:pt x="1254" y="389"/>
                    </a:lnTo>
                    <a:lnTo>
                      <a:pt x="1294" y="383"/>
                    </a:lnTo>
                    <a:lnTo>
                      <a:pt x="1342" y="379"/>
                    </a:lnTo>
                    <a:lnTo>
                      <a:pt x="1396" y="379"/>
                    </a:lnTo>
                    <a:lnTo>
                      <a:pt x="1451" y="379"/>
                    </a:lnTo>
                    <a:lnTo>
                      <a:pt x="1515" y="383"/>
                    </a:lnTo>
                    <a:lnTo>
                      <a:pt x="1586" y="389"/>
                    </a:lnTo>
                    <a:lnTo>
                      <a:pt x="1666" y="399"/>
                    </a:lnTo>
                    <a:lnTo>
                      <a:pt x="1748" y="409"/>
                    </a:lnTo>
                    <a:lnTo>
                      <a:pt x="1835" y="422"/>
                    </a:lnTo>
                    <a:lnTo>
                      <a:pt x="1923" y="439"/>
                    </a:lnTo>
                    <a:lnTo>
                      <a:pt x="2016" y="454"/>
                    </a:lnTo>
                    <a:lnTo>
                      <a:pt x="2103" y="470"/>
                    </a:lnTo>
                    <a:lnTo>
                      <a:pt x="2192" y="487"/>
                    </a:lnTo>
                    <a:lnTo>
                      <a:pt x="2277" y="501"/>
                    </a:lnTo>
                    <a:lnTo>
                      <a:pt x="2359" y="518"/>
                    </a:lnTo>
                    <a:lnTo>
                      <a:pt x="2434" y="532"/>
                    </a:lnTo>
                    <a:lnTo>
                      <a:pt x="2504" y="547"/>
                    </a:lnTo>
                    <a:lnTo>
                      <a:pt x="2566" y="558"/>
                    </a:lnTo>
                    <a:lnTo>
                      <a:pt x="2622" y="570"/>
                    </a:lnTo>
                    <a:lnTo>
                      <a:pt x="2664" y="580"/>
                    </a:lnTo>
                    <a:lnTo>
                      <a:pt x="2697" y="588"/>
                    </a:lnTo>
                    <a:lnTo>
                      <a:pt x="2718" y="591"/>
                    </a:lnTo>
                    <a:lnTo>
                      <a:pt x="2726" y="594"/>
                    </a:lnTo>
                    <a:lnTo>
                      <a:pt x="2728" y="594"/>
                    </a:lnTo>
                    <a:lnTo>
                      <a:pt x="2740" y="596"/>
                    </a:lnTo>
                    <a:lnTo>
                      <a:pt x="2755" y="600"/>
                    </a:lnTo>
                    <a:lnTo>
                      <a:pt x="2776" y="606"/>
                    </a:lnTo>
                    <a:lnTo>
                      <a:pt x="2800" y="611"/>
                    </a:lnTo>
                    <a:lnTo>
                      <a:pt x="2831" y="618"/>
                    </a:lnTo>
                    <a:lnTo>
                      <a:pt x="2861" y="624"/>
                    </a:lnTo>
                    <a:lnTo>
                      <a:pt x="2896" y="631"/>
                    </a:lnTo>
                    <a:lnTo>
                      <a:pt x="2932" y="636"/>
                    </a:lnTo>
                    <a:lnTo>
                      <a:pt x="2967" y="642"/>
                    </a:lnTo>
                    <a:lnTo>
                      <a:pt x="3004" y="644"/>
                    </a:lnTo>
                    <a:lnTo>
                      <a:pt x="3039" y="648"/>
                    </a:lnTo>
                    <a:lnTo>
                      <a:pt x="3074" y="646"/>
                    </a:lnTo>
                    <a:lnTo>
                      <a:pt x="3106" y="645"/>
                    </a:lnTo>
                    <a:lnTo>
                      <a:pt x="3134" y="639"/>
                    </a:lnTo>
                    <a:lnTo>
                      <a:pt x="3161" y="634"/>
                    </a:lnTo>
                    <a:lnTo>
                      <a:pt x="3181" y="625"/>
                    </a:lnTo>
                    <a:lnTo>
                      <a:pt x="3199" y="616"/>
                    </a:lnTo>
                    <a:lnTo>
                      <a:pt x="3217" y="608"/>
                    </a:lnTo>
                    <a:lnTo>
                      <a:pt x="3234" y="600"/>
                    </a:lnTo>
                    <a:lnTo>
                      <a:pt x="3246" y="591"/>
                    </a:lnTo>
                    <a:lnTo>
                      <a:pt x="3259" y="583"/>
                    </a:lnTo>
                    <a:lnTo>
                      <a:pt x="3268" y="576"/>
                    </a:lnTo>
                    <a:lnTo>
                      <a:pt x="3278" y="569"/>
                    </a:lnTo>
                    <a:lnTo>
                      <a:pt x="3285" y="562"/>
                    </a:lnTo>
                    <a:lnTo>
                      <a:pt x="3291" y="552"/>
                    </a:lnTo>
                    <a:lnTo>
                      <a:pt x="3293" y="544"/>
                    </a:lnTo>
                    <a:lnTo>
                      <a:pt x="3299" y="537"/>
                    </a:lnTo>
                    <a:lnTo>
                      <a:pt x="3300" y="527"/>
                    </a:lnTo>
                    <a:lnTo>
                      <a:pt x="3305" y="520"/>
                    </a:lnTo>
                    <a:lnTo>
                      <a:pt x="3305" y="510"/>
                    </a:lnTo>
                    <a:lnTo>
                      <a:pt x="3306" y="501"/>
                    </a:lnTo>
                    <a:lnTo>
                      <a:pt x="3305" y="491"/>
                    </a:lnTo>
                    <a:lnTo>
                      <a:pt x="3302" y="483"/>
                    </a:lnTo>
                    <a:lnTo>
                      <a:pt x="3298" y="473"/>
                    </a:lnTo>
                    <a:lnTo>
                      <a:pt x="3292" y="466"/>
                    </a:lnTo>
                    <a:lnTo>
                      <a:pt x="3285" y="457"/>
                    </a:lnTo>
                    <a:lnTo>
                      <a:pt x="3278" y="451"/>
                    </a:lnTo>
                    <a:lnTo>
                      <a:pt x="3273" y="445"/>
                    </a:lnTo>
                    <a:lnTo>
                      <a:pt x="3266" y="440"/>
                    </a:lnTo>
                    <a:lnTo>
                      <a:pt x="3259" y="434"/>
                    </a:lnTo>
                    <a:lnTo>
                      <a:pt x="3250" y="430"/>
                    </a:lnTo>
                    <a:lnTo>
                      <a:pt x="3243" y="427"/>
                    </a:lnTo>
                    <a:lnTo>
                      <a:pt x="3236" y="422"/>
                    </a:lnTo>
                    <a:lnTo>
                      <a:pt x="3228" y="419"/>
                    </a:lnTo>
                    <a:lnTo>
                      <a:pt x="3227" y="4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15" name="Freeform 23"/>
              <p:cNvSpPr>
                <a:spLocks/>
              </p:cNvSpPr>
              <p:nvPr/>
            </p:nvSpPr>
            <p:spPr bwMode="auto">
              <a:xfrm>
                <a:off x="2011" y="12419"/>
                <a:ext cx="224" cy="5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1" y="0"/>
                  </a:cxn>
                  <a:cxn ang="0">
                    <a:pos x="36" y="3"/>
                  </a:cxn>
                  <a:cxn ang="0">
                    <a:pos x="28" y="5"/>
                  </a:cxn>
                  <a:cxn ang="0">
                    <a:pos x="22" y="9"/>
                  </a:cxn>
                  <a:cxn ang="0">
                    <a:pos x="8" y="18"/>
                  </a:cxn>
                  <a:cxn ang="0">
                    <a:pos x="0" y="27"/>
                  </a:cxn>
                  <a:cxn ang="0">
                    <a:pos x="25" y="31"/>
                  </a:cxn>
                  <a:cxn ang="0">
                    <a:pos x="50" y="39"/>
                  </a:cxn>
                  <a:cxn ang="0">
                    <a:pos x="75" y="43"/>
                  </a:cxn>
                  <a:cxn ang="0">
                    <a:pos x="103" y="49"/>
                  </a:cxn>
                  <a:cxn ang="0">
                    <a:pos x="126" y="55"/>
                  </a:cxn>
                  <a:cxn ang="0">
                    <a:pos x="151" y="60"/>
                  </a:cxn>
                  <a:cxn ang="0">
                    <a:pos x="178" y="66"/>
                  </a:cxn>
                  <a:cxn ang="0">
                    <a:pos x="206" y="71"/>
                  </a:cxn>
                  <a:cxn ang="0">
                    <a:pos x="231" y="74"/>
                  </a:cxn>
                  <a:cxn ang="0">
                    <a:pos x="256" y="80"/>
                  </a:cxn>
                  <a:cxn ang="0">
                    <a:pos x="281" y="84"/>
                  </a:cxn>
                  <a:cxn ang="0">
                    <a:pos x="307" y="90"/>
                  </a:cxn>
                  <a:cxn ang="0">
                    <a:pos x="333" y="96"/>
                  </a:cxn>
                  <a:cxn ang="0">
                    <a:pos x="358" y="99"/>
                  </a:cxn>
                  <a:cxn ang="0">
                    <a:pos x="385" y="107"/>
                  </a:cxn>
                  <a:cxn ang="0">
                    <a:pos x="410" y="113"/>
                  </a:cxn>
                  <a:cxn ang="0">
                    <a:pos x="425" y="113"/>
                  </a:cxn>
                  <a:cxn ang="0">
                    <a:pos x="442" y="114"/>
                  </a:cxn>
                  <a:cxn ang="0">
                    <a:pos x="457" y="116"/>
                  </a:cxn>
                  <a:cxn ang="0">
                    <a:pos x="474" y="120"/>
                  </a:cxn>
                  <a:cxn ang="0">
                    <a:pos x="489" y="122"/>
                  </a:cxn>
                  <a:cxn ang="0">
                    <a:pos x="506" y="126"/>
                  </a:cxn>
                  <a:cxn ang="0">
                    <a:pos x="524" y="129"/>
                  </a:cxn>
                  <a:cxn ang="0">
                    <a:pos x="541" y="134"/>
                  </a:cxn>
                  <a:cxn ang="0">
                    <a:pos x="556" y="136"/>
                  </a:cxn>
                  <a:cxn ang="0">
                    <a:pos x="570" y="139"/>
                  </a:cxn>
                  <a:cxn ang="0">
                    <a:pos x="588" y="142"/>
                  </a:cxn>
                  <a:cxn ang="0">
                    <a:pos x="605" y="147"/>
                  </a:cxn>
                  <a:cxn ang="0">
                    <a:pos x="620" y="147"/>
                  </a:cxn>
                  <a:cxn ang="0">
                    <a:pos x="638" y="149"/>
                  </a:cxn>
                  <a:cxn ang="0">
                    <a:pos x="655" y="149"/>
                  </a:cxn>
                  <a:cxn ang="0">
                    <a:pos x="673" y="151"/>
                  </a:cxn>
                  <a:cxn ang="0">
                    <a:pos x="670" y="142"/>
                  </a:cxn>
                  <a:cxn ang="0">
                    <a:pos x="666" y="136"/>
                  </a:cxn>
                  <a:cxn ang="0">
                    <a:pos x="663" y="128"/>
                  </a:cxn>
                  <a:cxn ang="0">
                    <a:pos x="662" y="121"/>
                  </a:cxn>
                  <a:cxn ang="0">
                    <a:pos x="623" y="111"/>
                  </a:cxn>
                  <a:cxn ang="0">
                    <a:pos x="584" y="102"/>
                  </a:cxn>
                  <a:cxn ang="0">
                    <a:pos x="545" y="95"/>
                  </a:cxn>
                  <a:cxn ang="0">
                    <a:pos x="509" y="86"/>
                  </a:cxn>
                  <a:cxn ang="0">
                    <a:pos x="470" y="79"/>
                  </a:cxn>
                  <a:cxn ang="0">
                    <a:pos x="431" y="72"/>
                  </a:cxn>
                  <a:cxn ang="0">
                    <a:pos x="392" y="65"/>
                  </a:cxn>
                  <a:cxn ang="0">
                    <a:pos x="354" y="58"/>
                  </a:cxn>
                  <a:cxn ang="0">
                    <a:pos x="317" y="52"/>
                  </a:cxn>
                  <a:cxn ang="0">
                    <a:pos x="278" y="43"/>
                  </a:cxn>
                  <a:cxn ang="0">
                    <a:pos x="239" y="36"/>
                  </a:cxn>
                  <a:cxn ang="0">
                    <a:pos x="200" y="30"/>
                  </a:cxn>
                  <a:cxn ang="0">
                    <a:pos x="161" y="22"/>
                  </a:cxn>
                  <a:cxn ang="0">
                    <a:pos x="122" y="15"/>
                  </a:cxn>
                  <a:cxn ang="0">
                    <a:pos x="83" y="6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673" h="151">
                    <a:moveTo>
                      <a:pt x="47" y="0"/>
                    </a:moveTo>
                    <a:lnTo>
                      <a:pt x="41" y="0"/>
                    </a:lnTo>
                    <a:lnTo>
                      <a:pt x="36" y="3"/>
                    </a:lnTo>
                    <a:lnTo>
                      <a:pt x="28" y="5"/>
                    </a:lnTo>
                    <a:lnTo>
                      <a:pt x="22" y="9"/>
                    </a:lnTo>
                    <a:lnTo>
                      <a:pt x="8" y="18"/>
                    </a:lnTo>
                    <a:lnTo>
                      <a:pt x="0" y="27"/>
                    </a:lnTo>
                    <a:lnTo>
                      <a:pt x="25" y="31"/>
                    </a:lnTo>
                    <a:lnTo>
                      <a:pt x="50" y="39"/>
                    </a:lnTo>
                    <a:lnTo>
                      <a:pt x="75" y="43"/>
                    </a:lnTo>
                    <a:lnTo>
                      <a:pt x="103" y="49"/>
                    </a:lnTo>
                    <a:lnTo>
                      <a:pt x="126" y="55"/>
                    </a:lnTo>
                    <a:lnTo>
                      <a:pt x="151" y="60"/>
                    </a:lnTo>
                    <a:lnTo>
                      <a:pt x="178" y="66"/>
                    </a:lnTo>
                    <a:lnTo>
                      <a:pt x="206" y="71"/>
                    </a:lnTo>
                    <a:lnTo>
                      <a:pt x="231" y="74"/>
                    </a:lnTo>
                    <a:lnTo>
                      <a:pt x="256" y="80"/>
                    </a:lnTo>
                    <a:lnTo>
                      <a:pt x="281" y="84"/>
                    </a:lnTo>
                    <a:lnTo>
                      <a:pt x="307" y="90"/>
                    </a:lnTo>
                    <a:lnTo>
                      <a:pt x="333" y="96"/>
                    </a:lnTo>
                    <a:lnTo>
                      <a:pt x="358" y="99"/>
                    </a:lnTo>
                    <a:lnTo>
                      <a:pt x="385" y="107"/>
                    </a:lnTo>
                    <a:lnTo>
                      <a:pt x="410" y="113"/>
                    </a:lnTo>
                    <a:lnTo>
                      <a:pt x="425" y="113"/>
                    </a:lnTo>
                    <a:lnTo>
                      <a:pt x="442" y="114"/>
                    </a:lnTo>
                    <a:lnTo>
                      <a:pt x="457" y="116"/>
                    </a:lnTo>
                    <a:lnTo>
                      <a:pt x="474" y="120"/>
                    </a:lnTo>
                    <a:lnTo>
                      <a:pt x="489" y="122"/>
                    </a:lnTo>
                    <a:lnTo>
                      <a:pt x="506" y="126"/>
                    </a:lnTo>
                    <a:lnTo>
                      <a:pt x="524" y="129"/>
                    </a:lnTo>
                    <a:lnTo>
                      <a:pt x="541" y="134"/>
                    </a:lnTo>
                    <a:lnTo>
                      <a:pt x="556" y="136"/>
                    </a:lnTo>
                    <a:lnTo>
                      <a:pt x="570" y="139"/>
                    </a:lnTo>
                    <a:lnTo>
                      <a:pt x="588" y="142"/>
                    </a:lnTo>
                    <a:lnTo>
                      <a:pt x="605" y="147"/>
                    </a:lnTo>
                    <a:lnTo>
                      <a:pt x="620" y="147"/>
                    </a:lnTo>
                    <a:lnTo>
                      <a:pt x="638" y="149"/>
                    </a:lnTo>
                    <a:lnTo>
                      <a:pt x="655" y="149"/>
                    </a:lnTo>
                    <a:lnTo>
                      <a:pt x="673" y="151"/>
                    </a:lnTo>
                    <a:lnTo>
                      <a:pt x="670" y="142"/>
                    </a:lnTo>
                    <a:lnTo>
                      <a:pt x="666" y="136"/>
                    </a:lnTo>
                    <a:lnTo>
                      <a:pt x="663" y="128"/>
                    </a:lnTo>
                    <a:lnTo>
                      <a:pt x="662" y="121"/>
                    </a:lnTo>
                    <a:lnTo>
                      <a:pt x="623" y="111"/>
                    </a:lnTo>
                    <a:lnTo>
                      <a:pt x="584" y="102"/>
                    </a:lnTo>
                    <a:lnTo>
                      <a:pt x="545" y="95"/>
                    </a:lnTo>
                    <a:lnTo>
                      <a:pt x="509" y="86"/>
                    </a:lnTo>
                    <a:lnTo>
                      <a:pt x="470" y="79"/>
                    </a:lnTo>
                    <a:lnTo>
                      <a:pt x="431" y="72"/>
                    </a:lnTo>
                    <a:lnTo>
                      <a:pt x="392" y="65"/>
                    </a:lnTo>
                    <a:lnTo>
                      <a:pt x="354" y="58"/>
                    </a:lnTo>
                    <a:lnTo>
                      <a:pt x="317" y="52"/>
                    </a:lnTo>
                    <a:lnTo>
                      <a:pt x="278" y="43"/>
                    </a:lnTo>
                    <a:lnTo>
                      <a:pt x="239" y="36"/>
                    </a:lnTo>
                    <a:lnTo>
                      <a:pt x="200" y="30"/>
                    </a:lnTo>
                    <a:lnTo>
                      <a:pt x="161" y="22"/>
                    </a:lnTo>
                    <a:lnTo>
                      <a:pt x="122" y="15"/>
                    </a:lnTo>
                    <a:lnTo>
                      <a:pt x="83" y="6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B3B3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2182" y="12455"/>
                <a:ext cx="327" cy="61"/>
              </a:xfrm>
              <a:custGeom>
                <a:avLst/>
                <a:gdLst/>
                <a:ahLst/>
                <a:cxnLst>
                  <a:cxn ang="0">
                    <a:pos x="19" y="2"/>
                  </a:cxn>
                  <a:cxn ang="0">
                    <a:pos x="8" y="15"/>
                  </a:cxn>
                  <a:cxn ang="0">
                    <a:pos x="1" y="26"/>
                  </a:cxn>
                  <a:cxn ang="0">
                    <a:pos x="51" y="46"/>
                  </a:cxn>
                  <a:cxn ang="0">
                    <a:pos x="153" y="75"/>
                  </a:cxn>
                  <a:cxn ang="0">
                    <a:pos x="258" y="99"/>
                  </a:cxn>
                  <a:cxn ang="0">
                    <a:pos x="364" y="118"/>
                  </a:cxn>
                  <a:cxn ang="0">
                    <a:pos x="470" y="136"/>
                  </a:cxn>
                  <a:cxn ang="0">
                    <a:pos x="580" y="151"/>
                  </a:cxn>
                  <a:cxn ang="0">
                    <a:pos x="687" y="165"/>
                  </a:cxn>
                  <a:cxn ang="0">
                    <a:pos x="798" y="177"/>
                  </a:cxn>
                  <a:cxn ang="0">
                    <a:pos x="858" y="182"/>
                  </a:cxn>
                  <a:cxn ang="0">
                    <a:pos x="869" y="182"/>
                  </a:cxn>
                  <a:cxn ang="0">
                    <a:pos x="884" y="180"/>
                  </a:cxn>
                  <a:cxn ang="0">
                    <a:pos x="901" y="178"/>
                  </a:cxn>
                  <a:cxn ang="0">
                    <a:pos x="917" y="175"/>
                  </a:cxn>
                  <a:cxn ang="0">
                    <a:pos x="933" y="170"/>
                  </a:cxn>
                  <a:cxn ang="0">
                    <a:pos x="952" y="167"/>
                  </a:cxn>
                  <a:cxn ang="0">
                    <a:pos x="967" y="156"/>
                  </a:cxn>
                  <a:cxn ang="0">
                    <a:pos x="976" y="142"/>
                  </a:cxn>
                  <a:cxn ang="0">
                    <a:pos x="969" y="131"/>
                  </a:cxn>
                  <a:cxn ang="0">
                    <a:pos x="945" y="130"/>
                  </a:cxn>
                  <a:cxn ang="0">
                    <a:pos x="920" y="131"/>
                  </a:cxn>
                  <a:cxn ang="0">
                    <a:pos x="894" y="137"/>
                  </a:cxn>
                  <a:cxn ang="0">
                    <a:pos x="869" y="142"/>
                  </a:cxn>
                  <a:cxn ang="0">
                    <a:pos x="844" y="144"/>
                  </a:cxn>
                  <a:cxn ang="0">
                    <a:pos x="819" y="144"/>
                  </a:cxn>
                  <a:cxn ang="0">
                    <a:pos x="792" y="142"/>
                  </a:cxn>
                  <a:cxn ang="0">
                    <a:pos x="730" y="131"/>
                  </a:cxn>
                  <a:cxn ang="0">
                    <a:pos x="632" y="118"/>
                  </a:cxn>
                  <a:cxn ang="0">
                    <a:pos x="535" y="105"/>
                  </a:cxn>
                  <a:cxn ang="0">
                    <a:pos x="442" y="90"/>
                  </a:cxn>
                  <a:cxn ang="0">
                    <a:pos x="347" y="75"/>
                  </a:cxn>
                  <a:cxn ang="0">
                    <a:pos x="253" y="56"/>
                  </a:cxn>
                  <a:cxn ang="0">
                    <a:pos x="160" y="35"/>
                  </a:cxn>
                  <a:cxn ang="0">
                    <a:pos x="71" y="10"/>
                  </a:cxn>
                  <a:cxn ang="0">
                    <a:pos x="25" y="0"/>
                  </a:cxn>
                </a:cxnLst>
                <a:rect l="0" t="0" r="r" b="b"/>
                <a:pathLst>
                  <a:path w="981" h="183">
                    <a:moveTo>
                      <a:pt x="25" y="0"/>
                    </a:moveTo>
                    <a:lnTo>
                      <a:pt x="19" y="2"/>
                    </a:lnTo>
                    <a:lnTo>
                      <a:pt x="12" y="9"/>
                    </a:lnTo>
                    <a:lnTo>
                      <a:pt x="8" y="15"/>
                    </a:lnTo>
                    <a:lnTo>
                      <a:pt x="5" y="20"/>
                    </a:lnTo>
                    <a:lnTo>
                      <a:pt x="1" y="26"/>
                    </a:lnTo>
                    <a:lnTo>
                      <a:pt x="0" y="32"/>
                    </a:lnTo>
                    <a:lnTo>
                      <a:pt x="51" y="46"/>
                    </a:lnTo>
                    <a:lnTo>
                      <a:pt x="101" y="62"/>
                    </a:lnTo>
                    <a:lnTo>
                      <a:pt x="153" y="75"/>
                    </a:lnTo>
                    <a:lnTo>
                      <a:pt x="206" y="87"/>
                    </a:lnTo>
                    <a:lnTo>
                      <a:pt x="258" y="99"/>
                    </a:lnTo>
                    <a:lnTo>
                      <a:pt x="310" y="109"/>
                    </a:lnTo>
                    <a:lnTo>
                      <a:pt x="364" y="118"/>
                    </a:lnTo>
                    <a:lnTo>
                      <a:pt x="418" y="128"/>
                    </a:lnTo>
                    <a:lnTo>
                      <a:pt x="470" y="136"/>
                    </a:lnTo>
                    <a:lnTo>
                      <a:pt x="525" y="144"/>
                    </a:lnTo>
                    <a:lnTo>
                      <a:pt x="580" y="151"/>
                    </a:lnTo>
                    <a:lnTo>
                      <a:pt x="634" y="158"/>
                    </a:lnTo>
                    <a:lnTo>
                      <a:pt x="687" y="165"/>
                    </a:lnTo>
                    <a:lnTo>
                      <a:pt x="742" y="170"/>
                    </a:lnTo>
                    <a:lnTo>
                      <a:pt x="798" y="177"/>
                    </a:lnTo>
                    <a:lnTo>
                      <a:pt x="853" y="183"/>
                    </a:lnTo>
                    <a:lnTo>
                      <a:pt x="858" y="182"/>
                    </a:lnTo>
                    <a:lnTo>
                      <a:pt x="862" y="182"/>
                    </a:lnTo>
                    <a:lnTo>
                      <a:pt x="869" y="182"/>
                    </a:lnTo>
                    <a:lnTo>
                      <a:pt x="877" y="182"/>
                    </a:lnTo>
                    <a:lnTo>
                      <a:pt x="884" y="180"/>
                    </a:lnTo>
                    <a:lnTo>
                      <a:pt x="891" y="178"/>
                    </a:lnTo>
                    <a:lnTo>
                      <a:pt x="901" y="178"/>
                    </a:lnTo>
                    <a:lnTo>
                      <a:pt x="909" y="177"/>
                    </a:lnTo>
                    <a:lnTo>
                      <a:pt x="917" y="175"/>
                    </a:lnTo>
                    <a:lnTo>
                      <a:pt x="924" y="173"/>
                    </a:lnTo>
                    <a:lnTo>
                      <a:pt x="933" y="170"/>
                    </a:lnTo>
                    <a:lnTo>
                      <a:pt x="940" y="169"/>
                    </a:lnTo>
                    <a:lnTo>
                      <a:pt x="952" y="167"/>
                    </a:lnTo>
                    <a:lnTo>
                      <a:pt x="962" y="165"/>
                    </a:lnTo>
                    <a:lnTo>
                      <a:pt x="967" y="156"/>
                    </a:lnTo>
                    <a:lnTo>
                      <a:pt x="972" y="150"/>
                    </a:lnTo>
                    <a:lnTo>
                      <a:pt x="976" y="142"/>
                    </a:lnTo>
                    <a:lnTo>
                      <a:pt x="981" y="136"/>
                    </a:lnTo>
                    <a:lnTo>
                      <a:pt x="969" y="131"/>
                    </a:lnTo>
                    <a:lnTo>
                      <a:pt x="956" y="130"/>
                    </a:lnTo>
                    <a:lnTo>
                      <a:pt x="945" y="130"/>
                    </a:lnTo>
                    <a:lnTo>
                      <a:pt x="933" y="130"/>
                    </a:lnTo>
                    <a:lnTo>
                      <a:pt x="920" y="131"/>
                    </a:lnTo>
                    <a:lnTo>
                      <a:pt x="908" y="134"/>
                    </a:lnTo>
                    <a:lnTo>
                      <a:pt x="894" y="137"/>
                    </a:lnTo>
                    <a:lnTo>
                      <a:pt x="884" y="139"/>
                    </a:lnTo>
                    <a:lnTo>
                      <a:pt x="869" y="142"/>
                    </a:lnTo>
                    <a:lnTo>
                      <a:pt x="858" y="144"/>
                    </a:lnTo>
                    <a:lnTo>
                      <a:pt x="844" y="144"/>
                    </a:lnTo>
                    <a:lnTo>
                      <a:pt x="833" y="145"/>
                    </a:lnTo>
                    <a:lnTo>
                      <a:pt x="819" y="144"/>
                    </a:lnTo>
                    <a:lnTo>
                      <a:pt x="806" y="144"/>
                    </a:lnTo>
                    <a:lnTo>
                      <a:pt x="792" y="142"/>
                    </a:lnTo>
                    <a:lnTo>
                      <a:pt x="780" y="139"/>
                    </a:lnTo>
                    <a:lnTo>
                      <a:pt x="730" y="131"/>
                    </a:lnTo>
                    <a:lnTo>
                      <a:pt x="681" y="126"/>
                    </a:lnTo>
                    <a:lnTo>
                      <a:pt x="632" y="118"/>
                    </a:lnTo>
                    <a:lnTo>
                      <a:pt x="586" y="113"/>
                    </a:lnTo>
                    <a:lnTo>
                      <a:pt x="535" y="105"/>
                    </a:lnTo>
                    <a:lnTo>
                      <a:pt x="489" y="99"/>
                    </a:lnTo>
                    <a:lnTo>
                      <a:pt x="442" y="90"/>
                    </a:lnTo>
                    <a:lnTo>
                      <a:pt x="395" y="83"/>
                    </a:lnTo>
                    <a:lnTo>
                      <a:pt x="347" y="75"/>
                    </a:lnTo>
                    <a:lnTo>
                      <a:pt x="300" y="65"/>
                    </a:lnTo>
                    <a:lnTo>
                      <a:pt x="253" y="56"/>
                    </a:lnTo>
                    <a:lnTo>
                      <a:pt x="207" y="46"/>
                    </a:lnTo>
                    <a:lnTo>
                      <a:pt x="160" y="35"/>
                    </a:lnTo>
                    <a:lnTo>
                      <a:pt x="115" y="24"/>
                    </a:lnTo>
                    <a:lnTo>
                      <a:pt x="71" y="1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B3B3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17" name="Freeform 25"/>
              <p:cNvSpPr>
                <a:spLocks/>
              </p:cNvSpPr>
              <p:nvPr/>
            </p:nvSpPr>
            <p:spPr bwMode="auto">
              <a:xfrm>
                <a:off x="2492" y="12470"/>
                <a:ext cx="37" cy="37"/>
              </a:xfrm>
              <a:custGeom>
                <a:avLst/>
                <a:gdLst/>
                <a:ahLst/>
                <a:cxnLst>
                  <a:cxn ang="0">
                    <a:pos x="69" y="1"/>
                  </a:cxn>
                  <a:cxn ang="0">
                    <a:pos x="61" y="0"/>
                  </a:cxn>
                  <a:cxn ang="0">
                    <a:pos x="54" y="1"/>
                  </a:cxn>
                  <a:cxn ang="0">
                    <a:pos x="49" y="3"/>
                  </a:cxn>
                  <a:cxn ang="0">
                    <a:pos x="46" y="7"/>
                  </a:cxn>
                  <a:cxn ang="0">
                    <a:pos x="40" y="14"/>
                  </a:cxn>
                  <a:cxn ang="0">
                    <a:pos x="39" y="25"/>
                  </a:cxn>
                  <a:cxn ang="0">
                    <a:pos x="37" y="36"/>
                  </a:cxn>
                  <a:cxn ang="0">
                    <a:pos x="39" y="46"/>
                  </a:cxn>
                  <a:cxn ang="0">
                    <a:pos x="43" y="56"/>
                  </a:cxn>
                  <a:cxn ang="0">
                    <a:pos x="49" y="64"/>
                  </a:cxn>
                  <a:cxn ang="0">
                    <a:pos x="37" y="62"/>
                  </a:cxn>
                  <a:cxn ang="0">
                    <a:pos x="30" y="63"/>
                  </a:cxn>
                  <a:cxn ang="0">
                    <a:pos x="19" y="64"/>
                  </a:cxn>
                  <a:cxn ang="0">
                    <a:pos x="15" y="68"/>
                  </a:cxn>
                  <a:cxn ang="0">
                    <a:pos x="10" y="72"/>
                  </a:cxn>
                  <a:cxn ang="0">
                    <a:pos x="5" y="79"/>
                  </a:cxn>
                  <a:cxn ang="0">
                    <a:pos x="1" y="84"/>
                  </a:cxn>
                  <a:cxn ang="0">
                    <a:pos x="1" y="92"/>
                  </a:cxn>
                  <a:cxn ang="0">
                    <a:pos x="0" y="97"/>
                  </a:cxn>
                  <a:cxn ang="0">
                    <a:pos x="1" y="103"/>
                  </a:cxn>
                  <a:cxn ang="0">
                    <a:pos x="5" y="106"/>
                  </a:cxn>
                  <a:cxn ang="0">
                    <a:pos x="10" y="110"/>
                  </a:cxn>
                  <a:cxn ang="0">
                    <a:pos x="15" y="111"/>
                  </a:cxn>
                  <a:cxn ang="0">
                    <a:pos x="23" y="111"/>
                  </a:cxn>
                  <a:cxn ang="0">
                    <a:pos x="33" y="110"/>
                  </a:cxn>
                  <a:cxn ang="0">
                    <a:pos x="49" y="106"/>
                  </a:cxn>
                  <a:cxn ang="0">
                    <a:pos x="58" y="103"/>
                  </a:cxn>
                  <a:cxn ang="0">
                    <a:pos x="71" y="98"/>
                  </a:cxn>
                  <a:cxn ang="0">
                    <a:pos x="80" y="92"/>
                  </a:cxn>
                  <a:cxn ang="0">
                    <a:pos x="89" y="86"/>
                  </a:cxn>
                  <a:cxn ang="0">
                    <a:pos x="96" y="79"/>
                  </a:cxn>
                  <a:cxn ang="0">
                    <a:pos x="103" y="72"/>
                  </a:cxn>
                  <a:cxn ang="0">
                    <a:pos x="106" y="63"/>
                  </a:cxn>
                  <a:cxn ang="0">
                    <a:pos x="110" y="56"/>
                  </a:cxn>
                  <a:cxn ang="0">
                    <a:pos x="110" y="48"/>
                  </a:cxn>
                  <a:cxn ang="0">
                    <a:pos x="110" y="39"/>
                  </a:cxn>
                  <a:cxn ang="0">
                    <a:pos x="106" y="30"/>
                  </a:cxn>
                  <a:cxn ang="0">
                    <a:pos x="104" y="25"/>
                  </a:cxn>
                  <a:cxn ang="0">
                    <a:pos x="97" y="16"/>
                  </a:cxn>
                  <a:cxn ang="0">
                    <a:pos x="89" y="11"/>
                  </a:cxn>
                  <a:cxn ang="0">
                    <a:pos x="79" y="4"/>
                  </a:cxn>
                  <a:cxn ang="0">
                    <a:pos x="69" y="1"/>
                  </a:cxn>
                  <a:cxn ang="0">
                    <a:pos x="69" y="1"/>
                  </a:cxn>
                </a:cxnLst>
                <a:rect l="0" t="0" r="r" b="b"/>
                <a:pathLst>
                  <a:path w="110" h="111">
                    <a:moveTo>
                      <a:pt x="69" y="1"/>
                    </a:moveTo>
                    <a:lnTo>
                      <a:pt x="61" y="0"/>
                    </a:lnTo>
                    <a:lnTo>
                      <a:pt x="54" y="1"/>
                    </a:lnTo>
                    <a:lnTo>
                      <a:pt x="49" y="3"/>
                    </a:lnTo>
                    <a:lnTo>
                      <a:pt x="46" y="7"/>
                    </a:lnTo>
                    <a:lnTo>
                      <a:pt x="40" y="14"/>
                    </a:lnTo>
                    <a:lnTo>
                      <a:pt x="39" y="25"/>
                    </a:lnTo>
                    <a:lnTo>
                      <a:pt x="37" y="36"/>
                    </a:lnTo>
                    <a:lnTo>
                      <a:pt x="39" y="46"/>
                    </a:lnTo>
                    <a:lnTo>
                      <a:pt x="43" y="56"/>
                    </a:lnTo>
                    <a:lnTo>
                      <a:pt x="49" y="64"/>
                    </a:lnTo>
                    <a:lnTo>
                      <a:pt x="37" y="62"/>
                    </a:lnTo>
                    <a:lnTo>
                      <a:pt x="30" y="63"/>
                    </a:lnTo>
                    <a:lnTo>
                      <a:pt x="19" y="64"/>
                    </a:lnTo>
                    <a:lnTo>
                      <a:pt x="15" y="68"/>
                    </a:lnTo>
                    <a:lnTo>
                      <a:pt x="10" y="72"/>
                    </a:lnTo>
                    <a:lnTo>
                      <a:pt x="5" y="79"/>
                    </a:lnTo>
                    <a:lnTo>
                      <a:pt x="1" y="84"/>
                    </a:lnTo>
                    <a:lnTo>
                      <a:pt x="1" y="92"/>
                    </a:lnTo>
                    <a:lnTo>
                      <a:pt x="0" y="97"/>
                    </a:lnTo>
                    <a:lnTo>
                      <a:pt x="1" y="103"/>
                    </a:lnTo>
                    <a:lnTo>
                      <a:pt x="5" y="106"/>
                    </a:lnTo>
                    <a:lnTo>
                      <a:pt x="10" y="110"/>
                    </a:lnTo>
                    <a:lnTo>
                      <a:pt x="15" y="111"/>
                    </a:lnTo>
                    <a:lnTo>
                      <a:pt x="23" y="111"/>
                    </a:lnTo>
                    <a:lnTo>
                      <a:pt x="33" y="110"/>
                    </a:lnTo>
                    <a:lnTo>
                      <a:pt x="49" y="106"/>
                    </a:lnTo>
                    <a:lnTo>
                      <a:pt x="58" y="103"/>
                    </a:lnTo>
                    <a:lnTo>
                      <a:pt x="71" y="98"/>
                    </a:lnTo>
                    <a:lnTo>
                      <a:pt x="80" y="92"/>
                    </a:lnTo>
                    <a:lnTo>
                      <a:pt x="89" y="86"/>
                    </a:lnTo>
                    <a:lnTo>
                      <a:pt x="96" y="79"/>
                    </a:lnTo>
                    <a:lnTo>
                      <a:pt x="103" y="72"/>
                    </a:lnTo>
                    <a:lnTo>
                      <a:pt x="106" y="63"/>
                    </a:lnTo>
                    <a:lnTo>
                      <a:pt x="110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6" y="30"/>
                    </a:lnTo>
                    <a:lnTo>
                      <a:pt x="104" y="25"/>
                    </a:lnTo>
                    <a:lnTo>
                      <a:pt x="97" y="16"/>
                    </a:lnTo>
                    <a:lnTo>
                      <a:pt x="89" y="11"/>
                    </a:lnTo>
                    <a:lnTo>
                      <a:pt x="79" y="4"/>
                    </a:lnTo>
                    <a:lnTo>
                      <a:pt x="69" y="1"/>
                    </a:lnTo>
                    <a:close/>
                  </a:path>
                </a:pathLst>
              </a:custGeom>
              <a:solidFill>
                <a:srgbClr val="75756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18" name="Freeform 26"/>
              <p:cNvSpPr>
                <a:spLocks/>
              </p:cNvSpPr>
              <p:nvPr/>
            </p:nvSpPr>
            <p:spPr bwMode="auto">
              <a:xfrm>
                <a:off x="2232" y="12458"/>
                <a:ext cx="263" cy="45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30" y="4"/>
                  </a:cxn>
                  <a:cxn ang="0">
                    <a:pos x="20" y="12"/>
                  </a:cxn>
                  <a:cxn ang="0">
                    <a:pos x="13" y="18"/>
                  </a:cxn>
                  <a:cxn ang="0">
                    <a:pos x="7" y="23"/>
                  </a:cxn>
                  <a:cxn ang="0">
                    <a:pos x="2" y="28"/>
                  </a:cxn>
                  <a:cxn ang="0">
                    <a:pos x="0" y="34"/>
                  </a:cxn>
                  <a:cxn ang="0">
                    <a:pos x="45" y="48"/>
                  </a:cxn>
                  <a:cxn ang="0">
                    <a:pos x="89" y="62"/>
                  </a:cxn>
                  <a:cxn ang="0">
                    <a:pos x="135" y="74"/>
                  </a:cxn>
                  <a:cxn ang="0">
                    <a:pos x="184" y="86"/>
                  </a:cxn>
                  <a:cxn ang="0">
                    <a:pos x="230" y="95"/>
                  </a:cxn>
                  <a:cxn ang="0">
                    <a:pos x="278" y="103"/>
                  </a:cxn>
                  <a:cxn ang="0">
                    <a:pos x="326" y="108"/>
                  </a:cxn>
                  <a:cxn ang="0">
                    <a:pos x="376" y="116"/>
                  </a:cxn>
                  <a:cxn ang="0">
                    <a:pos x="423" y="120"/>
                  </a:cxn>
                  <a:cxn ang="0">
                    <a:pos x="474" y="124"/>
                  </a:cxn>
                  <a:cxn ang="0">
                    <a:pos x="523" y="127"/>
                  </a:cxn>
                  <a:cxn ang="0">
                    <a:pos x="573" y="129"/>
                  </a:cxn>
                  <a:cxn ang="0">
                    <a:pos x="623" y="130"/>
                  </a:cxn>
                  <a:cxn ang="0">
                    <a:pos x="675" y="132"/>
                  </a:cxn>
                  <a:cxn ang="0">
                    <a:pos x="725" y="133"/>
                  </a:cxn>
                  <a:cxn ang="0">
                    <a:pos x="777" y="134"/>
                  </a:cxn>
                  <a:cxn ang="0">
                    <a:pos x="779" y="128"/>
                  </a:cxn>
                  <a:cxn ang="0">
                    <a:pos x="784" y="120"/>
                  </a:cxn>
                  <a:cxn ang="0">
                    <a:pos x="786" y="114"/>
                  </a:cxn>
                  <a:cxn ang="0">
                    <a:pos x="789" y="107"/>
                  </a:cxn>
                  <a:cxn ang="0">
                    <a:pos x="740" y="102"/>
                  </a:cxn>
                  <a:cxn ang="0">
                    <a:pos x="693" y="99"/>
                  </a:cxn>
                  <a:cxn ang="0">
                    <a:pos x="644" y="95"/>
                  </a:cxn>
                  <a:cxn ang="0">
                    <a:pos x="595" y="92"/>
                  </a:cxn>
                  <a:cxn ang="0">
                    <a:pos x="545" y="90"/>
                  </a:cxn>
                  <a:cxn ang="0">
                    <a:pos x="498" y="86"/>
                  </a:cxn>
                  <a:cxn ang="0">
                    <a:pos x="449" y="82"/>
                  </a:cxn>
                  <a:cxn ang="0">
                    <a:pos x="402" y="79"/>
                  </a:cxn>
                  <a:cxn ang="0">
                    <a:pos x="352" y="73"/>
                  </a:cxn>
                  <a:cxn ang="0">
                    <a:pos x="306" y="68"/>
                  </a:cxn>
                  <a:cxn ang="0">
                    <a:pos x="259" y="61"/>
                  </a:cxn>
                  <a:cxn ang="0">
                    <a:pos x="213" y="52"/>
                  </a:cxn>
                  <a:cxn ang="0">
                    <a:pos x="167" y="43"/>
                  </a:cxn>
                  <a:cxn ang="0">
                    <a:pos x="124" y="30"/>
                  </a:cxn>
                  <a:cxn ang="0">
                    <a:pos x="80" y="17"/>
                  </a:cxn>
                  <a:cxn ang="0">
                    <a:pos x="38" y="0"/>
                  </a:cxn>
                  <a:cxn ang="0">
                    <a:pos x="38" y="0"/>
                  </a:cxn>
                </a:cxnLst>
                <a:rect l="0" t="0" r="r" b="b"/>
                <a:pathLst>
                  <a:path w="789" h="134">
                    <a:moveTo>
                      <a:pt x="38" y="0"/>
                    </a:moveTo>
                    <a:lnTo>
                      <a:pt x="30" y="4"/>
                    </a:lnTo>
                    <a:lnTo>
                      <a:pt x="20" y="12"/>
                    </a:lnTo>
                    <a:lnTo>
                      <a:pt x="13" y="18"/>
                    </a:lnTo>
                    <a:lnTo>
                      <a:pt x="7" y="23"/>
                    </a:lnTo>
                    <a:lnTo>
                      <a:pt x="2" y="28"/>
                    </a:lnTo>
                    <a:lnTo>
                      <a:pt x="0" y="34"/>
                    </a:lnTo>
                    <a:lnTo>
                      <a:pt x="45" y="48"/>
                    </a:lnTo>
                    <a:lnTo>
                      <a:pt x="89" y="62"/>
                    </a:lnTo>
                    <a:lnTo>
                      <a:pt x="135" y="74"/>
                    </a:lnTo>
                    <a:lnTo>
                      <a:pt x="184" y="86"/>
                    </a:lnTo>
                    <a:lnTo>
                      <a:pt x="230" y="95"/>
                    </a:lnTo>
                    <a:lnTo>
                      <a:pt x="278" y="103"/>
                    </a:lnTo>
                    <a:lnTo>
                      <a:pt x="326" y="108"/>
                    </a:lnTo>
                    <a:lnTo>
                      <a:pt x="376" y="116"/>
                    </a:lnTo>
                    <a:lnTo>
                      <a:pt x="423" y="120"/>
                    </a:lnTo>
                    <a:lnTo>
                      <a:pt x="474" y="124"/>
                    </a:lnTo>
                    <a:lnTo>
                      <a:pt x="523" y="127"/>
                    </a:lnTo>
                    <a:lnTo>
                      <a:pt x="573" y="129"/>
                    </a:lnTo>
                    <a:lnTo>
                      <a:pt x="623" y="130"/>
                    </a:lnTo>
                    <a:lnTo>
                      <a:pt x="675" y="132"/>
                    </a:lnTo>
                    <a:lnTo>
                      <a:pt x="725" y="133"/>
                    </a:lnTo>
                    <a:lnTo>
                      <a:pt x="777" y="134"/>
                    </a:lnTo>
                    <a:lnTo>
                      <a:pt x="779" y="128"/>
                    </a:lnTo>
                    <a:lnTo>
                      <a:pt x="784" y="120"/>
                    </a:lnTo>
                    <a:lnTo>
                      <a:pt x="786" y="114"/>
                    </a:lnTo>
                    <a:lnTo>
                      <a:pt x="789" y="107"/>
                    </a:lnTo>
                    <a:lnTo>
                      <a:pt x="740" y="102"/>
                    </a:lnTo>
                    <a:lnTo>
                      <a:pt x="693" y="99"/>
                    </a:lnTo>
                    <a:lnTo>
                      <a:pt x="644" y="95"/>
                    </a:lnTo>
                    <a:lnTo>
                      <a:pt x="595" y="92"/>
                    </a:lnTo>
                    <a:lnTo>
                      <a:pt x="545" y="90"/>
                    </a:lnTo>
                    <a:lnTo>
                      <a:pt x="498" y="86"/>
                    </a:lnTo>
                    <a:lnTo>
                      <a:pt x="449" y="82"/>
                    </a:lnTo>
                    <a:lnTo>
                      <a:pt x="402" y="79"/>
                    </a:lnTo>
                    <a:lnTo>
                      <a:pt x="352" y="73"/>
                    </a:lnTo>
                    <a:lnTo>
                      <a:pt x="306" y="68"/>
                    </a:lnTo>
                    <a:lnTo>
                      <a:pt x="259" y="61"/>
                    </a:lnTo>
                    <a:lnTo>
                      <a:pt x="213" y="52"/>
                    </a:lnTo>
                    <a:lnTo>
                      <a:pt x="167" y="43"/>
                    </a:lnTo>
                    <a:lnTo>
                      <a:pt x="124" y="30"/>
                    </a:lnTo>
                    <a:lnTo>
                      <a:pt x="80" y="17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B3B3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19" name="Freeform 27"/>
              <p:cNvSpPr>
                <a:spLocks/>
              </p:cNvSpPr>
              <p:nvPr/>
            </p:nvSpPr>
            <p:spPr bwMode="auto">
              <a:xfrm>
                <a:off x="2217" y="12455"/>
                <a:ext cx="299" cy="39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35" y="1"/>
                  </a:cxn>
                  <a:cxn ang="0">
                    <a:pos x="21" y="9"/>
                  </a:cxn>
                  <a:cxn ang="0">
                    <a:pos x="7" y="17"/>
                  </a:cxn>
                  <a:cxn ang="0">
                    <a:pos x="0" y="26"/>
                  </a:cxn>
                  <a:cxn ang="0">
                    <a:pos x="15" y="29"/>
                  </a:cxn>
                  <a:cxn ang="0">
                    <a:pos x="32" y="33"/>
                  </a:cxn>
                  <a:cxn ang="0">
                    <a:pos x="49" y="35"/>
                  </a:cxn>
                  <a:cxn ang="0">
                    <a:pos x="67" y="40"/>
                  </a:cxn>
                  <a:cxn ang="0">
                    <a:pos x="83" y="40"/>
                  </a:cxn>
                  <a:cxn ang="0">
                    <a:pos x="102" y="41"/>
                  </a:cxn>
                  <a:cxn ang="0">
                    <a:pos x="118" y="42"/>
                  </a:cxn>
                  <a:cxn ang="0">
                    <a:pos x="139" y="44"/>
                  </a:cxn>
                  <a:cxn ang="0">
                    <a:pos x="156" y="44"/>
                  </a:cxn>
                  <a:cxn ang="0">
                    <a:pos x="174" y="45"/>
                  </a:cxn>
                  <a:cxn ang="0">
                    <a:pos x="192" y="46"/>
                  </a:cxn>
                  <a:cxn ang="0">
                    <a:pos x="211" y="49"/>
                  </a:cxn>
                  <a:cxn ang="0">
                    <a:pos x="227" y="49"/>
                  </a:cxn>
                  <a:cxn ang="0">
                    <a:pos x="245" y="53"/>
                  </a:cxn>
                  <a:cxn ang="0">
                    <a:pos x="263" y="54"/>
                  </a:cxn>
                  <a:cxn ang="0">
                    <a:pos x="282" y="59"/>
                  </a:cxn>
                  <a:cxn ang="0">
                    <a:pos x="317" y="60"/>
                  </a:cxn>
                  <a:cxn ang="0">
                    <a:pos x="355" y="63"/>
                  </a:cxn>
                  <a:cxn ang="0">
                    <a:pos x="391" y="64"/>
                  </a:cxn>
                  <a:cxn ang="0">
                    <a:pos x="428" y="68"/>
                  </a:cxn>
                  <a:cxn ang="0">
                    <a:pos x="466" y="70"/>
                  </a:cxn>
                  <a:cxn ang="0">
                    <a:pos x="501" y="72"/>
                  </a:cxn>
                  <a:cxn ang="0">
                    <a:pos x="538" y="75"/>
                  </a:cxn>
                  <a:cxn ang="0">
                    <a:pos x="574" y="78"/>
                  </a:cxn>
                  <a:cxn ang="0">
                    <a:pos x="609" y="83"/>
                  </a:cxn>
                  <a:cxn ang="0">
                    <a:pos x="645" y="85"/>
                  </a:cxn>
                  <a:cxn ang="0">
                    <a:pos x="681" y="89"/>
                  </a:cxn>
                  <a:cxn ang="0">
                    <a:pos x="716" y="96"/>
                  </a:cxn>
                  <a:cxn ang="0">
                    <a:pos x="752" y="100"/>
                  </a:cxn>
                  <a:cxn ang="0">
                    <a:pos x="787" y="105"/>
                  </a:cxn>
                  <a:cxn ang="0">
                    <a:pos x="823" y="112"/>
                  </a:cxn>
                  <a:cxn ang="0">
                    <a:pos x="858" y="119"/>
                  </a:cxn>
                  <a:cxn ang="0">
                    <a:pos x="869" y="114"/>
                  </a:cxn>
                  <a:cxn ang="0">
                    <a:pos x="880" y="112"/>
                  </a:cxn>
                  <a:cxn ang="0">
                    <a:pos x="888" y="108"/>
                  </a:cxn>
                  <a:cxn ang="0">
                    <a:pos x="898" y="105"/>
                  </a:cxn>
                  <a:cxn ang="0">
                    <a:pos x="891" y="99"/>
                  </a:cxn>
                  <a:cxn ang="0">
                    <a:pos x="887" y="92"/>
                  </a:cxn>
                  <a:cxn ang="0">
                    <a:pos x="877" y="87"/>
                  </a:cxn>
                  <a:cxn ang="0">
                    <a:pos x="869" y="82"/>
                  </a:cxn>
                  <a:cxn ang="0">
                    <a:pos x="819" y="71"/>
                  </a:cxn>
                  <a:cxn ang="0">
                    <a:pos x="769" y="63"/>
                  </a:cxn>
                  <a:cxn ang="0">
                    <a:pos x="716" y="57"/>
                  </a:cxn>
                  <a:cxn ang="0">
                    <a:pos x="666" y="50"/>
                  </a:cxn>
                  <a:cxn ang="0">
                    <a:pos x="613" y="44"/>
                  </a:cxn>
                  <a:cxn ang="0">
                    <a:pos x="563" y="40"/>
                  </a:cxn>
                  <a:cxn ang="0">
                    <a:pos x="510" y="34"/>
                  </a:cxn>
                  <a:cxn ang="0">
                    <a:pos x="460" y="32"/>
                  </a:cxn>
                  <a:cxn ang="0">
                    <a:pos x="409" y="27"/>
                  </a:cxn>
                  <a:cxn ang="0">
                    <a:pos x="356" y="22"/>
                  </a:cxn>
                  <a:cxn ang="0">
                    <a:pos x="303" y="19"/>
                  </a:cxn>
                  <a:cxn ang="0">
                    <a:pos x="252" y="15"/>
                  </a:cxn>
                  <a:cxn ang="0">
                    <a:pos x="199" y="10"/>
                  </a:cxn>
                  <a:cxn ang="0">
                    <a:pos x="147" y="7"/>
                  </a:cxn>
                  <a:cxn ang="0">
                    <a:pos x="95" y="3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898" h="119">
                    <a:moveTo>
                      <a:pt x="45" y="0"/>
                    </a:moveTo>
                    <a:lnTo>
                      <a:pt x="35" y="1"/>
                    </a:lnTo>
                    <a:lnTo>
                      <a:pt x="21" y="9"/>
                    </a:lnTo>
                    <a:lnTo>
                      <a:pt x="7" y="17"/>
                    </a:lnTo>
                    <a:lnTo>
                      <a:pt x="0" y="26"/>
                    </a:lnTo>
                    <a:lnTo>
                      <a:pt x="15" y="29"/>
                    </a:lnTo>
                    <a:lnTo>
                      <a:pt x="32" y="33"/>
                    </a:lnTo>
                    <a:lnTo>
                      <a:pt x="49" y="35"/>
                    </a:lnTo>
                    <a:lnTo>
                      <a:pt x="67" y="40"/>
                    </a:lnTo>
                    <a:lnTo>
                      <a:pt x="83" y="40"/>
                    </a:lnTo>
                    <a:lnTo>
                      <a:pt x="102" y="41"/>
                    </a:lnTo>
                    <a:lnTo>
                      <a:pt x="118" y="42"/>
                    </a:lnTo>
                    <a:lnTo>
                      <a:pt x="139" y="44"/>
                    </a:lnTo>
                    <a:lnTo>
                      <a:pt x="156" y="44"/>
                    </a:lnTo>
                    <a:lnTo>
                      <a:pt x="174" y="45"/>
                    </a:lnTo>
                    <a:lnTo>
                      <a:pt x="192" y="46"/>
                    </a:lnTo>
                    <a:lnTo>
                      <a:pt x="211" y="49"/>
                    </a:lnTo>
                    <a:lnTo>
                      <a:pt x="227" y="49"/>
                    </a:lnTo>
                    <a:lnTo>
                      <a:pt x="245" y="53"/>
                    </a:lnTo>
                    <a:lnTo>
                      <a:pt x="263" y="54"/>
                    </a:lnTo>
                    <a:lnTo>
                      <a:pt x="282" y="59"/>
                    </a:lnTo>
                    <a:lnTo>
                      <a:pt x="317" y="60"/>
                    </a:lnTo>
                    <a:lnTo>
                      <a:pt x="355" y="63"/>
                    </a:lnTo>
                    <a:lnTo>
                      <a:pt x="391" y="64"/>
                    </a:lnTo>
                    <a:lnTo>
                      <a:pt x="428" y="68"/>
                    </a:lnTo>
                    <a:lnTo>
                      <a:pt x="466" y="70"/>
                    </a:lnTo>
                    <a:lnTo>
                      <a:pt x="501" y="72"/>
                    </a:lnTo>
                    <a:lnTo>
                      <a:pt x="538" y="75"/>
                    </a:lnTo>
                    <a:lnTo>
                      <a:pt x="574" y="78"/>
                    </a:lnTo>
                    <a:lnTo>
                      <a:pt x="609" y="83"/>
                    </a:lnTo>
                    <a:lnTo>
                      <a:pt x="645" y="85"/>
                    </a:lnTo>
                    <a:lnTo>
                      <a:pt x="681" y="89"/>
                    </a:lnTo>
                    <a:lnTo>
                      <a:pt x="716" y="96"/>
                    </a:lnTo>
                    <a:lnTo>
                      <a:pt x="752" y="100"/>
                    </a:lnTo>
                    <a:lnTo>
                      <a:pt x="787" y="105"/>
                    </a:lnTo>
                    <a:lnTo>
                      <a:pt x="823" y="112"/>
                    </a:lnTo>
                    <a:lnTo>
                      <a:pt x="858" y="119"/>
                    </a:lnTo>
                    <a:lnTo>
                      <a:pt x="869" y="114"/>
                    </a:lnTo>
                    <a:lnTo>
                      <a:pt x="880" y="112"/>
                    </a:lnTo>
                    <a:lnTo>
                      <a:pt x="888" y="108"/>
                    </a:lnTo>
                    <a:lnTo>
                      <a:pt x="898" y="105"/>
                    </a:lnTo>
                    <a:lnTo>
                      <a:pt x="891" y="99"/>
                    </a:lnTo>
                    <a:lnTo>
                      <a:pt x="887" y="92"/>
                    </a:lnTo>
                    <a:lnTo>
                      <a:pt x="877" y="87"/>
                    </a:lnTo>
                    <a:lnTo>
                      <a:pt x="869" y="82"/>
                    </a:lnTo>
                    <a:lnTo>
                      <a:pt x="819" y="71"/>
                    </a:lnTo>
                    <a:lnTo>
                      <a:pt x="769" y="63"/>
                    </a:lnTo>
                    <a:lnTo>
                      <a:pt x="716" y="57"/>
                    </a:lnTo>
                    <a:lnTo>
                      <a:pt x="666" y="50"/>
                    </a:lnTo>
                    <a:lnTo>
                      <a:pt x="613" y="44"/>
                    </a:lnTo>
                    <a:lnTo>
                      <a:pt x="563" y="40"/>
                    </a:lnTo>
                    <a:lnTo>
                      <a:pt x="510" y="34"/>
                    </a:lnTo>
                    <a:lnTo>
                      <a:pt x="460" y="32"/>
                    </a:lnTo>
                    <a:lnTo>
                      <a:pt x="409" y="27"/>
                    </a:lnTo>
                    <a:lnTo>
                      <a:pt x="356" y="22"/>
                    </a:lnTo>
                    <a:lnTo>
                      <a:pt x="303" y="19"/>
                    </a:lnTo>
                    <a:lnTo>
                      <a:pt x="252" y="15"/>
                    </a:lnTo>
                    <a:lnTo>
                      <a:pt x="199" y="10"/>
                    </a:lnTo>
                    <a:lnTo>
                      <a:pt x="147" y="7"/>
                    </a:lnTo>
                    <a:lnTo>
                      <a:pt x="95" y="3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20" name="Freeform 28"/>
              <p:cNvSpPr>
                <a:spLocks/>
              </p:cNvSpPr>
              <p:nvPr/>
            </p:nvSpPr>
            <p:spPr bwMode="auto">
              <a:xfrm>
                <a:off x="2160" y="12443"/>
                <a:ext cx="357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9"/>
                  </a:cxn>
                  <a:cxn ang="0">
                    <a:pos x="24" y="22"/>
                  </a:cxn>
                  <a:cxn ang="0">
                    <a:pos x="33" y="32"/>
                  </a:cxn>
                  <a:cxn ang="0">
                    <a:pos x="64" y="44"/>
                  </a:cxn>
                  <a:cxn ang="0">
                    <a:pos x="127" y="53"/>
                  </a:cxn>
                  <a:cxn ang="0">
                    <a:pos x="188" y="58"/>
                  </a:cxn>
                  <a:cxn ang="0">
                    <a:pos x="254" y="62"/>
                  </a:cxn>
                  <a:cxn ang="0">
                    <a:pos x="321" y="63"/>
                  </a:cxn>
                  <a:cxn ang="0">
                    <a:pos x="387" y="64"/>
                  </a:cxn>
                  <a:cxn ang="0">
                    <a:pos x="453" y="69"/>
                  </a:cxn>
                  <a:cxn ang="0">
                    <a:pos x="517" y="76"/>
                  </a:cxn>
                  <a:cxn ang="0">
                    <a:pos x="580" y="83"/>
                  </a:cxn>
                  <a:cxn ang="0">
                    <a:pos x="640" y="87"/>
                  </a:cxn>
                  <a:cxn ang="0">
                    <a:pos x="699" y="93"/>
                  </a:cxn>
                  <a:cxn ang="0">
                    <a:pos x="758" y="101"/>
                  </a:cxn>
                  <a:cxn ang="0">
                    <a:pos x="819" y="111"/>
                  </a:cxn>
                  <a:cxn ang="0">
                    <a:pos x="877" y="119"/>
                  </a:cxn>
                  <a:cxn ang="0">
                    <a:pos x="938" y="125"/>
                  </a:cxn>
                  <a:cxn ang="0">
                    <a:pos x="1000" y="128"/>
                  </a:cxn>
                  <a:cxn ang="0">
                    <a:pos x="1037" y="125"/>
                  </a:cxn>
                  <a:cxn ang="0">
                    <a:pos x="1051" y="112"/>
                  </a:cxn>
                  <a:cxn ang="0">
                    <a:pos x="1064" y="98"/>
                  </a:cxn>
                  <a:cxn ang="0">
                    <a:pos x="1072" y="83"/>
                  </a:cxn>
                  <a:cxn ang="0">
                    <a:pos x="1012" y="76"/>
                  </a:cxn>
                  <a:cxn ang="0">
                    <a:pos x="891" y="70"/>
                  </a:cxn>
                  <a:cxn ang="0">
                    <a:pos x="769" y="63"/>
                  </a:cxn>
                  <a:cxn ang="0">
                    <a:pos x="648" y="55"/>
                  </a:cxn>
                  <a:cxn ang="0">
                    <a:pos x="526" y="45"/>
                  </a:cxn>
                  <a:cxn ang="0">
                    <a:pos x="405" y="37"/>
                  </a:cxn>
                  <a:cxn ang="0">
                    <a:pos x="282" y="25"/>
                  </a:cxn>
                  <a:cxn ang="0">
                    <a:pos x="163" y="15"/>
                  </a:cxn>
                  <a:cxn ang="0">
                    <a:pos x="99" y="9"/>
                  </a:cxn>
                  <a:cxn ang="0">
                    <a:pos x="89" y="6"/>
                  </a:cxn>
                  <a:cxn ang="0">
                    <a:pos x="72" y="6"/>
                  </a:cxn>
                  <a:cxn ang="0">
                    <a:pos x="56" y="3"/>
                  </a:cxn>
                  <a:cxn ang="0">
                    <a:pos x="39" y="2"/>
                  </a:cxn>
                  <a:cxn ang="0">
                    <a:pos x="22" y="1"/>
                  </a:cxn>
                  <a:cxn ang="0">
                    <a:pos x="4" y="0"/>
                  </a:cxn>
                  <a:cxn ang="0">
                    <a:pos x="1" y="0"/>
                  </a:cxn>
                </a:cxnLst>
                <a:rect l="0" t="0" r="r" b="b"/>
                <a:pathLst>
                  <a:path w="1072" h="128">
                    <a:moveTo>
                      <a:pt x="1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10" y="9"/>
                    </a:lnTo>
                    <a:lnTo>
                      <a:pt x="17" y="15"/>
                    </a:lnTo>
                    <a:lnTo>
                      <a:pt x="24" y="22"/>
                    </a:lnTo>
                    <a:lnTo>
                      <a:pt x="31" y="28"/>
                    </a:lnTo>
                    <a:lnTo>
                      <a:pt x="33" y="32"/>
                    </a:lnTo>
                    <a:lnTo>
                      <a:pt x="33" y="38"/>
                    </a:lnTo>
                    <a:lnTo>
                      <a:pt x="64" y="44"/>
                    </a:lnTo>
                    <a:lnTo>
                      <a:pt x="95" y="50"/>
                    </a:lnTo>
                    <a:lnTo>
                      <a:pt x="127" y="53"/>
                    </a:lnTo>
                    <a:lnTo>
                      <a:pt x="159" y="57"/>
                    </a:lnTo>
                    <a:lnTo>
                      <a:pt x="188" y="58"/>
                    </a:lnTo>
                    <a:lnTo>
                      <a:pt x="222" y="60"/>
                    </a:lnTo>
                    <a:lnTo>
                      <a:pt x="254" y="62"/>
                    </a:lnTo>
                    <a:lnTo>
                      <a:pt x="289" y="63"/>
                    </a:lnTo>
                    <a:lnTo>
                      <a:pt x="321" y="63"/>
                    </a:lnTo>
                    <a:lnTo>
                      <a:pt x="355" y="64"/>
                    </a:lnTo>
                    <a:lnTo>
                      <a:pt x="387" y="64"/>
                    </a:lnTo>
                    <a:lnTo>
                      <a:pt x="421" y="68"/>
                    </a:lnTo>
                    <a:lnTo>
                      <a:pt x="453" y="69"/>
                    </a:lnTo>
                    <a:lnTo>
                      <a:pt x="485" y="71"/>
                    </a:lnTo>
                    <a:lnTo>
                      <a:pt x="517" y="76"/>
                    </a:lnTo>
                    <a:lnTo>
                      <a:pt x="549" y="83"/>
                    </a:lnTo>
                    <a:lnTo>
                      <a:pt x="580" y="83"/>
                    </a:lnTo>
                    <a:lnTo>
                      <a:pt x="609" y="85"/>
                    </a:lnTo>
                    <a:lnTo>
                      <a:pt x="640" y="87"/>
                    </a:lnTo>
                    <a:lnTo>
                      <a:pt x="670" y="90"/>
                    </a:lnTo>
                    <a:lnTo>
                      <a:pt x="699" y="93"/>
                    </a:lnTo>
                    <a:lnTo>
                      <a:pt x="729" y="98"/>
                    </a:lnTo>
                    <a:lnTo>
                      <a:pt x="758" y="101"/>
                    </a:lnTo>
                    <a:lnTo>
                      <a:pt x="790" y="107"/>
                    </a:lnTo>
                    <a:lnTo>
                      <a:pt x="819" y="111"/>
                    </a:lnTo>
                    <a:lnTo>
                      <a:pt x="847" y="114"/>
                    </a:lnTo>
                    <a:lnTo>
                      <a:pt x="877" y="119"/>
                    </a:lnTo>
                    <a:lnTo>
                      <a:pt x="908" y="123"/>
                    </a:lnTo>
                    <a:lnTo>
                      <a:pt x="938" y="125"/>
                    </a:lnTo>
                    <a:lnTo>
                      <a:pt x="968" y="128"/>
                    </a:lnTo>
                    <a:lnTo>
                      <a:pt x="1000" y="128"/>
                    </a:lnTo>
                    <a:lnTo>
                      <a:pt x="1034" y="128"/>
                    </a:lnTo>
                    <a:lnTo>
                      <a:pt x="1037" y="125"/>
                    </a:lnTo>
                    <a:lnTo>
                      <a:pt x="1044" y="119"/>
                    </a:lnTo>
                    <a:lnTo>
                      <a:pt x="1051" y="112"/>
                    </a:lnTo>
                    <a:lnTo>
                      <a:pt x="1059" y="106"/>
                    </a:lnTo>
                    <a:lnTo>
                      <a:pt x="1064" y="98"/>
                    </a:lnTo>
                    <a:lnTo>
                      <a:pt x="1069" y="90"/>
                    </a:lnTo>
                    <a:lnTo>
                      <a:pt x="1072" y="83"/>
                    </a:lnTo>
                    <a:lnTo>
                      <a:pt x="1072" y="80"/>
                    </a:lnTo>
                    <a:lnTo>
                      <a:pt x="1012" y="76"/>
                    </a:lnTo>
                    <a:lnTo>
                      <a:pt x="951" y="73"/>
                    </a:lnTo>
                    <a:lnTo>
                      <a:pt x="891" y="70"/>
                    </a:lnTo>
                    <a:lnTo>
                      <a:pt x="830" y="68"/>
                    </a:lnTo>
                    <a:lnTo>
                      <a:pt x="769" y="63"/>
                    </a:lnTo>
                    <a:lnTo>
                      <a:pt x="709" y="58"/>
                    </a:lnTo>
                    <a:lnTo>
                      <a:pt x="648" y="55"/>
                    </a:lnTo>
                    <a:lnTo>
                      <a:pt x="588" y="51"/>
                    </a:lnTo>
                    <a:lnTo>
                      <a:pt x="526" y="45"/>
                    </a:lnTo>
                    <a:lnTo>
                      <a:pt x="464" y="42"/>
                    </a:lnTo>
                    <a:lnTo>
                      <a:pt x="405" y="37"/>
                    </a:lnTo>
                    <a:lnTo>
                      <a:pt x="343" y="31"/>
                    </a:lnTo>
                    <a:lnTo>
                      <a:pt x="282" y="25"/>
                    </a:lnTo>
                    <a:lnTo>
                      <a:pt x="224" y="19"/>
                    </a:lnTo>
                    <a:lnTo>
                      <a:pt x="163" y="15"/>
                    </a:lnTo>
                    <a:lnTo>
                      <a:pt x="104" y="11"/>
                    </a:lnTo>
                    <a:lnTo>
                      <a:pt x="99" y="9"/>
                    </a:lnTo>
                    <a:lnTo>
                      <a:pt x="95" y="8"/>
                    </a:lnTo>
                    <a:lnTo>
                      <a:pt x="89" y="6"/>
                    </a:lnTo>
                    <a:lnTo>
                      <a:pt x="82" y="6"/>
                    </a:lnTo>
                    <a:lnTo>
                      <a:pt x="72" y="6"/>
                    </a:lnTo>
                    <a:lnTo>
                      <a:pt x="65" y="5"/>
                    </a:lnTo>
                    <a:lnTo>
                      <a:pt x="56" y="3"/>
                    </a:lnTo>
                    <a:lnTo>
                      <a:pt x="49" y="3"/>
                    </a:lnTo>
                    <a:lnTo>
                      <a:pt x="39" y="2"/>
                    </a:lnTo>
                    <a:lnTo>
                      <a:pt x="28" y="2"/>
                    </a:lnTo>
                    <a:lnTo>
                      <a:pt x="22" y="1"/>
                    </a:lnTo>
                    <a:lnTo>
                      <a:pt x="15" y="1"/>
                    </a:lnTo>
                    <a:lnTo>
                      <a:pt x="4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4948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21" name="Freeform 29"/>
              <p:cNvSpPr>
                <a:spLocks/>
              </p:cNvSpPr>
              <p:nvPr/>
            </p:nvSpPr>
            <p:spPr bwMode="auto">
              <a:xfrm>
                <a:off x="1876" y="12409"/>
                <a:ext cx="314" cy="54"/>
              </a:xfrm>
              <a:custGeom>
                <a:avLst/>
                <a:gdLst/>
                <a:ahLst/>
                <a:cxnLst>
                  <a:cxn ang="0">
                    <a:pos x="235" y="1"/>
                  </a:cxn>
                  <a:cxn ang="0">
                    <a:pos x="201" y="1"/>
                  </a:cxn>
                  <a:cxn ang="0">
                    <a:pos x="169" y="0"/>
                  </a:cxn>
                  <a:cxn ang="0">
                    <a:pos x="136" y="0"/>
                  </a:cxn>
                  <a:cxn ang="0">
                    <a:pos x="104" y="0"/>
                  </a:cxn>
                  <a:cxn ang="0">
                    <a:pos x="72" y="0"/>
                  </a:cxn>
                  <a:cxn ang="0">
                    <a:pos x="42" y="6"/>
                  </a:cxn>
                  <a:cxn ang="0">
                    <a:pos x="11" y="16"/>
                  </a:cxn>
                  <a:cxn ang="0">
                    <a:pos x="0" y="31"/>
                  </a:cxn>
                  <a:cxn ang="0">
                    <a:pos x="1" y="49"/>
                  </a:cxn>
                  <a:cxn ang="0">
                    <a:pos x="60" y="59"/>
                  </a:cxn>
                  <a:cxn ang="0">
                    <a:pos x="176" y="64"/>
                  </a:cxn>
                  <a:cxn ang="0">
                    <a:pos x="289" y="76"/>
                  </a:cxn>
                  <a:cxn ang="0">
                    <a:pos x="400" y="92"/>
                  </a:cxn>
                  <a:cxn ang="0">
                    <a:pos x="511" y="109"/>
                  </a:cxn>
                  <a:cxn ang="0">
                    <a:pos x="623" y="126"/>
                  </a:cxn>
                  <a:cxn ang="0">
                    <a:pos x="735" y="142"/>
                  </a:cxn>
                  <a:cxn ang="0">
                    <a:pos x="848" y="155"/>
                  </a:cxn>
                  <a:cxn ang="0">
                    <a:pos x="916" y="155"/>
                  </a:cxn>
                  <a:cxn ang="0">
                    <a:pos x="934" y="145"/>
                  </a:cxn>
                  <a:cxn ang="0">
                    <a:pos x="933" y="127"/>
                  </a:cxn>
                  <a:cxn ang="0">
                    <a:pos x="903" y="106"/>
                  </a:cxn>
                  <a:cxn ang="0">
                    <a:pos x="874" y="95"/>
                  </a:cxn>
                  <a:cxn ang="0">
                    <a:pos x="835" y="87"/>
                  </a:cxn>
                  <a:cxn ang="0">
                    <a:pos x="796" y="82"/>
                  </a:cxn>
                  <a:cxn ang="0">
                    <a:pos x="756" y="78"/>
                  </a:cxn>
                  <a:cxn ang="0">
                    <a:pos x="717" y="72"/>
                  </a:cxn>
                  <a:cxn ang="0">
                    <a:pos x="680" y="64"/>
                  </a:cxn>
                  <a:cxn ang="0">
                    <a:pos x="638" y="52"/>
                  </a:cxn>
                  <a:cxn ang="0">
                    <a:pos x="585" y="44"/>
                  </a:cxn>
                  <a:cxn ang="0">
                    <a:pos x="535" y="35"/>
                  </a:cxn>
                  <a:cxn ang="0">
                    <a:pos x="484" y="29"/>
                  </a:cxn>
                  <a:cxn ang="0">
                    <a:pos x="431" y="22"/>
                  </a:cxn>
                  <a:cxn ang="0">
                    <a:pos x="381" y="16"/>
                  </a:cxn>
                  <a:cxn ang="0">
                    <a:pos x="328" y="9"/>
                  </a:cxn>
                  <a:cxn ang="0">
                    <a:pos x="278" y="3"/>
                  </a:cxn>
                  <a:cxn ang="0">
                    <a:pos x="254" y="1"/>
                  </a:cxn>
                </a:cxnLst>
                <a:rect l="0" t="0" r="r" b="b"/>
                <a:pathLst>
                  <a:path w="944" h="162">
                    <a:moveTo>
                      <a:pt x="254" y="1"/>
                    </a:moveTo>
                    <a:lnTo>
                      <a:pt x="235" y="1"/>
                    </a:lnTo>
                    <a:lnTo>
                      <a:pt x="221" y="1"/>
                    </a:lnTo>
                    <a:lnTo>
                      <a:pt x="201" y="1"/>
                    </a:lnTo>
                    <a:lnTo>
                      <a:pt x="186" y="1"/>
                    </a:lnTo>
                    <a:lnTo>
                      <a:pt x="169" y="0"/>
                    </a:lnTo>
                    <a:lnTo>
                      <a:pt x="153" y="0"/>
                    </a:lnTo>
                    <a:lnTo>
                      <a:pt x="136" y="0"/>
                    </a:lnTo>
                    <a:lnTo>
                      <a:pt x="121" y="0"/>
                    </a:lnTo>
                    <a:lnTo>
                      <a:pt x="104" y="0"/>
                    </a:lnTo>
                    <a:lnTo>
                      <a:pt x="89" y="0"/>
                    </a:lnTo>
                    <a:lnTo>
                      <a:pt x="72" y="0"/>
                    </a:lnTo>
                    <a:lnTo>
                      <a:pt x="57" y="3"/>
                    </a:lnTo>
                    <a:lnTo>
                      <a:pt x="42" y="6"/>
                    </a:lnTo>
                    <a:lnTo>
                      <a:pt x="26" y="9"/>
                    </a:lnTo>
                    <a:lnTo>
                      <a:pt x="11" y="16"/>
                    </a:lnTo>
                    <a:lnTo>
                      <a:pt x="0" y="22"/>
                    </a:lnTo>
                    <a:lnTo>
                      <a:pt x="0" y="31"/>
                    </a:lnTo>
                    <a:lnTo>
                      <a:pt x="0" y="40"/>
                    </a:lnTo>
                    <a:lnTo>
                      <a:pt x="1" y="49"/>
                    </a:lnTo>
                    <a:lnTo>
                      <a:pt x="3" y="59"/>
                    </a:lnTo>
                    <a:lnTo>
                      <a:pt x="60" y="59"/>
                    </a:lnTo>
                    <a:lnTo>
                      <a:pt x="119" y="62"/>
                    </a:lnTo>
                    <a:lnTo>
                      <a:pt x="176" y="64"/>
                    </a:lnTo>
                    <a:lnTo>
                      <a:pt x="233" y="71"/>
                    </a:lnTo>
                    <a:lnTo>
                      <a:pt x="289" y="76"/>
                    </a:lnTo>
                    <a:lnTo>
                      <a:pt x="345" y="84"/>
                    </a:lnTo>
                    <a:lnTo>
                      <a:pt x="400" y="92"/>
                    </a:lnTo>
                    <a:lnTo>
                      <a:pt x="457" y="101"/>
                    </a:lnTo>
                    <a:lnTo>
                      <a:pt x="511" y="109"/>
                    </a:lnTo>
                    <a:lnTo>
                      <a:pt x="567" y="118"/>
                    </a:lnTo>
                    <a:lnTo>
                      <a:pt x="623" y="126"/>
                    </a:lnTo>
                    <a:lnTo>
                      <a:pt x="680" y="136"/>
                    </a:lnTo>
                    <a:lnTo>
                      <a:pt x="735" y="142"/>
                    </a:lnTo>
                    <a:lnTo>
                      <a:pt x="791" y="150"/>
                    </a:lnTo>
                    <a:lnTo>
                      <a:pt x="848" y="155"/>
                    </a:lnTo>
                    <a:lnTo>
                      <a:pt x="908" y="162"/>
                    </a:lnTo>
                    <a:lnTo>
                      <a:pt x="916" y="155"/>
                    </a:lnTo>
                    <a:lnTo>
                      <a:pt x="924" y="150"/>
                    </a:lnTo>
                    <a:lnTo>
                      <a:pt x="934" y="145"/>
                    </a:lnTo>
                    <a:lnTo>
                      <a:pt x="944" y="142"/>
                    </a:lnTo>
                    <a:lnTo>
                      <a:pt x="933" y="127"/>
                    </a:lnTo>
                    <a:lnTo>
                      <a:pt x="919" y="115"/>
                    </a:lnTo>
                    <a:lnTo>
                      <a:pt x="903" y="106"/>
                    </a:lnTo>
                    <a:lnTo>
                      <a:pt x="891" y="100"/>
                    </a:lnTo>
                    <a:lnTo>
                      <a:pt x="874" y="95"/>
                    </a:lnTo>
                    <a:lnTo>
                      <a:pt x="855" y="89"/>
                    </a:lnTo>
                    <a:lnTo>
                      <a:pt x="835" y="87"/>
                    </a:lnTo>
                    <a:lnTo>
                      <a:pt x="819" y="85"/>
                    </a:lnTo>
                    <a:lnTo>
                      <a:pt x="796" y="82"/>
                    </a:lnTo>
                    <a:lnTo>
                      <a:pt x="776" y="82"/>
                    </a:lnTo>
                    <a:lnTo>
                      <a:pt x="756" y="78"/>
                    </a:lnTo>
                    <a:lnTo>
                      <a:pt x="735" y="76"/>
                    </a:lnTo>
                    <a:lnTo>
                      <a:pt x="717" y="72"/>
                    </a:lnTo>
                    <a:lnTo>
                      <a:pt x="696" y="70"/>
                    </a:lnTo>
                    <a:lnTo>
                      <a:pt x="680" y="64"/>
                    </a:lnTo>
                    <a:lnTo>
                      <a:pt x="663" y="59"/>
                    </a:lnTo>
                    <a:lnTo>
                      <a:pt x="638" y="52"/>
                    </a:lnTo>
                    <a:lnTo>
                      <a:pt x="613" y="49"/>
                    </a:lnTo>
                    <a:lnTo>
                      <a:pt x="585" y="44"/>
                    </a:lnTo>
                    <a:lnTo>
                      <a:pt x="560" y="40"/>
                    </a:lnTo>
                    <a:lnTo>
                      <a:pt x="535" y="35"/>
                    </a:lnTo>
                    <a:lnTo>
                      <a:pt x="509" y="33"/>
                    </a:lnTo>
                    <a:lnTo>
                      <a:pt x="484" y="29"/>
                    </a:lnTo>
                    <a:lnTo>
                      <a:pt x="457" y="27"/>
                    </a:lnTo>
                    <a:lnTo>
                      <a:pt x="431" y="22"/>
                    </a:lnTo>
                    <a:lnTo>
                      <a:pt x="406" y="20"/>
                    </a:lnTo>
                    <a:lnTo>
                      <a:pt x="381" y="16"/>
                    </a:lnTo>
                    <a:lnTo>
                      <a:pt x="354" y="14"/>
                    </a:lnTo>
                    <a:lnTo>
                      <a:pt x="328" y="9"/>
                    </a:lnTo>
                    <a:lnTo>
                      <a:pt x="304" y="7"/>
                    </a:lnTo>
                    <a:lnTo>
                      <a:pt x="278" y="3"/>
                    </a:lnTo>
                    <a:lnTo>
                      <a:pt x="254" y="1"/>
                    </a:lnTo>
                    <a:close/>
                  </a:path>
                </a:pathLst>
              </a:custGeom>
              <a:solidFill>
                <a:srgbClr val="B3B3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22" name="Freeform 30"/>
              <p:cNvSpPr>
                <a:spLocks/>
              </p:cNvSpPr>
              <p:nvPr/>
            </p:nvSpPr>
            <p:spPr bwMode="auto">
              <a:xfrm>
                <a:off x="1748" y="12408"/>
                <a:ext cx="173" cy="39"/>
              </a:xfrm>
              <a:custGeom>
                <a:avLst/>
                <a:gdLst/>
                <a:ahLst/>
                <a:cxnLst>
                  <a:cxn ang="0">
                    <a:pos x="501" y="0"/>
                  </a:cxn>
                  <a:cxn ang="0">
                    <a:pos x="471" y="0"/>
                  </a:cxn>
                  <a:cxn ang="0">
                    <a:pos x="439" y="4"/>
                  </a:cxn>
                  <a:cxn ang="0">
                    <a:pos x="408" y="6"/>
                  </a:cxn>
                  <a:cxn ang="0">
                    <a:pos x="378" y="8"/>
                  </a:cxn>
                  <a:cxn ang="0">
                    <a:pos x="348" y="12"/>
                  </a:cxn>
                  <a:cxn ang="0">
                    <a:pos x="318" y="14"/>
                  </a:cxn>
                  <a:cxn ang="0">
                    <a:pos x="287" y="19"/>
                  </a:cxn>
                  <a:cxn ang="0">
                    <a:pos x="258" y="23"/>
                  </a:cxn>
                  <a:cxn ang="0">
                    <a:pos x="226" y="25"/>
                  </a:cxn>
                  <a:cxn ang="0">
                    <a:pos x="198" y="29"/>
                  </a:cxn>
                  <a:cxn ang="0">
                    <a:pos x="166" y="33"/>
                  </a:cxn>
                  <a:cxn ang="0">
                    <a:pos x="137" y="37"/>
                  </a:cxn>
                  <a:cxn ang="0">
                    <a:pos x="105" y="41"/>
                  </a:cxn>
                  <a:cxn ang="0">
                    <a:pos x="77" y="45"/>
                  </a:cxn>
                  <a:cxn ang="0">
                    <a:pos x="47" y="48"/>
                  </a:cxn>
                  <a:cxn ang="0">
                    <a:pos x="16" y="51"/>
                  </a:cxn>
                  <a:cxn ang="0">
                    <a:pos x="13" y="58"/>
                  </a:cxn>
                  <a:cxn ang="0">
                    <a:pos x="11" y="64"/>
                  </a:cxn>
                  <a:cxn ang="0">
                    <a:pos x="9" y="73"/>
                  </a:cxn>
                  <a:cxn ang="0">
                    <a:pos x="8" y="79"/>
                  </a:cxn>
                  <a:cxn ang="0">
                    <a:pos x="5" y="86"/>
                  </a:cxn>
                  <a:cxn ang="0">
                    <a:pos x="5" y="93"/>
                  </a:cxn>
                  <a:cxn ang="0">
                    <a:pos x="1" y="101"/>
                  </a:cxn>
                  <a:cxn ang="0">
                    <a:pos x="0" y="109"/>
                  </a:cxn>
                  <a:cxn ang="0">
                    <a:pos x="33" y="112"/>
                  </a:cxn>
                  <a:cxn ang="0">
                    <a:pos x="65" y="116"/>
                  </a:cxn>
                  <a:cxn ang="0">
                    <a:pos x="95" y="116"/>
                  </a:cxn>
                  <a:cxn ang="0">
                    <a:pos x="127" y="115"/>
                  </a:cxn>
                  <a:cxn ang="0">
                    <a:pos x="158" y="110"/>
                  </a:cxn>
                  <a:cxn ang="0">
                    <a:pos x="189" y="106"/>
                  </a:cxn>
                  <a:cxn ang="0">
                    <a:pos x="218" y="103"/>
                  </a:cxn>
                  <a:cxn ang="0">
                    <a:pos x="248" y="99"/>
                  </a:cxn>
                  <a:cxn ang="0">
                    <a:pos x="279" y="92"/>
                  </a:cxn>
                  <a:cxn ang="0">
                    <a:pos x="310" y="86"/>
                  </a:cxn>
                  <a:cxn ang="0">
                    <a:pos x="342" y="80"/>
                  </a:cxn>
                  <a:cxn ang="0">
                    <a:pos x="375" y="75"/>
                  </a:cxn>
                  <a:cxn ang="0">
                    <a:pos x="408" y="68"/>
                  </a:cxn>
                  <a:cxn ang="0">
                    <a:pos x="444" y="66"/>
                  </a:cxn>
                  <a:cxn ang="0">
                    <a:pos x="481" y="63"/>
                  </a:cxn>
                  <a:cxn ang="0">
                    <a:pos x="519" y="63"/>
                  </a:cxn>
                  <a:cxn ang="0">
                    <a:pos x="515" y="56"/>
                  </a:cxn>
                  <a:cxn ang="0">
                    <a:pos x="513" y="49"/>
                  </a:cxn>
                  <a:cxn ang="0">
                    <a:pos x="508" y="37"/>
                  </a:cxn>
                  <a:cxn ang="0">
                    <a:pos x="506" y="28"/>
                  </a:cxn>
                  <a:cxn ang="0">
                    <a:pos x="504" y="22"/>
                  </a:cxn>
                  <a:cxn ang="0">
                    <a:pos x="503" y="17"/>
                  </a:cxn>
                  <a:cxn ang="0">
                    <a:pos x="503" y="11"/>
                  </a:cxn>
                  <a:cxn ang="0">
                    <a:pos x="503" y="7"/>
                  </a:cxn>
                  <a:cxn ang="0">
                    <a:pos x="501" y="4"/>
                  </a:cxn>
                  <a:cxn ang="0">
                    <a:pos x="501" y="0"/>
                  </a:cxn>
                  <a:cxn ang="0">
                    <a:pos x="501" y="0"/>
                  </a:cxn>
                </a:cxnLst>
                <a:rect l="0" t="0" r="r" b="b"/>
                <a:pathLst>
                  <a:path w="519" h="116">
                    <a:moveTo>
                      <a:pt x="501" y="0"/>
                    </a:moveTo>
                    <a:lnTo>
                      <a:pt x="471" y="0"/>
                    </a:lnTo>
                    <a:lnTo>
                      <a:pt x="439" y="4"/>
                    </a:lnTo>
                    <a:lnTo>
                      <a:pt x="408" y="6"/>
                    </a:lnTo>
                    <a:lnTo>
                      <a:pt x="378" y="8"/>
                    </a:lnTo>
                    <a:lnTo>
                      <a:pt x="348" y="12"/>
                    </a:lnTo>
                    <a:lnTo>
                      <a:pt x="318" y="14"/>
                    </a:lnTo>
                    <a:lnTo>
                      <a:pt x="287" y="19"/>
                    </a:lnTo>
                    <a:lnTo>
                      <a:pt x="258" y="23"/>
                    </a:lnTo>
                    <a:lnTo>
                      <a:pt x="226" y="25"/>
                    </a:lnTo>
                    <a:lnTo>
                      <a:pt x="198" y="29"/>
                    </a:lnTo>
                    <a:lnTo>
                      <a:pt x="166" y="33"/>
                    </a:lnTo>
                    <a:lnTo>
                      <a:pt x="137" y="37"/>
                    </a:lnTo>
                    <a:lnTo>
                      <a:pt x="105" y="41"/>
                    </a:lnTo>
                    <a:lnTo>
                      <a:pt x="77" y="45"/>
                    </a:lnTo>
                    <a:lnTo>
                      <a:pt x="47" y="48"/>
                    </a:lnTo>
                    <a:lnTo>
                      <a:pt x="16" y="51"/>
                    </a:lnTo>
                    <a:lnTo>
                      <a:pt x="13" y="58"/>
                    </a:lnTo>
                    <a:lnTo>
                      <a:pt x="11" y="64"/>
                    </a:lnTo>
                    <a:lnTo>
                      <a:pt x="9" y="73"/>
                    </a:lnTo>
                    <a:lnTo>
                      <a:pt x="8" y="79"/>
                    </a:lnTo>
                    <a:lnTo>
                      <a:pt x="5" y="86"/>
                    </a:lnTo>
                    <a:lnTo>
                      <a:pt x="5" y="93"/>
                    </a:lnTo>
                    <a:lnTo>
                      <a:pt x="1" y="101"/>
                    </a:lnTo>
                    <a:lnTo>
                      <a:pt x="0" y="109"/>
                    </a:lnTo>
                    <a:lnTo>
                      <a:pt x="33" y="112"/>
                    </a:lnTo>
                    <a:lnTo>
                      <a:pt x="65" y="116"/>
                    </a:lnTo>
                    <a:lnTo>
                      <a:pt x="95" y="116"/>
                    </a:lnTo>
                    <a:lnTo>
                      <a:pt x="127" y="115"/>
                    </a:lnTo>
                    <a:lnTo>
                      <a:pt x="158" y="110"/>
                    </a:lnTo>
                    <a:lnTo>
                      <a:pt x="189" y="106"/>
                    </a:lnTo>
                    <a:lnTo>
                      <a:pt x="218" y="103"/>
                    </a:lnTo>
                    <a:lnTo>
                      <a:pt x="248" y="99"/>
                    </a:lnTo>
                    <a:lnTo>
                      <a:pt x="279" y="92"/>
                    </a:lnTo>
                    <a:lnTo>
                      <a:pt x="310" y="86"/>
                    </a:lnTo>
                    <a:lnTo>
                      <a:pt x="342" y="80"/>
                    </a:lnTo>
                    <a:lnTo>
                      <a:pt x="375" y="75"/>
                    </a:lnTo>
                    <a:lnTo>
                      <a:pt x="408" y="68"/>
                    </a:lnTo>
                    <a:lnTo>
                      <a:pt x="444" y="66"/>
                    </a:lnTo>
                    <a:lnTo>
                      <a:pt x="481" y="63"/>
                    </a:lnTo>
                    <a:lnTo>
                      <a:pt x="519" y="63"/>
                    </a:lnTo>
                    <a:lnTo>
                      <a:pt x="515" y="56"/>
                    </a:lnTo>
                    <a:lnTo>
                      <a:pt x="513" y="49"/>
                    </a:lnTo>
                    <a:lnTo>
                      <a:pt x="508" y="37"/>
                    </a:lnTo>
                    <a:lnTo>
                      <a:pt x="506" y="28"/>
                    </a:lnTo>
                    <a:lnTo>
                      <a:pt x="504" y="22"/>
                    </a:lnTo>
                    <a:lnTo>
                      <a:pt x="503" y="17"/>
                    </a:lnTo>
                    <a:lnTo>
                      <a:pt x="503" y="11"/>
                    </a:lnTo>
                    <a:lnTo>
                      <a:pt x="503" y="7"/>
                    </a:lnTo>
                    <a:lnTo>
                      <a:pt x="501" y="4"/>
                    </a:lnTo>
                    <a:lnTo>
                      <a:pt x="501" y="0"/>
                    </a:lnTo>
                    <a:close/>
                  </a:path>
                </a:pathLst>
              </a:custGeom>
              <a:solidFill>
                <a:srgbClr val="B3B3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23" name="Freeform 31"/>
              <p:cNvSpPr>
                <a:spLocks/>
              </p:cNvSpPr>
              <p:nvPr/>
            </p:nvSpPr>
            <p:spPr bwMode="auto">
              <a:xfrm>
                <a:off x="1774" y="12420"/>
                <a:ext cx="78" cy="25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57" y="0"/>
                  </a:cxn>
                  <a:cxn ang="0">
                    <a:pos x="49" y="0"/>
                  </a:cxn>
                  <a:cxn ang="0">
                    <a:pos x="41" y="0"/>
                  </a:cxn>
                  <a:cxn ang="0">
                    <a:pos x="34" y="1"/>
                  </a:cxn>
                  <a:cxn ang="0">
                    <a:pos x="24" y="1"/>
                  </a:cxn>
                  <a:cxn ang="0">
                    <a:pos x="17" y="2"/>
                  </a:cxn>
                  <a:cxn ang="0">
                    <a:pos x="9" y="4"/>
                  </a:cxn>
                  <a:cxn ang="0">
                    <a:pos x="2" y="9"/>
                  </a:cxn>
                  <a:cxn ang="0">
                    <a:pos x="10" y="15"/>
                  </a:cxn>
                  <a:cxn ang="0">
                    <a:pos x="16" y="25"/>
                  </a:cxn>
                  <a:cxn ang="0">
                    <a:pos x="16" y="32"/>
                  </a:cxn>
                  <a:cxn ang="0">
                    <a:pos x="13" y="41"/>
                  </a:cxn>
                  <a:cxn ang="0">
                    <a:pos x="9" y="50"/>
                  </a:cxn>
                  <a:cxn ang="0">
                    <a:pos x="5" y="58"/>
                  </a:cxn>
                  <a:cxn ang="0">
                    <a:pos x="0" y="68"/>
                  </a:cxn>
                  <a:cxn ang="0">
                    <a:pos x="0" y="77"/>
                  </a:cxn>
                  <a:cxn ang="0">
                    <a:pos x="11" y="75"/>
                  </a:cxn>
                  <a:cxn ang="0">
                    <a:pos x="27" y="74"/>
                  </a:cxn>
                  <a:cxn ang="0">
                    <a:pos x="38" y="72"/>
                  </a:cxn>
                  <a:cxn ang="0">
                    <a:pos x="53" y="71"/>
                  </a:cxn>
                  <a:cxn ang="0">
                    <a:pos x="66" y="69"/>
                  </a:cxn>
                  <a:cxn ang="0">
                    <a:pos x="80" y="68"/>
                  </a:cxn>
                  <a:cxn ang="0">
                    <a:pos x="92" y="65"/>
                  </a:cxn>
                  <a:cxn ang="0">
                    <a:pos x="106" y="64"/>
                  </a:cxn>
                  <a:cxn ang="0">
                    <a:pos x="117" y="59"/>
                  </a:cxn>
                  <a:cxn ang="0">
                    <a:pos x="132" y="57"/>
                  </a:cxn>
                  <a:cxn ang="0">
                    <a:pos x="145" y="54"/>
                  </a:cxn>
                  <a:cxn ang="0">
                    <a:pos x="157" y="52"/>
                  </a:cxn>
                  <a:cxn ang="0">
                    <a:pos x="171" y="50"/>
                  </a:cxn>
                  <a:cxn ang="0">
                    <a:pos x="185" y="45"/>
                  </a:cxn>
                  <a:cxn ang="0">
                    <a:pos x="199" y="44"/>
                  </a:cxn>
                  <a:cxn ang="0">
                    <a:pos x="212" y="43"/>
                  </a:cxn>
                  <a:cxn ang="0">
                    <a:pos x="223" y="38"/>
                  </a:cxn>
                  <a:cxn ang="0">
                    <a:pos x="233" y="33"/>
                  </a:cxn>
                  <a:cxn ang="0">
                    <a:pos x="233" y="26"/>
                  </a:cxn>
                  <a:cxn ang="0">
                    <a:pos x="235" y="18"/>
                  </a:cxn>
                  <a:cxn ang="0">
                    <a:pos x="226" y="13"/>
                  </a:cxn>
                  <a:cxn ang="0">
                    <a:pos x="216" y="10"/>
                  </a:cxn>
                  <a:cxn ang="0">
                    <a:pos x="205" y="7"/>
                  </a:cxn>
                  <a:cxn ang="0">
                    <a:pos x="195" y="6"/>
                  </a:cxn>
                  <a:cxn ang="0">
                    <a:pos x="185" y="3"/>
                  </a:cxn>
                  <a:cxn ang="0">
                    <a:pos x="176" y="3"/>
                  </a:cxn>
                  <a:cxn ang="0">
                    <a:pos x="164" y="3"/>
                  </a:cxn>
                  <a:cxn ang="0">
                    <a:pos x="155" y="3"/>
                  </a:cxn>
                  <a:cxn ang="0">
                    <a:pos x="144" y="2"/>
                  </a:cxn>
                  <a:cxn ang="0">
                    <a:pos x="132" y="2"/>
                  </a:cxn>
                  <a:cxn ang="0">
                    <a:pos x="121" y="2"/>
                  </a:cxn>
                  <a:cxn ang="0">
                    <a:pos x="112" y="2"/>
                  </a:cxn>
                  <a:cxn ang="0">
                    <a:pos x="99" y="2"/>
                  </a:cxn>
                  <a:cxn ang="0">
                    <a:pos x="89" y="2"/>
                  </a:cxn>
                  <a:cxn ang="0">
                    <a:pos x="77" y="1"/>
                  </a:cxn>
                  <a:cxn ang="0">
                    <a:pos x="67" y="0"/>
                  </a:cxn>
                  <a:cxn ang="0">
                    <a:pos x="67" y="0"/>
                  </a:cxn>
                </a:cxnLst>
                <a:rect l="0" t="0" r="r" b="b"/>
                <a:pathLst>
                  <a:path w="235" h="77">
                    <a:moveTo>
                      <a:pt x="67" y="0"/>
                    </a:moveTo>
                    <a:lnTo>
                      <a:pt x="57" y="0"/>
                    </a:lnTo>
                    <a:lnTo>
                      <a:pt x="49" y="0"/>
                    </a:lnTo>
                    <a:lnTo>
                      <a:pt x="41" y="0"/>
                    </a:lnTo>
                    <a:lnTo>
                      <a:pt x="34" y="1"/>
                    </a:lnTo>
                    <a:lnTo>
                      <a:pt x="24" y="1"/>
                    </a:lnTo>
                    <a:lnTo>
                      <a:pt x="17" y="2"/>
                    </a:lnTo>
                    <a:lnTo>
                      <a:pt x="9" y="4"/>
                    </a:lnTo>
                    <a:lnTo>
                      <a:pt x="2" y="9"/>
                    </a:lnTo>
                    <a:lnTo>
                      <a:pt x="10" y="15"/>
                    </a:lnTo>
                    <a:lnTo>
                      <a:pt x="16" y="25"/>
                    </a:lnTo>
                    <a:lnTo>
                      <a:pt x="16" y="32"/>
                    </a:lnTo>
                    <a:lnTo>
                      <a:pt x="13" y="41"/>
                    </a:lnTo>
                    <a:lnTo>
                      <a:pt x="9" y="50"/>
                    </a:lnTo>
                    <a:lnTo>
                      <a:pt x="5" y="58"/>
                    </a:lnTo>
                    <a:lnTo>
                      <a:pt x="0" y="68"/>
                    </a:lnTo>
                    <a:lnTo>
                      <a:pt x="0" y="77"/>
                    </a:lnTo>
                    <a:lnTo>
                      <a:pt x="11" y="75"/>
                    </a:lnTo>
                    <a:lnTo>
                      <a:pt x="27" y="74"/>
                    </a:lnTo>
                    <a:lnTo>
                      <a:pt x="38" y="72"/>
                    </a:lnTo>
                    <a:lnTo>
                      <a:pt x="53" y="71"/>
                    </a:lnTo>
                    <a:lnTo>
                      <a:pt x="66" y="69"/>
                    </a:lnTo>
                    <a:lnTo>
                      <a:pt x="80" y="68"/>
                    </a:lnTo>
                    <a:lnTo>
                      <a:pt x="92" y="65"/>
                    </a:lnTo>
                    <a:lnTo>
                      <a:pt x="106" y="64"/>
                    </a:lnTo>
                    <a:lnTo>
                      <a:pt x="117" y="59"/>
                    </a:lnTo>
                    <a:lnTo>
                      <a:pt x="132" y="57"/>
                    </a:lnTo>
                    <a:lnTo>
                      <a:pt x="145" y="54"/>
                    </a:lnTo>
                    <a:lnTo>
                      <a:pt x="157" y="52"/>
                    </a:lnTo>
                    <a:lnTo>
                      <a:pt x="171" y="50"/>
                    </a:lnTo>
                    <a:lnTo>
                      <a:pt x="185" y="45"/>
                    </a:lnTo>
                    <a:lnTo>
                      <a:pt x="199" y="44"/>
                    </a:lnTo>
                    <a:lnTo>
                      <a:pt x="212" y="43"/>
                    </a:lnTo>
                    <a:lnTo>
                      <a:pt x="223" y="38"/>
                    </a:lnTo>
                    <a:lnTo>
                      <a:pt x="233" y="33"/>
                    </a:lnTo>
                    <a:lnTo>
                      <a:pt x="233" y="26"/>
                    </a:lnTo>
                    <a:lnTo>
                      <a:pt x="235" y="18"/>
                    </a:lnTo>
                    <a:lnTo>
                      <a:pt x="226" y="13"/>
                    </a:lnTo>
                    <a:lnTo>
                      <a:pt x="216" y="10"/>
                    </a:lnTo>
                    <a:lnTo>
                      <a:pt x="205" y="7"/>
                    </a:lnTo>
                    <a:lnTo>
                      <a:pt x="195" y="6"/>
                    </a:lnTo>
                    <a:lnTo>
                      <a:pt x="185" y="3"/>
                    </a:lnTo>
                    <a:lnTo>
                      <a:pt x="176" y="3"/>
                    </a:lnTo>
                    <a:lnTo>
                      <a:pt x="164" y="3"/>
                    </a:lnTo>
                    <a:lnTo>
                      <a:pt x="155" y="3"/>
                    </a:lnTo>
                    <a:lnTo>
                      <a:pt x="144" y="2"/>
                    </a:lnTo>
                    <a:lnTo>
                      <a:pt x="132" y="2"/>
                    </a:lnTo>
                    <a:lnTo>
                      <a:pt x="121" y="2"/>
                    </a:lnTo>
                    <a:lnTo>
                      <a:pt x="112" y="2"/>
                    </a:lnTo>
                    <a:lnTo>
                      <a:pt x="99" y="2"/>
                    </a:lnTo>
                    <a:lnTo>
                      <a:pt x="89" y="2"/>
                    </a:lnTo>
                    <a:lnTo>
                      <a:pt x="77" y="1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94948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24" name="Freeform 32"/>
              <p:cNvSpPr>
                <a:spLocks/>
              </p:cNvSpPr>
              <p:nvPr/>
            </p:nvSpPr>
            <p:spPr bwMode="auto">
              <a:xfrm>
                <a:off x="1451" y="12325"/>
                <a:ext cx="336" cy="141"/>
              </a:xfrm>
              <a:custGeom>
                <a:avLst/>
                <a:gdLst/>
                <a:ahLst/>
                <a:cxnLst>
                  <a:cxn ang="0">
                    <a:pos x="49" y="13"/>
                  </a:cxn>
                  <a:cxn ang="0">
                    <a:pos x="7" y="43"/>
                  </a:cxn>
                  <a:cxn ang="0">
                    <a:pos x="0" y="81"/>
                  </a:cxn>
                  <a:cxn ang="0">
                    <a:pos x="23" y="120"/>
                  </a:cxn>
                  <a:cxn ang="0">
                    <a:pos x="63" y="160"/>
                  </a:cxn>
                  <a:cxn ang="0">
                    <a:pos x="117" y="198"/>
                  </a:cxn>
                  <a:cxn ang="0">
                    <a:pos x="173" y="230"/>
                  </a:cxn>
                  <a:cxn ang="0">
                    <a:pos x="223" y="258"/>
                  </a:cxn>
                  <a:cxn ang="0">
                    <a:pos x="277" y="280"/>
                  </a:cxn>
                  <a:cxn ang="0">
                    <a:pos x="342" y="308"/>
                  </a:cxn>
                  <a:cxn ang="0">
                    <a:pos x="405" y="335"/>
                  </a:cxn>
                  <a:cxn ang="0">
                    <a:pos x="469" y="363"/>
                  </a:cxn>
                  <a:cxn ang="0">
                    <a:pos x="533" y="388"/>
                  </a:cxn>
                  <a:cxn ang="0">
                    <a:pos x="600" y="407"/>
                  </a:cxn>
                  <a:cxn ang="0">
                    <a:pos x="670" y="420"/>
                  </a:cxn>
                  <a:cxn ang="0">
                    <a:pos x="747" y="423"/>
                  </a:cxn>
                  <a:cxn ang="0">
                    <a:pos x="790" y="420"/>
                  </a:cxn>
                  <a:cxn ang="0">
                    <a:pos x="809" y="416"/>
                  </a:cxn>
                  <a:cxn ang="0">
                    <a:pos x="830" y="412"/>
                  </a:cxn>
                  <a:cxn ang="0">
                    <a:pos x="861" y="408"/>
                  </a:cxn>
                  <a:cxn ang="0">
                    <a:pos x="892" y="403"/>
                  </a:cxn>
                  <a:cxn ang="0">
                    <a:pos x="918" y="397"/>
                  </a:cxn>
                  <a:cxn ang="0">
                    <a:pos x="946" y="394"/>
                  </a:cxn>
                  <a:cxn ang="0">
                    <a:pos x="965" y="390"/>
                  </a:cxn>
                  <a:cxn ang="0">
                    <a:pos x="978" y="382"/>
                  </a:cxn>
                  <a:cxn ang="0">
                    <a:pos x="986" y="366"/>
                  </a:cxn>
                  <a:cxn ang="0">
                    <a:pos x="994" y="349"/>
                  </a:cxn>
                  <a:cxn ang="0">
                    <a:pos x="1003" y="333"/>
                  </a:cxn>
                  <a:cxn ang="0">
                    <a:pos x="996" y="321"/>
                  </a:cxn>
                  <a:cxn ang="0">
                    <a:pos x="972" y="311"/>
                  </a:cxn>
                  <a:cxn ang="0">
                    <a:pos x="950" y="301"/>
                  </a:cxn>
                  <a:cxn ang="0">
                    <a:pos x="929" y="290"/>
                  </a:cxn>
                  <a:cxn ang="0">
                    <a:pos x="866" y="311"/>
                  </a:cxn>
                  <a:cxn ang="0">
                    <a:pos x="765" y="336"/>
                  </a:cxn>
                  <a:cxn ang="0">
                    <a:pos x="666" y="335"/>
                  </a:cxn>
                  <a:cxn ang="0">
                    <a:pos x="566" y="312"/>
                  </a:cxn>
                  <a:cxn ang="0">
                    <a:pos x="469" y="276"/>
                  </a:cxn>
                  <a:cxn ang="0">
                    <a:pos x="372" y="230"/>
                  </a:cxn>
                  <a:cxn ang="0">
                    <a:pos x="278" y="181"/>
                  </a:cxn>
                  <a:cxn ang="0">
                    <a:pos x="189" y="135"/>
                  </a:cxn>
                  <a:cxn ang="0">
                    <a:pos x="144" y="106"/>
                  </a:cxn>
                  <a:cxn ang="0">
                    <a:pos x="138" y="93"/>
                  </a:cxn>
                  <a:cxn ang="0">
                    <a:pos x="156" y="92"/>
                  </a:cxn>
                  <a:cxn ang="0">
                    <a:pos x="191" y="100"/>
                  </a:cxn>
                  <a:cxn ang="0">
                    <a:pos x="228" y="110"/>
                  </a:cxn>
                  <a:cxn ang="0">
                    <a:pos x="263" y="120"/>
                  </a:cxn>
                  <a:cxn ang="0">
                    <a:pos x="301" y="130"/>
                  </a:cxn>
                  <a:cxn ang="0">
                    <a:pos x="340" y="136"/>
                  </a:cxn>
                  <a:cxn ang="0">
                    <a:pos x="377" y="143"/>
                  </a:cxn>
                  <a:cxn ang="0">
                    <a:pos x="417" y="147"/>
                  </a:cxn>
                  <a:cxn ang="0">
                    <a:pos x="447" y="125"/>
                  </a:cxn>
                  <a:cxn ang="0">
                    <a:pos x="440" y="94"/>
                  </a:cxn>
                  <a:cxn ang="0">
                    <a:pos x="415" y="73"/>
                  </a:cxn>
                  <a:cxn ang="0">
                    <a:pos x="373" y="57"/>
                  </a:cxn>
                  <a:cxn ang="0">
                    <a:pos x="322" y="47"/>
                  </a:cxn>
                  <a:cxn ang="0">
                    <a:pos x="270" y="39"/>
                  </a:cxn>
                  <a:cxn ang="0">
                    <a:pos x="217" y="30"/>
                  </a:cxn>
                  <a:cxn ang="0">
                    <a:pos x="177" y="18"/>
                  </a:cxn>
                  <a:cxn ang="0">
                    <a:pos x="151" y="9"/>
                  </a:cxn>
                  <a:cxn ang="0">
                    <a:pos x="134" y="6"/>
                  </a:cxn>
                  <a:cxn ang="0">
                    <a:pos x="113" y="4"/>
                  </a:cxn>
                  <a:cxn ang="0">
                    <a:pos x="95" y="1"/>
                  </a:cxn>
                  <a:cxn ang="0">
                    <a:pos x="88" y="0"/>
                  </a:cxn>
                </a:cxnLst>
                <a:rect l="0" t="0" r="r" b="b"/>
                <a:pathLst>
                  <a:path w="1007" h="423">
                    <a:moveTo>
                      <a:pt x="88" y="0"/>
                    </a:moveTo>
                    <a:lnTo>
                      <a:pt x="49" y="13"/>
                    </a:lnTo>
                    <a:lnTo>
                      <a:pt x="23" y="27"/>
                    </a:lnTo>
                    <a:lnTo>
                      <a:pt x="7" y="43"/>
                    </a:lnTo>
                    <a:lnTo>
                      <a:pt x="0" y="63"/>
                    </a:lnTo>
                    <a:lnTo>
                      <a:pt x="0" y="81"/>
                    </a:lnTo>
                    <a:lnTo>
                      <a:pt x="9" y="99"/>
                    </a:lnTo>
                    <a:lnTo>
                      <a:pt x="23" y="120"/>
                    </a:lnTo>
                    <a:lnTo>
                      <a:pt x="42" y="141"/>
                    </a:lnTo>
                    <a:lnTo>
                      <a:pt x="63" y="160"/>
                    </a:lnTo>
                    <a:lnTo>
                      <a:pt x="89" y="179"/>
                    </a:lnTo>
                    <a:lnTo>
                      <a:pt x="117" y="198"/>
                    </a:lnTo>
                    <a:lnTo>
                      <a:pt x="144" y="216"/>
                    </a:lnTo>
                    <a:lnTo>
                      <a:pt x="173" y="230"/>
                    </a:lnTo>
                    <a:lnTo>
                      <a:pt x="199" y="246"/>
                    </a:lnTo>
                    <a:lnTo>
                      <a:pt x="223" y="258"/>
                    </a:lnTo>
                    <a:lnTo>
                      <a:pt x="244" y="268"/>
                    </a:lnTo>
                    <a:lnTo>
                      <a:pt x="277" y="280"/>
                    </a:lnTo>
                    <a:lnTo>
                      <a:pt x="310" y="293"/>
                    </a:lnTo>
                    <a:lnTo>
                      <a:pt x="342" y="308"/>
                    </a:lnTo>
                    <a:lnTo>
                      <a:pt x="374" y="321"/>
                    </a:lnTo>
                    <a:lnTo>
                      <a:pt x="405" y="335"/>
                    </a:lnTo>
                    <a:lnTo>
                      <a:pt x="438" y="349"/>
                    </a:lnTo>
                    <a:lnTo>
                      <a:pt x="469" y="363"/>
                    </a:lnTo>
                    <a:lnTo>
                      <a:pt x="502" y="377"/>
                    </a:lnTo>
                    <a:lnTo>
                      <a:pt x="533" y="388"/>
                    </a:lnTo>
                    <a:lnTo>
                      <a:pt x="566" y="397"/>
                    </a:lnTo>
                    <a:lnTo>
                      <a:pt x="600" y="407"/>
                    </a:lnTo>
                    <a:lnTo>
                      <a:pt x="637" y="415"/>
                    </a:lnTo>
                    <a:lnTo>
                      <a:pt x="670" y="420"/>
                    </a:lnTo>
                    <a:lnTo>
                      <a:pt x="708" y="422"/>
                    </a:lnTo>
                    <a:lnTo>
                      <a:pt x="747" y="423"/>
                    </a:lnTo>
                    <a:lnTo>
                      <a:pt x="787" y="422"/>
                    </a:lnTo>
                    <a:lnTo>
                      <a:pt x="790" y="420"/>
                    </a:lnTo>
                    <a:lnTo>
                      <a:pt x="798" y="419"/>
                    </a:lnTo>
                    <a:lnTo>
                      <a:pt x="809" y="416"/>
                    </a:lnTo>
                    <a:lnTo>
                      <a:pt x="819" y="415"/>
                    </a:lnTo>
                    <a:lnTo>
                      <a:pt x="830" y="412"/>
                    </a:lnTo>
                    <a:lnTo>
                      <a:pt x="846" y="410"/>
                    </a:lnTo>
                    <a:lnTo>
                      <a:pt x="861" y="408"/>
                    </a:lnTo>
                    <a:lnTo>
                      <a:pt x="876" y="407"/>
                    </a:lnTo>
                    <a:lnTo>
                      <a:pt x="892" y="403"/>
                    </a:lnTo>
                    <a:lnTo>
                      <a:pt x="905" y="401"/>
                    </a:lnTo>
                    <a:lnTo>
                      <a:pt x="918" y="397"/>
                    </a:lnTo>
                    <a:lnTo>
                      <a:pt x="933" y="396"/>
                    </a:lnTo>
                    <a:lnTo>
                      <a:pt x="946" y="394"/>
                    </a:lnTo>
                    <a:lnTo>
                      <a:pt x="957" y="392"/>
                    </a:lnTo>
                    <a:lnTo>
                      <a:pt x="965" y="390"/>
                    </a:lnTo>
                    <a:lnTo>
                      <a:pt x="974" y="390"/>
                    </a:lnTo>
                    <a:lnTo>
                      <a:pt x="978" y="382"/>
                    </a:lnTo>
                    <a:lnTo>
                      <a:pt x="980" y="374"/>
                    </a:lnTo>
                    <a:lnTo>
                      <a:pt x="986" y="366"/>
                    </a:lnTo>
                    <a:lnTo>
                      <a:pt x="990" y="358"/>
                    </a:lnTo>
                    <a:lnTo>
                      <a:pt x="994" y="349"/>
                    </a:lnTo>
                    <a:lnTo>
                      <a:pt x="999" y="340"/>
                    </a:lnTo>
                    <a:lnTo>
                      <a:pt x="1003" y="333"/>
                    </a:lnTo>
                    <a:lnTo>
                      <a:pt x="1007" y="326"/>
                    </a:lnTo>
                    <a:lnTo>
                      <a:pt x="996" y="321"/>
                    </a:lnTo>
                    <a:lnTo>
                      <a:pt x="985" y="315"/>
                    </a:lnTo>
                    <a:lnTo>
                      <a:pt x="972" y="311"/>
                    </a:lnTo>
                    <a:lnTo>
                      <a:pt x="962" y="308"/>
                    </a:lnTo>
                    <a:lnTo>
                      <a:pt x="950" y="301"/>
                    </a:lnTo>
                    <a:lnTo>
                      <a:pt x="940" y="297"/>
                    </a:lnTo>
                    <a:lnTo>
                      <a:pt x="929" y="290"/>
                    </a:lnTo>
                    <a:lnTo>
                      <a:pt x="917" y="286"/>
                    </a:lnTo>
                    <a:lnTo>
                      <a:pt x="866" y="311"/>
                    </a:lnTo>
                    <a:lnTo>
                      <a:pt x="815" y="327"/>
                    </a:lnTo>
                    <a:lnTo>
                      <a:pt x="765" y="336"/>
                    </a:lnTo>
                    <a:lnTo>
                      <a:pt x="716" y="339"/>
                    </a:lnTo>
                    <a:lnTo>
                      <a:pt x="666" y="335"/>
                    </a:lnTo>
                    <a:lnTo>
                      <a:pt x="616" y="326"/>
                    </a:lnTo>
                    <a:lnTo>
                      <a:pt x="566" y="312"/>
                    </a:lnTo>
                    <a:lnTo>
                      <a:pt x="519" y="297"/>
                    </a:lnTo>
                    <a:lnTo>
                      <a:pt x="469" y="276"/>
                    </a:lnTo>
                    <a:lnTo>
                      <a:pt x="422" y="255"/>
                    </a:lnTo>
                    <a:lnTo>
                      <a:pt x="372" y="230"/>
                    </a:lnTo>
                    <a:lnTo>
                      <a:pt x="326" y="206"/>
                    </a:lnTo>
                    <a:lnTo>
                      <a:pt x="278" y="181"/>
                    </a:lnTo>
                    <a:lnTo>
                      <a:pt x="233" y="159"/>
                    </a:lnTo>
                    <a:lnTo>
                      <a:pt x="189" y="135"/>
                    </a:lnTo>
                    <a:lnTo>
                      <a:pt x="145" y="117"/>
                    </a:lnTo>
                    <a:lnTo>
                      <a:pt x="144" y="106"/>
                    </a:lnTo>
                    <a:lnTo>
                      <a:pt x="142" y="99"/>
                    </a:lnTo>
                    <a:lnTo>
                      <a:pt x="138" y="93"/>
                    </a:lnTo>
                    <a:lnTo>
                      <a:pt x="138" y="89"/>
                    </a:lnTo>
                    <a:lnTo>
                      <a:pt x="156" y="92"/>
                    </a:lnTo>
                    <a:lnTo>
                      <a:pt x="174" y="97"/>
                    </a:lnTo>
                    <a:lnTo>
                      <a:pt x="191" y="100"/>
                    </a:lnTo>
                    <a:lnTo>
                      <a:pt x="210" y="106"/>
                    </a:lnTo>
                    <a:lnTo>
                      <a:pt x="228" y="110"/>
                    </a:lnTo>
                    <a:lnTo>
                      <a:pt x="245" y="116"/>
                    </a:lnTo>
                    <a:lnTo>
                      <a:pt x="263" y="120"/>
                    </a:lnTo>
                    <a:lnTo>
                      <a:pt x="284" y="125"/>
                    </a:lnTo>
                    <a:lnTo>
                      <a:pt x="301" y="130"/>
                    </a:lnTo>
                    <a:lnTo>
                      <a:pt x="319" y="134"/>
                    </a:lnTo>
                    <a:lnTo>
                      <a:pt x="340" y="136"/>
                    </a:lnTo>
                    <a:lnTo>
                      <a:pt x="358" y="140"/>
                    </a:lnTo>
                    <a:lnTo>
                      <a:pt x="377" y="143"/>
                    </a:lnTo>
                    <a:lnTo>
                      <a:pt x="398" y="145"/>
                    </a:lnTo>
                    <a:lnTo>
                      <a:pt x="417" y="147"/>
                    </a:lnTo>
                    <a:lnTo>
                      <a:pt x="440" y="148"/>
                    </a:lnTo>
                    <a:lnTo>
                      <a:pt x="447" y="125"/>
                    </a:lnTo>
                    <a:lnTo>
                      <a:pt x="447" y="109"/>
                    </a:lnTo>
                    <a:lnTo>
                      <a:pt x="440" y="94"/>
                    </a:lnTo>
                    <a:lnTo>
                      <a:pt x="431" y="82"/>
                    </a:lnTo>
                    <a:lnTo>
                      <a:pt x="415" y="73"/>
                    </a:lnTo>
                    <a:lnTo>
                      <a:pt x="397" y="66"/>
                    </a:lnTo>
                    <a:lnTo>
                      <a:pt x="373" y="57"/>
                    </a:lnTo>
                    <a:lnTo>
                      <a:pt x="349" y="52"/>
                    </a:lnTo>
                    <a:lnTo>
                      <a:pt x="322" y="47"/>
                    </a:lnTo>
                    <a:lnTo>
                      <a:pt x="296" y="43"/>
                    </a:lnTo>
                    <a:lnTo>
                      <a:pt x="270" y="39"/>
                    </a:lnTo>
                    <a:lnTo>
                      <a:pt x="244" y="36"/>
                    </a:lnTo>
                    <a:lnTo>
                      <a:pt x="217" y="30"/>
                    </a:lnTo>
                    <a:lnTo>
                      <a:pt x="196" y="26"/>
                    </a:lnTo>
                    <a:lnTo>
                      <a:pt x="177" y="18"/>
                    </a:lnTo>
                    <a:lnTo>
                      <a:pt x="160" y="13"/>
                    </a:lnTo>
                    <a:lnTo>
                      <a:pt x="151" y="9"/>
                    </a:lnTo>
                    <a:lnTo>
                      <a:pt x="142" y="9"/>
                    </a:lnTo>
                    <a:lnTo>
                      <a:pt x="134" y="6"/>
                    </a:lnTo>
                    <a:lnTo>
                      <a:pt x="124" y="6"/>
                    </a:lnTo>
                    <a:lnTo>
                      <a:pt x="113" y="4"/>
                    </a:lnTo>
                    <a:lnTo>
                      <a:pt x="106" y="4"/>
                    </a:lnTo>
                    <a:lnTo>
                      <a:pt x="95" y="1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25" name="Freeform 33"/>
              <p:cNvSpPr>
                <a:spLocks/>
              </p:cNvSpPr>
              <p:nvPr/>
            </p:nvSpPr>
            <p:spPr bwMode="auto">
              <a:xfrm>
                <a:off x="1674" y="12367"/>
                <a:ext cx="120" cy="71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5" y="11"/>
                  </a:cxn>
                  <a:cxn ang="0">
                    <a:pos x="0" y="23"/>
                  </a:cxn>
                  <a:cxn ang="0">
                    <a:pos x="6" y="35"/>
                  </a:cxn>
                  <a:cxn ang="0">
                    <a:pos x="20" y="48"/>
                  </a:cxn>
                  <a:cxn ang="0">
                    <a:pos x="37" y="59"/>
                  </a:cxn>
                  <a:cxn ang="0">
                    <a:pos x="55" y="67"/>
                  </a:cxn>
                  <a:cxn ang="0">
                    <a:pos x="71" y="74"/>
                  </a:cxn>
                  <a:cxn ang="0">
                    <a:pos x="92" y="83"/>
                  </a:cxn>
                  <a:cxn ang="0">
                    <a:pos x="120" y="96"/>
                  </a:cxn>
                  <a:cxn ang="0">
                    <a:pos x="148" y="110"/>
                  </a:cxn>
                  <a:cxn ang="0">
                    <a:pos x="176" y="127"/>
                  </a:cxn>
                  <a:cxn ang="0">
                    <a:pos x="203" y="143"/>
                  </a:cxn>
                  <a:cxn ang="0">
                    <a:pos x="228" y="161"/>
                  </a:cxn>
                  <a:cxn ang="0">
                    <a:pos x="255" y="179"/>
                  </a:cxn>
                  <a:cxn ang="0">
                    <a:pos x="281" y="199"/>
                  </a:cxn>
                  <a:cxn ang="0">
                    <a:pos x="305" y="210"/>
                  </a:cxn>
                  <a:cxn ang="0">
                    <a:pos x="326" y="212"/>
                  </a:cxn>
                  <a:cxn ang="0">
                    <a:pos x="337" y="208"/>
                  </a:cxn>
                  <a:cxn ang="0">
                    <a:pos x="344" y="195"/>
                  </a:cxn>
                  <a:cxn ang="0">
                    <a:pos x="351" y="179"/>
                  </a:cxn>
                  <a:cxn ang="0">
                    <a:pos x="356" y="167"/>
                  </a:cxn>
                  <a:cxn ang="0">
                    <a:pos x="342" y="151"/>
                  </a:cxn>
                  <a:cxn ang="0">
                    <a:pos x="310" y="133"/>
                  </a:cxn>
                  <a:cxn ang="0">
                    <a:pos x="280" y="113"/>
                  </a:cxn>
                  <a:cxn ang="0">
                    <a:pos x="249" y="92"/>
                  </a:cxn>
                  <a:cxn ang="0">
                    <a:pos x="220" y="74"/>
                  </a:cxn>
                  <a:cxn ang="0">
                    <a:pos x="188" y="55"/>
                  </a:cxn>
                  <a:cxn ang="0">
                    <a:pos x="156" y="41"/>
                  </a:cxn>
                  <a:cxn ang="0">
                    <a:pos x="119" y="30"/>
                  </a:cxn>
                  <a:cxn ang="0">
                    <a:pos x="94" y="23"/>
                  </a:cxn>
                  <a:cxn ang="0">
                    <a:pos x="71" y="15"/>
                  </a:cxn>
                  <a:cxn ang="0">
                    <a:pos x="49" y="7"/>
                  </a:cxn>
                  <a:cxn ang="0">
                    <a:pos x="32" y="0"/>
                  </a:cxn>
                  <a:cxn ang="0">
                    <a:pos x="31" y="0"/>
                  </a:cxn>
                </a:cxnLst>
                <a:rect l="0" t="0" r="r" b="b"/>
                <a:pathLst>
                  <a:path w="359" h="212">
                    <a:moveTo>
                      <a:pt x="31" y="0"/>
                    </a:moveTo>
                    <a:lnTo>
                      <a:pt x="17" y="1"/>
                    </a:lnTo>
                    <a:lnTo>
                      <a:pt x="9" y="6"/>
                    </a:lnTo>
                    <a:lnTo>
                      <a:pt x="5" y="11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5" y="28"/>
                    </a:lnTo>
                    <a:lnTo>
                      <a:pt x="6" y="35"/>
                    </a:lnTo>
                    <a:lnTo>
                      <a:pt x="14" y="42"/>
                    </a:lnTo>
                    <a:lnTo>
                      <a:pt x="20" y="48"/>
                    </a:lnTo>
                    <a:lnTo>
                      <a:pt x="28" y="53"/>
                    </a:lnTo>
                    <a:lnTo>
                      <a:pt x="37" y="59"/>
                    </a:lnTo>
                    <a:lnTo>
                      <a:pt x="46" y="65"/>
                    </a:lnTo>
                    <a:lnTo>
                      <a:pt x="55" y="67"/>
                    </a:lnTo>
                    <a:lnTo>
                      <a:pt x="63" y="72"/>
                    </a:lnTo>
                    <a:lnTo>
                      <a:pt x="71" y="74"/>
                    </a:lnTo>
                    <a:lnTo>
                      <a:pt x="78" y="77"/>
                    </a:lnTo>
                    <a:lnTo>
                      <a:pt x="92" y="83"/>
                    </a:lnTo>
                    <a:lnTo>
                      <a:pt x="105" y="88"/>
                    </a:lnTo>
                    <a:lnTo>
                      <a:pt x="120" y="96"/>
                    </a:lnTo>
                    <a:lnTo>
                      <a:pt x="134" y="104"/>
                    </a:lnTo>
                    <a:lnTo>
                      <a:pt x="148" y="110"/>
                    </a:lnTo>
                    <a:lnTo>
                      <a:pt x="160" y="118"/>
                    </a:lnTo>
                    <a:lnTo>
                      <a:pt x="176" y="127"/>
                    </a:lnTo>
                    <a:lnTo>
                      <a:pt x="190" y="135"/>
                    </a:lnTo>
                    <a:lnTo>
                      <a:pt x="203" y="143"/>
                    </a:lnTo>
                    <a:lnTo>
                      <a:pt x="216" y="152"/>
                    </a:lnTo>
                    <a:lnTo>
                      <a:pt x="228" y="161"/>
                    </a:lnTo>
                    <a:lnTo>
                      <a:pt x="244" y="171"/>
                    </a:lnTo>
                    <a:lnTo>
                      <a:pt x="255" y="179"/>
                    </a:lnTo>
                    <a:lnTo>
                      <a:pt x="270" y="190"/>
                    </a:lnTo>
                    <a:lnTo>
                      <a:pt x="281" y="199"/>
                    </a:lnTo>
                    <a:lnTo>
                      <a:pt x="297" y="210"/>
                    </a:lnTo>
                    <a:lnTo>
                      <a:pt x="305" y="210"/>
                    </a:lnTo>
                    <a:lnTo>
                      <a:pt x="316" y="211"/>
                    </a:lnTo>
                    <a:lnTo>
                      <a:pt x="326" y="212"/>
                    </a:lnTo>
                    <a:lnTo>
                      <a:pt x="337" y="212"/>
                    </a:lnTo>
                    <a:lnTo>
                      <a:pt x="337" y="208"/>
                    </a:lnTo>
                    <a:lnTo>
                      <a:pt x="341" y="201"/>
                    </a:lnTo>
                    <a:lnTo>
                      <a:pt x="344" y="195"/>
                    </a:lnTo>
                    <a:lnTo>
                      <a:pt x="349" y="187"/>
                    </a:lnTo>
                    <a:lnTo>
                      <a:pt x="351" y="179"/>
                    </a:lnTo>
                    <a:lnTo>
                      <a:pt x="355" y="173"/>
                    </a:lnTo>
                    <a:lnTo>
                      <a:pt x="356" y="167"/>
                    </a:lnTo>
                    <a:lnTo>
                      <a:pt x="359" y="161"/>
                    </a:lnTo>
                    <a:lnTo>
                      <a:pt x="342" y="151"/>
                    </a:lnTo>
                    <a:lnTo>
                      <a:pt x="326" y="143"/>
                    </a:lnTo>
                    <a:lnTo>
                      <a:pt x="310" y="133"/>
                    </a:lnTo>
                    <a:lnTo>
                      <a:pt x="295" y="123"/>
                    </a:lnTo>
                    <a:lnTo>
                      <a:pt x="280" y="113"/>
                    </a:lnTo>
                    <a:lnTo>
                      <a:pt x="265" y="103"/>
                    </a:lnTo>
                    <a:lnTo>
                      <a:pt x="249" y="92"/>
                    </a:lnTo>
                    <a:lnTo>
                      <a:pt x="237" y="83"/>
                    </a:lnTo>
                    <a:lnTo>
                      <a:pt x="220" y="74"/>
                    </a:lnTo>
                    <a:lnTo>
                      <a:pt x="205" y="65"/>
                    </a:lnTo>
                    <a:lnTo>
                      <a:pt x="188" y="55"/>
                    </a:lnTo>
                    <a:lnTo>
                      <a:pt x="173" y="49"/>
                    </a:lnTo>
                    <a:lnTo>
                      <a:pt x="156" y="41"/>
                    </a:lnTo>
                    <a:lnTo>
                      <a:pt x="139" y="36"/>
                    </a:lnTo>
                    <a:lnTo>
                      <a:pt x="119" y="30"/>
                    </a:lnTo>
                    <a:lnTo>
                      <a:pt x="101" y="28"/>
                    </a:lnTo>
                    <a:lnTo>
                      <a:pt x="94" y="23"/>
                    </a:lnTo>
                    <a:lnTo>
                      <a:pt x="84" y="19"/>
                    </a:lnTo>
                    <a:lnTo>
                      <a:pt x="71" y="15"/>
                    </a:lnTo>
                    <a:lnTo>
                      <a:pt x="62" y="11"/>
                    </a:lnTo>
                    <a:lnTo>
                      <a:pt x="49" y="7"/>
                    </a:lnTo>
                    <a:lnTo>
                      <a:pt x="39" y="5"/>
                    </a:lnTo>
                    <a:lnTo>
                      <a:pt x="32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26" name="Freeform 34"/>
              <p:cNvSpPr>
                <a:spLocks/>
              </p:cNvSpPr>
              <p:nvPr/>
            </p:nvSpPr>
            <p:spPr bwMode="auto">
              <a:xfrm>
                <a:off x="1587" y="12406"/>
                <a:ext cx="142" cy="52"/>
              </a:xfrm>
              <a:custGeom>
                <a:avLst/>
                <a:gdLst/>
                <a:ahLst/>
                <a:cxnLst>
                  <a:cxn ang="0">
                    <a:pos x="13" y="5"/>
                  </a:cxn>
                  <a:cxn ang="0">
                    <a:pos x="0" y="19"/>
                  </a:cxn>
                  <a:cxn ang="0">
                    <a:pos x="6" y="32"/>
                  </a:cxn>
                  <a:cxn ang="0">
                    <a:pos x="20" y="48"/>
                  </a:cxn>
                  <a:cxn ang="0">
                    <a:pos x="39" y="62"/>
                  </a:cxn>
                  <a:cxn ang="0">
                    <a:pos x="63" y="74"/>
                  </a:cxn>
                  <a:cxn ang="0">
                    <a:pos x="86" y="86"/>
                  </a:cxn>
                  <a:cxn ang="0">
                    <a:pos x="107" y="96"/>
                  </a:cxn>
                  <a:cxn ang="0">
                    <a:pos x="132" y="106"/>
                  </a:cxn>
                  <a:cxn ang="0">
                    <a:pos x="167" y="117"/>
                  </a:cxn>
                  <a:cxn ang="0">
                    <a:pos x="206" y="128"/>
                  </a:cxn>
                  <a:cxn ang="0">
                    <a:pos x="245" y="138"/>
                  </a:cxn>
                  <a:cxn ang="0">
                    <a:pos x="282" y="147"/>
                  </a:cxn>
                  <a:cxn ang="0">
                    <a:pos x="321" y="151"/>
                  </a:cxn>
                  <a:cxn ang="0">
                    <a:pos x="359" y="155"/>
                  </a:cxn>
                  <a:cxn ang="0">
                    <a:pos x="400" y="155"/>
                  </a:cxn>
                  <a:cxn ang="0">
                    <a:pos x="421" y="144"/>
                  </a:cxn>
                  <a:cxn ang="0">
                    <a:pos x="423" y="129"/>
                  </a:cxn>
                  <a:cxn ang="0">
                    <a:pos x="420" y="110"/>
                  </a:cxn>
                  <a:cxn ang="0">
                    <a:pos x="410" y="96"/>
                  </a:cxn>
                  <a:cxn ang="0">
                    <a:pos x="394" y="92"/>
                  </a:cxn>
                  <a:cxn ang="0">
                    <a:pos x="378" y="92"/>
                  </a:cxn>
                  <a:cxn ang="0">
                    <a:pos x="357" y="93"/>
                  </a:cxn>
                  <a:cxn ang="0">
                    <a:pos x="338" y="95"/>
                  </a:cxn>
                  <a:cxn ang="0">
                    <a:pos x="318" y="95"/>
                  </a:cxn>
                  <a:cxn ang="0">
                    <a:pos x="302" y="89"/>
                  </a:cxn>
                  <a:cxn ang="0">
                    <a:pos x="277" y="81"/>
                  </a:cxn>
                  <a:cxn ang="0">
                    <a:pos x="239" y="74"/>
                  </a:cxn>
                  <a:cxn ang="0">
                    <a:pos x="204" y="65"/>
                  </a:cxn>
                  <a:cxn ang="0">
                    <a:pos x="170" y="56"/>
                  </a:cxn>
                  <a:cxn ang="0">
                    <a:pos x="135" y="44"/>
                  </a:cxn>
                  <a:cxn ang="0">
                    <a:pos x="102" y="32"/>
                  </a:cxn>
                  <a:cxn ang="0">
                    <a:pos x="70" y="19"/>
                  </a:cxn>
                  <a:cxn ang="0">
                    <a:pos x="39" y="6"/>
                  </a:cxn>
                  <a:cxn ang="0">
                    <a:pos x="22" y="0"/>
                  </a:cxn>
                </a:cxnLst>
                <a:rect l="0" t="0" r="r" b="b"/>
                <a:pathLst>
                  <a:path w="426" h="156">
                    <a:moveTo>
                      <a:pt x="22" y="0"/>
                    </a:moveTo>
                    <a:lnTo>
                      <a:pt x="13" y="5"/>
                    </a:lnTo>
                    <a:lnTo>
                      <a:pt x="6" y="12"/>
                    </a:lnTo>
                    <a:lnTo>
                      <a:pt x="0" y="19"/>
                    </a:lnTo>
                    <a:lnTo>
                      <a:pt x="3" y="27"/>
                    </a:lnTo>
                    <a:lnTo>
                      <a:pt x="6" y="32"/>
                    </a:lnTo>
                    <a:lnTo>
                      <a:pt x="13" y="40"/>
                    </a:lnTo>
                    <a:lnTo>
                      <a:pt x="20" y="48"/>
                    </a:lnTo>
                    <a:lnTo>
                      <a:pt x="31" y="56"/>
                    </a:lnTo>
                    <a:lnTo>
                      <a:pt x="39" y="62"/>
                    </a:lnTo>
                    <a:lnTo>
                      <a:pt x="52" y="68"/>
                    </a:lnTo>
                    <a:lnTo>
                      <a:pt x="63" y="74"/>
                    </a:lnTo>
                    <a:lnTo>
                      <a:pt x="77" y="81"/>
                    </a:lnTo>
                    <a:lnTo>
                      <a:pt x="86" y="86"/>
                    </a:lnTo>
                    <a:lnTo>
                      <a:pt x="96" y="93"/>
                    </a:lnTo>
                    <a:lnTo>
                      <a:pt x="107" y="96"/>
                    </a:lnTo>
                    <a:lnTo>
                      <a:pt x="114" y="100"/>
                    </a:lnTo>
                    <a:lnTo>
                      <a:pt x="132" y="106"/>
                    </a:lnTo>
                    <a:lnTo>
                      <a:pt x="150" y="112"/>
                    </a:lnTo>
                    <a:lnTo>
                      <a:pt x="167" y="117"/>
                    </a:lnTo>
                    <a:lnTo>
                      <a:pt x="188" y="123"/>
                    </a:lnTo>
                    <a:lnTo>
                      <a:pt x="206" y="128"/>
                    </a:lnTo>
                    <a:lnTo>
                      <a:pt x="225" y="133"/>
                    </a:lnTo>
                    <a:lnTo>
                      <a:pt x="245" y="138"/>
                    </a:lnTo>
                    <a:lnTo>
                      <a:pt x="263" y="143"/>
                    </a:lnTo>
                    <a:lnTo>
                      <a:pt x="282" y="147"/>
                    </a:lnTo>
                    <a:lnTo>
                      <a:pt x="300" y="149"/>
                    </a:lnTo>
                    <a:lnTo>
                      <a:pt x="321" y="151"/>
                    </a:lnTo>
                    <a:lnTo>
                      <a:pt x="339" y="154"/>
                    </a:lnTo>
                    <a:lnTo>
                      <a:pt x="359" y="155"/>
                    </a:lnTo>
                    <a:lnTo>
                      <a:pt x="378" y="156"/>
                    </a:lnTo>
                    <a:lnTo>
                      <a:pt x="400" y="155"/>
                    </a:lnTo>
                    <a:lnTo>
                      <a:pt x="421" y="155"/>
                    </a:lnTo>
                    <a:lnTo>
                      <a:pt x="421" y="144"/>
                    </a:lnTo>
                    <a:lnTo>
                      <a:pt x="421" y="137"/>
                    </a:lnTo>
                    <a:lnTo>
                      <a:pt x="423" y="129"/>
                    </a:lnTo>
                    <a:lnTo>
                      <a:pt x="426" y="122"/>
                    </a:lnTo>
                    <a:lnTo>
                      <a:pt x="420" y="110"/>
                    </a:lnTo>
                    <a:lnTo>
                      <a:pt x="417" y="101"/>
                    </a:lnTo>
                    <a:lnTo>
                      <a:pt x="410" y="96"/>
                    </a:lnTo>
                    <a:lnTo>
                      <a:pt x="403" y="94"/>
                    </a:lnTo>
                    <a:lnTo>
                      <a:pt x="394" y="92"/>
                    </a:lnTo>
                    <a:lnTo>
                      <a:pt x="387" y="92"/>
                    </a:lnTo>
                    <a:lnTo>
                      <a:pt x="378" y="92"/>
                    </a:lnTo>
                    <a:lnTo>
                      <a:pt x="369" y="93"/>
                    </a:lnTo>
                    <a:lnTo>
                      <a:pt x="357" y="93"/>
                    </a:lnTo>
                    <a:lnTo>
                      <a:pt x="348" y="95"/>
                    </a:lnTo>
                    <a:lnTo>
                      <a:pt x="338" y="95"/>
                    </a:lnTo>
                    <a:lnTo>
                      <a:pt x="327" y="96"/>
                    </a:lnTo>
                    <a:lnTo>
                      <a:pt x="318" y="95"/>
                    </a:lnTo>
                    <a:lnTo>
                      <a:pt x="310" y="93"/>
                    </a:lnTo>
                    <a:lnTo>
                      <a:pt x="302" y="89"/>
                    </a:lnTo>
                    <a:lnTo>
                      <a:pt x="295" y="85"/>
                    </a:lnTo>
                    <a:lnTo>
                      <a:pt x="277" y="81"/>
                    </a:lnTo>
                    <a:lnTo>
                      <a:pt x="259" y="79"/>
                    </a:lnTo>
                    <a:lnTo>
                      <a:pt x="239" y="74"/>
                    </a:lnTo>
                    <a:lnTo>
                      <a:pt x="223" y="70"/>
                    </a:lnTo>
                    <a:lnTo>
                      <a:pt x="204" y="65"/>
                    </a:lnTo>
                    <a:lnTo>
                      <a:pt x="188" y="61"/>
                    </a:lnTo>
                    <a:lnTo>
                      <a:pt x="170" y="56"/>
                    </a:lnTo>
                    <a:lnTo>
                      <a:pt x="154" y="51"/>
                    </a:lnTo>
                    <a:lnTo>
                      <a:pt x="135" y="44"/>
                    </a:lnTo>
                    <a:lnTo>
                      <a:pt x="118" y="39"/>
                    </a:lnTo>
                    <a:lnTo>
                      <a:pt x="102" y="32"/>
                    </a:lnTo>
                    <a:lnTo>
                      <a:pt x="86" y="27"/>
                    </a:lnTo>
                    <a:lnTo>
                      <a:pt x="70" y="19"/>
                    </a:lnTo>
                    <a:lnTo>
                      <a:pt x="54" y="14"/>
                    </a:lnTo>
                    <a:lnTo>
                      <a:pt x="39" y="6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C4C9D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27" name="Freeform 35"/>
              <p:cNvSpPr>
                <a:spLocks/>
              </p:cNvSpPr>
              <p:nvPr/>
            </p:nvSpPr>
            <p:spPr bwMode="auto">
              <a:xfrm>
                <a:off x="1628" y="12401"/>
                <a:ext cx="155" cy="48"/>
              </a:xfrm>
              <a:custGeom>
                <a:avLst/>
                <a:gdLst/>
                <a:ahLst/>
                <a:cxnLst>
                  <a:cxn ang="0">
                    <a:pos x="308" y="7"/>
                  </a:cxn>
                  <a:cxn ang="0">
                    <a:pos x="283" y="27"/>
                  </a:cxn>
                  <a:cxn ang="0">
                    <a:pos x="260" y="40"/>
                  </a:cxn>
                  <a:cxn ang="0">
                    <a:pos x="244" y="44"/>
                  </a:cxn>
                  <a:cxn ang="0">
                    <a:pos x="227" y="45"/>
                  </a:cxn>
                  <a:cxn ang="0">
                    <a:pos x="208" y="40"/>
                  </a:cxn>
                  <a:cxn ang="0">
                    <a:pos x="185" y="34"/>
                  </a:cxn>
                  <a:cxn ang="0">
                    <a:pos x="162" y="28"/>
                  </a:cxn>
                  <a:cxn ang="0">
                    <a:pos x="139" y="24"/>
                  </a:cxn>
                  <a:cxn ang="0">
                    <a:pos x="116" y="20"/>
                  </a:cxn>
                  <a:cxn ang="0">
                    <a:pos x="94" y="19"/>
                  </a:cxn>
                  <a:cxn ang="0">
                    <a:pos x="73" y="19"/>
                  </a:cxn>
                  <a:cxn ang="0">
                    <a:pos x="50" y="24"/>
                  </a:cxn>
                  <a:cxn ang="0">
                    <a:pos x="28" y="28"/>
                  </a:cxn>
                  <a:cxn ang="0">
                    <a:pos x="13" y="40"/>
                  </a:cxn>
                  <a:cxn ang="0">
                    <a:pos x="5" y="52"/>
                  </a:cxn>
                  <a:cxn ang="0">
                    <a:pos x="24" y="74"/>
                  </a:cxn>
                  <a:cxn ang="0">
                    <a:pos x="73" y="100"/>
                  </a:cxn>
                  <a:cxn ang="0">
                    <a:pos x="127" y="121"/>
                  </a:cxn>
                  <a:cxn ang="0">
                    <a:pos x="184" y="135"/>
                  </a:cxn>
                  <a:cxn ang="0">
                    <a:pos x="244" y="141"/>
                  </a:cxn>
                  <a:cxn ang="0">
                    <a:pos x="304" y="141"/>
                  </a:cxn>
                  <a:cxn ang="0">
                    <a:pos x="363" y="136"/>
                  </a:cxn>
                  <a:cxn ang="0">
                    <a:pos x="420" y="125"/>
                  </a:cxn>
                  <a:cxn ang="0">
                    <a:pos x="455" y="112"/>
                  </a:cxn>
                  <a:cxn ang="0">
                    <a:pos x="459" y="98"/>
                  </a:cxn>
                  <a:cxn ang="0">
                    <a:pos x="455" y="83"/>
                  </a:cxn>
                  <a:cxn ang="0">
                    <a:pos x="438" y="69"/>
                  </a:cxn>
                  <a:cxn ang="0">
                    <a:pos x="420" y="57"/>
                  </a:cxn>
                  <a:cxn ang="0">
                    <a:pos x="402" y="45"/>
                  </a:cxn>
                  <a:cxn ang="0">
                    <a:pos x="384" y="34"/>
                  </a:cxn>
                  <a:cxn ang="0">
                    <a:pos x="366" y="25"/>
                  </a:cxn>
                  <a:cxn ang="0">
                    <a:pos x="345" y="14"/>
                  </a:cxn>
                  <a:cxn ang="0">
                    <a:pos x="329" y="5"/>
                  </a:cxn>
                  <a:cxn ang="0">
                    <a:pos x="322" y="0"/>
                  </a:cxn>
                </a:cxnLst>
                <a:rect l="0" t="0" r="r" b="b"/>
                <a:pathLst>
                  <a:path w="465" h="142">
                    <a:moveTo>
                      <a:pt x="322" y="0"/>
                    </a:moveTo>
                    <a:lnTo>
                      <a:pt x="308" y="7"/>
                    </a:lnTo>
                    <a:lnTo>
                      <a:pt x="295" y="18"/>
                    </a:lnTo>
                    <a:lnTo>
                      <a:pt x="283" y="27"/>
                    </a:lnTo>
                    <a:lnTo>
                      <a:pt x="269" y="38"/>
                    </a:lnTo>
                    <a:lnTo>
                      <a:pt x="260" y="40"/>
                    </a:lnTo>
                    <a:lnTo>
                      <a:pt x="252" y="44"/>
                    </a:lnTo>
                    <a:lnTo>
                      <a:pt x="244" y="44"/>
                    </a:lnTo>
                    <a:lnTo>
                      <a:pt x="237" y="46"/>
                    </a:lnTo>
                    <a:lnTo>
                      <a:pt x="227" y="45"/>
                    </a:lnTo>
                    <a:lnTo>
                      <a:pt x="217" y="44"/>
                    </a:lnTo>
                    <a:lnTo>
                      <a:pt x="208" y="40"/>
                    </a:lnTo>
                    <a:lnTo>
                      <a:pt x="196" y="38"/>
                    </a:lnTo>
                    <a:lnTo>
                      <a:pt x="185" y="34"/>
                    </a:lnTo>
                    <a:lnTo>
                      <a:pt x="173" y="32"/>
                    </a:lnTo>
                    <a:lnTo>
                      <a:pt x="162" y="28"/>
                    </a:lnTo>
                    <a:lnTo>
                      <a:pt x="149" y="27"/>
                    </a:lnTo>
                    <a:lnTo>
                      <a:pt x="139" y="24"/>
                    </a:lnTo>
                    <a:lnTo>
                      <a:pt x="128" y="24"/>
                    </a:lnTo>
                    <a:lnTo>
                      <a:pt x="116" y="20"/>
                    </a:lnTo>
                    <a:lnTo>
                      <a:pt x="106" y="20"/>
                    </a:lnTo>
                    <a:lnTo>
                      <a:pt x="94" y="19"/>
                    </a:lnTo>
                    <a:lnTo>
                      <a:pt x="84" y="19"/>
                    </a:lnTo>
                    <a:lnTo>
                      <a:pt x="73" y="19"/>
                    </a:lnTo>
                    <a:lnTo>
                      <a:pt x="62" y="21"/>
                    </a:lnTo>
                    <a:lnTo>
                      <a:pt x="50" y="24"/>
                    </a:lnTo>
                    <a:lnTo>
                      <a:pt x="41" y="26"/>
                    </a:lnTo>
                    <a:lnTo>
                      <a:pt x="28" y="28"/>
                    </a:lnTo>
                    <a:lnTo>
                      <a:pt x="17" y="33"/>
                    </a:lnTo>
                    <a:lnTo>
                      <a:pt x="13" y="40"/>
                    </a:lnTo>
                    <a:lnTo>
                      <a:pt x="10" y="45"/>
                    </a:lnTo>
                    <a:lnTo>
                      <a:pt x="5" y="52"/>
                    </a:lnTo>
                    <a:lnTo>
                      <a:pt x="0" y="58"/>
                    </a:lnTo>
                    <a:lnTo>
                      <a:pt x="24" y="74"/>
                    </a:lnTo>
                    <a:lnTo>
                      <a:pt x="48" y="88"/>
                    </a:lnTo>
                    <a:lnTo>
                      <a:pt x="73" y="100"/>
                    </a:lnTo>
                    <a:lnTo>
                      <a:pt x="99" y="112"/>
                    </a:lnTo>
                    <a:lnTo>
                      <a:pt x="127" y="121"/>
                    </a:lnTo>
                    <a:lnTo>
                      <a:pt x="155" y="127"/>
                    </a:lnTo>
                    <a:lnTo>
                      <a:pt x="184" y="135"/>
                    </a:lnTo>
                    <a:lnTo>
                      <a:pt x="213" y="139"/>
                    </a:lnTo>
                    <a:lnTo>
                      <a:pt x="244" y="141"/>
                    </a:lnTo>
                    <a:lnTo>
                      <a:pt x="273" y="142"/>
                    </a:lnTo>
                    <a:lnTo>
                      <a:pt x="304" y="141"/>
                    </a:lnTo>
                    <a:lnTo>
                      <a:pt x="333" y="139"/>
                    </a:lnTo>
                    <a:lnTo>
                      <a:pt x="363" y="136"/>
                    </a:lnTo>
                    <a:lnTo>
                      <a:pt x="394" y="130"/>
                    </a:lnTo>
                    <a:lnTo>
                      <a:pt x="420" y="125"/>
                    </a:lnTo>
                    <a:lnTo>
                      <a:pt x="451" y="120"/>
                    </a:lnTo>
                    <a:lnTo>
                      <a:pt x="455" y="112"/>
                    </a:lnTo>
                    <a:lnTo>
                      <a:pt x="456" y="106"/>
                    </a:lnTo>
                    <a:lnTo>
                      <a:pt x="459" y="98"/>
                    </a:lnTo>
                    <a:lnTo>
                      <a:pt x="465" y="93"/>
                    </a:lnTo>
                    <a:lnTo>
                      <a:pt x="455" y="83"/>
                    </a:lnTo>
                    <a:lnTo>
                      <a:pt x="448" y="75"/>
                    </a:lnTo>
                    <a:lnTo>
                      <a:pt x="438" y="69"/>
                    </a:lnTo>
                    <a:lnTo>
                      <a:pt x="431" y="62"/>
                    </a:lnTo>
                    <a:lnTo>
                      <a:pt x="420" y="57"/>
                    </a:lnTo>
                    <a:lnTo>
                      <a:pt x="412" y="51"/>
                    </a:lnTo>
                    <a:lnTo>
                      <a:pt x="402" y="45"/>
                    </a:lnTo>
                    <a:lnTo>
                      <a:pt x="394" y="40"/>
                    </a:lnTo>
                    <a:lnTo>
                      <a:pt x="384" y="34"/>
                    </a:lnTo>
                    <a:lnTo>
                      <a:pt x="376" y="31"/>
                    </a:lnTo>
                    <a:lnTo>
                      <a:pt x="366" y="25"/>
                    </a:lnTo>
                    <a:lnTo>
                      <a:pt x="355" y="20"/>
                    </a:lnTo>
                    <a:lnTo>
                      <a:pt x="345" y="14"/>
                    </a:lnTo>
                    <a:lnTo>
                      <a:pt x="337" y="10"/>
                    </a:lnTo>
                    <a:lnTo>
                      <a:pt x="329" y="5"/>
                    </a:lnTo>
                    <a:lnTo>
                      <a:pt x="322" y="0"/>
                    </a:lnTo>
                    <a:close/>
                  </a:path>
                </a:pathLst>
              </a:custGeom>
              <a:solidFill>
                <a:srgbClr val="B3B3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28" name="Freeform 36"/>
              <p:cNvSpPr>
                <a:spLocks/>
              </p:cNvSpPr>
              <p:nvPr/>
            </p:nvSpPr>
            <p:spPr bwMode="auto">
              <a:xfrm>
                <a:off x="1478" y="12327"/>
                <a:ext cx="184" cy="110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19" y="11"/>
                  </a:cxn>
                  <a:cxn ang="0">
                    <a:pos x="7" y="26"/>
                  </a:cxn>
                  <a:cxn ang="0">
                    <a:pos x="0" y="39"/>
                  </a:cxn>
                  <a:cxn ang="0">
                    <a:pos x="1" y="53"/>
                  </a:cxn>
                  <a:cxn ang="0">
                    <a:pos x="7" y="66"/>
                  </a:cxn>
                  <a:cxn ang="0">
                    <a:pos x="19" y="81"/>
                  </a:cxn>
                  <a:cxn ang="0">
                    <a:pos x="32" y="95"/>
                  </a:cxn>
                  <a:cxn ang="0">
                    <a:pos x="53" y="108"/>
                  </a:cxn>
                  <a:cxn ang="0">
                    <a:pos x="71" y="121"/>
                  </a:cxn>
                  <a:cxn ang="0">
                    <a:pos x="93" y="134"/>
                  </a:cxn>
                  <a:cxn ang="0">
                    <a:pos x="115" y="147"/>
                  </a:cxn>
                  <a:cxn ang="0">
                    <a:pos x="139" y="161"/>
                  </a:cxn>
                  <a:cxn ang="0">
                    <a:pos x="158" y="174"/>
                  </a:cxn>
                  <a:cxn ang="0">
                    <a:pos x="179" y="186"/>
                  </a:cxn>
                  <a:cxn ang="0">
                    <a:pos x="196" y="198"/>
                  </a:cxn>
                  <a:cxn ang="0">
                    <a:pos x="209" y="209"/>
                  </a:cxn>
                  <a:cxn ang="0">
                    <a:pos x="229" y="215"/>
                  </a:cxn>
                  <a:cxn ang="0">
                    <a:pos x="252" y="224"/>
                  </a:cxn>
                  <a:cxn ang="0">
                    <a:pos x="272" y="231"/>
                  </a:cxn>
                  <a:cxn ang="0">
                    <a:pos x="295" y="240"/>
                  </a:cxn>
                  <a:cxn ang="0">
                    <a:pos x="316" y="250"/>
                  </a:cxn>
                  <a:cxn ang="0">
                    <a:pos x="335" y="261"/>
                  </a:cxn>
                  <a:cxn ang="0">
                    <a:pos x="357" y="269"/>
                  </a:cxn>
                  <a:cxn ang="0">
                    <a:pos x="378" y="280"/>
                  </a:cxn>
                  <a:cxn ang="0">
                    <a:pos x="396" y="289"/>
                  </a:cxn>
                  <a:cxn ang="0">
                    <a:pos x="418" y="298"/>
                  </a:cxn>
                  <a:cxn ang="0">
                    <a:pos x="438" y="306"/>
                  </a:cxn>
                  <a:cxn ang="0">
                    <a:pos x="460" y="313"/>
                  </a:cxn>
                  <a:cxn ang="0">
                    <a:pos x="482" y="319"/>
                  </a:cxn>
                  <a:cxn ang="0">
                    <a:pos x="503" y="324"/>
                  </a:cxn>
                  <a:cxn ang="0">
                    <a:pos x="527" y="329"/>
                  </a:cxn>
                  <a:cxn ang="0">
                    <a:pos x="553" y="331"/>
                  </a:cxn>
                  <a:cxn ang="0">
                    <a:pos x="553" y="322"/>
                  </a:cxn>
                  <a:cxn ang="0">
                    <a:pos x="553" y="312"/>
                  </a:cxn>
                  <a:cxn ang="0">
                    <a:pos x="553" y="305"/>
                  </a:cxn>
                  <a:cxn ang="0">
                    <a:pos x="553" y="298"/>
                  </a:cxn>
                  <a:cxn ang="0">
                    <a:pos x="553" y="289"/>
                  </a:cxn>
                  <a:cxn ang="0">
                    <a:pos x="553" y="281"/>
                  </a:cxn>
                  <a:cxn ang="0">
                    <a:pos x="553" y="275"/>
                  </a:cxn>
                  <a:cxn ang="0">
                    <a:pos x="553" y="268"/>
                  </a:cxn>
                  <a:cxn ang="0">
                    <a:pos x="517" y="254"/>
                  </a:cxn>
                  <a:cxn ang="0">
                    <a:pos x="485" y="239"/>
                  </a:cxn>
                  <a:cxn ang="0">
                    <a:pos x="452" y="225"/>
                  </a:cxn>
                  <a:cxn ang="0">
                    <a:pos x="420" y="211"/>
                  </a:cxn>
                  <a:cxn ang="0">
                    <a:pos x="388" y="195"/>
                  </a:cxn>
                  <a:cxn ang="0">
                    <a:pos x="356" y="181"/>
                  </a:cxn>
                  <a:cxn ang="0">
                    <a:pos x="324" y="164"/>
                  </a:cxn>
                  <a:cxn ang="0">
                    <a:pos x="292" y="147"/>
                  </a:cxn>
                  <a:cxn ang="0">
                    <a:pos x="260" y="131"/>
                  </a:cxn>
                  <a:cxn ang="0">
                    <a:pos x="229" y="113"/>
                  </a:cxn>
                  <a:cxn ang="0">
                    <a:pos x="197" y="95"/>
                  </a:cxn>
                  <a:cxn ang="0">
                    <a:pos x="167" y="77"/>
                  </a:cxn>
                  <a:cxn ang="0">
                    <a:pos x="135" y="58"/>
                  </a:cxn>
                  <a:cxn ang="0">
                    <a:pos x="104" y="39"/>
                  </a:cxn>
                  <a:cxn ang="0">
                    <a:pos x="75" y="19"/>
                  </a:cxn>
                  <a:cxn ang="0">
                    <a:pos x="43" y="0"/>
                  </a:cxn>
                  <a:cxn ang="0">
                    <a:pos x="43" y="0"/>
                  </a:cxn>
                </a:cxnLst>
                <a:rect l="0" t="0" r="r" b="b"/>
                <a:pathLst>
                  <a:path w="553" h="331">
                    <a:moveTo>
                      <a:pt x="43" y="0"/>
                    </a:moveTo>
                    <a:lnTo>
                      <a:pt x="19" y="11"/>
                    </a:lnTo>
                    <a:lnTo>
                      <a:pt x="7" y="26"/>
                    </a:lnTo>
                    <a:lnTo>
                      <a:pt x="0" y="39"/>
                    </a:lnTo>
                    <a:lnTo>
                      <a:pt x="1" y="53"/>
                    </a:lnTo>
                    <a:lnTo>
                      <a:pt x="7" y="66"/>
                    </a:lnTo>
                    <a:lnTo>
                      <a:pt x="19" y="81"/>
                    </a:lnTo>
                    <a:lnTo>
                      <a:pt x="32" y="95"/>
                    </a:lnTo>
                    <a:lnTo>
                      <a:pt x="53" y="108"/>
                    </a:lnTo>
                    <a:lnTo>
                      <a:pt x="71" y="121"/>
                    </a:lnTo>
                    <a:lnTo>
                      <a:pt x="93" y="134"/>
                    </a:lnTo>
                    <a:lnTo>
                      <a:pt x="115" y="147"/>
                    </a:lnTo>
                    <a:lnTo>
                      <a:pt x="139" y="161"/>
                    </a:lnTo>
                    <a:lnTo>
                      <a:pt x="158" y="174"/>
                    </a:lnTo>
                    <a:lnTo>
                      <a:pt x="179" y="186"/>
                    </a:lnTo>
                    <a:lnTo>
                      <a:pt x="196" y="198"/>
                    </a:lnTo>
                    <a:lnTo>
                      <a:pt x="209" y="209"/>
                    </a:lnTo>
                    <a:lnTo>
                      <a:pt x="229" y="215"/>
                    </a:lnTo>
                    <a:lnTo>
                      <a:pt x="252" y="224"/>
                    </a:lnTo>
                    <a:lnTo>
                      <a:pt x="272" y="231"/>
                    </a:lnTo>
                    <a:lnTo>
                      <a:pt x="295" y="240"/>
                    </a:lnTo>
                    <a:lnTo>
                      <a:pt x="316" y="250"/>
                    </a:lnTo>
                    <a:lnTo>
                      <a:pt x="335" y="261"/>
                    </a:lnTo>
                    <a:lnTo>
                      <a:pt x="357" y="269"/>
                    </a:lnTo>
                    <a:lnTo>
                      <a:pt x="378" y="280"/>
                    </a:lnTo>
                    <a:lnTo>
                      <a:pt x="396" y="289"/>
                    </a:lnTo>
                    <a:lnTo>
                      <a:pt x="418" y="298"/>
                    </a:lnTo>
                    <a:lnTo>
                      <a:pt x="438" y="306"/>
                    </a:lnTo>
                    <a:lnTo>
                      <a:pt x="460" y="313"/>
                    </a:lnTo>
                    <a:lnTo>
                      <a:pt x="482" y="319"/>
                    </a:lnTo>
                    <a:lnTo>
                      <a:pt x="503" y="324"/>
                    </a:lnTo>
                    <a:lnTo>
                      <a:pt x="527" y="329"/>
                    </a:lnTo>
                    <a:lnTo>
                      <a:pt x="553" y="331"/>
                    </a:lnTo>
                    <a:lnTo>
                      <a:pt x="553" y="322"/>
                    </a:lnTo>
                    <a:lnTo>
                      <a:pt x="553" y="312"/>
                    </a:lnTo>
                    <a:lnTo>
                      <a:pt x="553" y="305"/>
                    </a:lnTo>
                    <a:lnTo>
                      <a:pt x="553" y="298"/>
                    </a:lnTo>
                    <a:lnTo>
                      <a:pt x="553" y="289"/>
                    </a:lnTo>
                    <a:lnTo>
                      <a:pt x="553" y="281"/>
                    </a:lnTo>
                    <a:lnTo>
                      <a:pt x="553" y="275"/>
                    </a:lnTo>
                    <a:lnTo>
                      <a:pt x="553" y="268"/>
                    </a:lnTo>
                    <a:lnTo>
                      <a:pt x="517" y="254"/>
                    </a:lnTo>
                    <a:lnTo>
                      <a:pt x="485" y="239"/>
                    </a:lnTo>
                    <a:lnTo>
                      <a:pt x="452" y="225"/>
                    </a:lnTo>
                    <a:lnTo>
                      <a:pt x="420" y="211"/>
                    </a:lnTo>
                    <a:lnTo>
                      <a:pt x="388" y="195"/>
                    </a:lnTo>
                    <a:lnTo>
                      <a:pt x="356" y="181"/>
                    </a:lnTo>
                    <a:lnTo>
                      <a:pt x="324" y="164"/>
                    </a:lnTo>
                    <a:lnTo>
                      <a:pt x="292" y="147"/>
                    </a:lnTo>
                    <a:lnTo>
                      <a:pt x="260" y="131"/>
                    </a:lnTo>
                    <a:lnTo>
                      <a:pt x="229" y="113"/>
                    </a:lnTo>
                    <a:lnTo>
                      <a:pt x="197" y="95"/>
                    </a:lnTo>
                    <a:lnTo>
                      <a:pt x="167" y="77"/>
                    </a:lnTo>
                    <a:lnTo>
                      <a:pt x="135" y="58"/>
                    </a:lnTo>
                    <a:lnTo>
                      <a:pt x="104" y="39"/>
                    </a:lnTo>
                    <a:lnTo>
                      <a:pt x="75" y="19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75756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29" name="Freeform 37"/>
              <p:cNvSpPr>
                <a:spLocks/>
              </p:cNvSpPr>
              <p:nvPr/>
            </p:nvSpPr>
            <p:spPr bwMode="auto">
              <a:xfrm>
                <a:off x="1487" y="12330"/>
                <a:ext cx="236" cy="84"/>
              </a:xfrm>
              <a:custGeom>
                <a:avLst/>
                <a:gdLst/>
                <a:ahLst/>
                <a:cxnLst>
                  <a:cxn ang="0">
                    <a:pos x="73" y="0"/>
                  </a:cxn>
                  <a:cxn ang="0">
                    <a:pos x="64" y="2"/>
                  </a:cxn>
                  <a:cxn ang="0">
                    <a:pos x="57" y="8"/>
                  </a:cxn>
                  <a:cxn ang="0">
                    <a:pos x="47" y="12"/>
                  </a:cxn>
                  <a:cxn ang="0">
                    <a:pos x="35" y="22"/>
                  </a:cxn>
                  <a:cxn ang="0">
                    <a:pos x="25" y="30"/>
                  </a:cxn>
                  <a:cxn ang="0">
                    <a:pos x="15" y="41"/>
                  </a:cxn>
                  <a:cxn ang="0">
                    <a:pos x="5" y="51"/>
                  </a:cxn>
                  <a:cxn ang="0">
                    <a:pos x="0" y="58"/>
                  </a:cxn>
                  <a:cxn ang="0">
                    <a:pos x="37" y="68"/>
                  </a:cxn>
                  <a:cxn ang="0">
                    <a:pos x="80" y="80"/>
                  </a:cxn>
                  <a:cxn ang="0">
                    <a:pos x="119" y="90"/>
                  </a:cxn>
                  <a:cxn ang="0">
                    <a:pos x="162" y="97"/>
                  </a:cxn>
                  <a:cxn ang="0">
                    <a:pos x="203" y="107"/>
                  </a:cxn>
                  <a:cxn ang="0">
                    <a:pos x="244" y="116"/>
                  </a:cxn>
                  <a:cxn ang="0">
                    <a:pos x="286" y="125"/>
                  </a:cxn>
                  <a:cxn ang="0">
                    <a:pos x="329" y="135"/>
                  </a:cxn>
                  <a:cxn ang="0">
                    <a:pos x="368" y="145"/>
                  </a:cxn>
                  <a:cxn ang="0">
                    <a:pos x="409" y="153"/>
                  </a:cxn>
                  <a:cxn ang="0">
                    <a:pos x="449" y="166"/>
                  </a:cxn>
                  <a:cxn ang="0">
                    <a:pos x="489" y="179"/>
                  </a:cxn>
                  <a:cxn ang="0">
                    <a:pos x="528" y="194"/>
                  </a:cxn>
                  <a:cxn ang="0">
                    <a:pos x="567" y="210"/>
                  </a:cxn>
                  <a:cxn ang="0">
                    <a:pos x="602" y="228"/>
                  </a:cxn>
                  <a:cxn ang="0">
                    <a:pos x="639" y="251"/>
                  </a:cxn>
                  <a:cxn ang="0">
                    <a:pos x="650" y="251"/>
                  </a:cxn>
                  <a:cxn ang="0">
                    <a:pos x="664" y="251"/>
                  </a:cxn>
                  <a:cxn ang="0">
                    <a:pos x="678" y="251"/>
                  </a:cxn>
                  <a:cxn ang="0">
                    <a:pos x="689" y="251"/>
                  </a:cxn>
                  <a:cxn ang="0">
                    <a:pos x="700" y="233"/>
                  </a:cxn>
                  <a:cxn ang="0">
                    <a:pos x="705" y="218"/>
                  </a:cxn>
                  <a:cxn ang="0">
                    <a:pos x="706" y="203"/>
                  </a:cxn>
                  <a:cxn ang="0">
                    <a:pos x="705" y="190"/>
                  </a:cxn>
                  <a:cxn ang="0">
                    <a:pos x="696" y="177"/>
                  </a:cxn>
                  <a:cxn ang="0">
                    <a:pos x="688" y="166"/>
                  </a:cxn>
                  <a:cxn ang="0">
                    <a:pos x="673" y="153"/>
                  </a:cxn>
                  <a:cxn ang="0">
                    <a:pos x="659" y="145"/>
                  </a:cxn>
                  <a:cxn ang="0">
                    <a:pos x="639" y="135"/>
                  </a:cxn>
                  <a:cxn ang="0">
                    <a:pos x="623" y="126"/>
                  </a:cxn>
                  <a:cxn ang="0">
                    <a:pos x="600" y="117"/>
                  </a:cxn>
                  <a:cxn ang="0">
                    <a:pos x="581" y="110"/>
                  </a:cxn>
                  <a:cxn ang="0">
                    <a:pos x="559" y="102"/>
                  </a:cxn>
                  <a:cxn ang="0">
                    <a:pos x="536" y="96"/>
                  </a:cxn>
                  <a:cxn ang="0">
                    <a:pos x="516" y="90"/>
                  </a:cxn>
                  <a:cxn ang="0">
                    <a:pos x="498" y="84"/>
                  </a:cxn>
                  <a:cxn ang="0">
                    <a:pos x="472" y="76"/>
                  </a:cxn>
                  <a:cxn ang="0">
                    <a:pos x="449" y="67"/>
                  </a:cxn>
                  <a:cxn ang="0">
                    <a:pos x="422" y="62"/>
                  </a:cxn>
                  <a:cxn ang="0">
                    <a:pos x="396" y="55"/>
                  </a:cxn>
                  <a:cxn ang="0">
                    <a:pos x="368" y="51"/>
                  </a:cxn>
                  <a:cxn ang="0">
                    <a:pos x="342" y="47"/>
                  </a:cxn>
                  <a:cxn ang="0">
                    <a:pos x="314" y="41"/>
                  </a:cxn>
                  <a:cxn ang="0">
                    <a:pos x="288" y="37"/>
                  </a:cxn>
                  <a:cxn ang="0">
                    <a:pos x="258" y="32"/>
                  </a:cxn>
                  <a:cxn ang="0">
                    <a:pos x="231" y="28"/>
                  </a:cxn>
                  <a:cxn ang="0">
                    <a:pos x="203" y="24"/>
                  </a:cxn>
                  <a:cxn ang="0">
                    <a:pos x="176" y="21"/>
                  </a:cxn>
                  <a:cxn ang="0">
                    <a:pos x="149" y="15"/>
                  </a:cxn>
                  <a:cxn ang="0">
                    <a:pos x="122" y="11"/>
                  </a:cxn>
                  <a:cxn ang="0">
                    <a:pos x="97" y="6"/>
                  </a:cxn>
                  <a:cxn ang="0">
                    <a:pos x="73" y="0"/>
                  </a:cxn>
                  <a:cxn ang="0">
                    <a:pos x="73" y="0"/>
                  </a:cxn>
                </a:cxnLst>
                <a:rect l="0" t="0" r="r" b="b"/>
                <a:pathLst>
                  <a:path w="706" h="251">
                    <a:moveTo>
                      <a:pt x="73" y="0"/>
                    </a:moveTo>
                    <a:lnTo>
                      <a:pt x="64" y="2"/>
                    </a:lnTo>
                    <a:lnTo>
                      <a:pt x="57" y="8"/>
                    </a:lnTo>
                    <a:lnTo>
                      <a:pt x="47" y="12"/>
                    </a:lnTo>
                    <a:lnTo>
                      <a:pt x="35" y="22"/>
                    </a:lnTo>
                    <a:lnTo>
                      <a:pt x="25" y="30"/>
                    </a:lnTo>
                    <a:lnTo>
                      <a:pt x="15" y="41"/>
                    </a:lnTo>
                    <a:lnTo>
                      <a:pt x="5" y="51"/>
                    </a:lnTo>
                    <a:lnTo>
                      <a:pt x="0" y="58"/>
                    </a:lnTo>
                    <a:lnTo>
                      <a:pt x="37" y="68"/>
                    </a:lnTo>
                    <a:lnTo>
                      <a:pt x="80" y="80"/>
                    </a:lnTo>
                    <a:lnTo>
                      <a:pt x="119" y="90"/>
                    </a:lnTo>
                    <a:lnTo>
                      <a:pt x="162" y="97"/>
                    </a:lnTo>
                    <a:lnTo>
                      <a:pt x="203" y="107"/>
                    </a:lnTo>
                    <a:lnTo>
                      <a:pt x="244" y="116"/>
                    </a:lnTo>
                    <a:lnTo>
                      <a:pt x="286" y="125"/>
                    </a:lnTo>
                    <a:lnTo>
                      <a:pt x="329" y="135"/>
                    </a:lnTo>
                    <a:lnTo>
                      <a:pt x="368" y="145"/>
                    </a:lnTo>
                    <a:lnTo>
                      <a:pt x="409" y="153"/>
                    </a:lnTo>
                    <a:lnTo>
                      <a:pt x="449" y="166"/>
                    </a:lnTo>
                    <a:lnTo>
                      <a:pt x="489" y="179"/>
                    </a:lnTo>
                    <a:lnTo>
                      <a:pt x="528" y="194"/>
                    </a:lnTo>
                    <a:lnTo>
                      <a:pt x="567" y="210"/>
                    </a:lnTo>
                    <a:lnTo>
                      <a:pt x="602" y="228"/>
                    </a:lnTo>
                    <a:lnTo>
                      <a:pt x="639" y="251"/>
                    </a:lnTo>
                    <a:lnTo>
                      <a:pt x="650" y="251"/>
                    </a:lnTo>
                    <a:lnTo>
                      <a:pt x="664" y="251"/>
                    </a:lnTo>
                    <a:lnTo>
                      <a:pt x="678" y="251"/>
                    </a:lnTo>
                    <a:lnTo>
                      <a:pt x="689" y="251"/>
                    </a:lnTo>
                    <a:lnTo>
                      <a:pt x="700" y="233"/>
                    </a:lnTo>
                    <a:lnTo>
                      <a:pt x="705" y="218"/>
                    </a:lnTo>
                    <a:lnTo>
                      <a:pt x="706" y="203"/>
                    </a:lnTo>
                    <a:lnTo>
                      <a:pt x="705" y="190"/>
                    </a:lnTo>
                    <a:lnTo>
                      <a:pt x="696" y="177"/>
                    </a:lnTo>
                    <a:lnTo>
                      <a:pt x="688" y="166"/>
                    </a:lnTo>
                    <a:lnTo>
                      <a:pt x="673" y="153"/>
                    </a:lnTo>
                    <a:lnTo>
                      <a:pt x="659" y="145"/>
                    </a:lnTo>
                    <a:lnTo>
                      <a:pt x="639" y="135"/>
                    </a:lnTo>
                    <a:lnTo>
                      <a:pt x="623" y="126"/>
                    </a:lnTo>
                    <a:lnTo>
                      <a:pt x="600" y="117"/>
                    </a:lnTo>
                    <a:lnTo>
                      <a:pt x="581" y="110"/>
                    </a:lnTo>
                    <a:lnTo>
                      <a:pt x="559" y="102"/>
                    </a:lnTo>
                    <a:lnTo>
                      <a:pt x="536" y="96"/>
                    </a:lnTo>
                    <a:lnTo>
                      <a:pt x="516" y="90"/>
                    </a:lnTo>
                    <a:lnTo>
                      <a:pt x="498" y="84"/>
                    </a:lnTo>
                    <a:lnTo>
                      <a:pt x="472" y="76"/>
                    </a:lnTo>
                    <a:lnTo>
                      <a:pt x="449" y="67"/>
                    </a:lnTo>
                    <a:lnTo>
                      <a:pt x="422" y="62"/>
                    </a:lnTo>
                    <a:lnTo>
                      <a:pt x="396" y="55"/>
                    </a:lnTo>
                    <a:lnTo>
                      <a:pt x="368" y="51"/>
                    </a:lnTo>
                    <a:lnTo>
                      <a:pt x="342" y="47"/>
                    </a:lnTo>
                    <a:lnTo>
                      <a:pt x="314" y="41"/>
                    </a:lnTo>
                    <a:lnTo>
                      <a:pt x="288" y="37"/>
                    </a:lnTo>
                    <a:lnTo>
                      <a:pt x="258" y="32"/>
                    </a:lnTo>
                    <a:lnTo>
                      <a:pt x="231" y="28"/>
                    </a:lnTo>
                    <a:lnTo>
                      <a:pt x="203" y="24"/>
                    </a:lnTo>
                    <a:lnTo>
                      <a:pt x="176" y="21"/>
                    </a:lnTo>
                    <a:lnTo>
                      <a:pt x="149" y="15"/>
                    </a:lnTo>
                    <a:lnTo>
                      <a:pt x="122" y="11"/>
                    </a:lnTo>
                    <a:lnTo>
                      <a:pt x="97" y="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59594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30" name="Freeform 38"/>
              <p:cNvSpPr>
                <a:spLocks/>
              </p:cNvSpPr>
              <p:nvPr/>
            </p:nvSpPr>
            <p:spPr bwMode="auto">
              <a:xfrm>
                <a:off x="1573" y="12342"/>
                <a:ext cx="177" cy="88"/>
              </a:xfrm>
              <a:custGeom>
                <a:avLst/>
                <a:gdLst/>
                <a:ahLst/>
                <a:cxnLst>
                  <a:cxn ang="0">
                    <a:pos x="19" y="11"/>
                  </a:cxn>
                  <a:cxn ang="0">
                    <a:pos x="6" y="36"/>
                  </a:cxn>
                  <a:cxn ang="0">
                    <a:pos x="0" y="64"/>
                  </a:cxn>
                  <a:cxn ang="0">
                    <a:pos x="8" y="95"/>
                  </a:cxn>
                  <a:cxn ang="0">
                    <a:pos x="26" y="124"/>
                  </a:cxn>
                  <a:cxn ang="0">
                    <a:pos x="49" y="150"/>
                  </a:cxn>
                  <a:cxn ang="0">
                    <a:pos x="79" y="173"/>
                  </a:cxn>
                  <a:cxn ang="0">
                    <a:pos x="113" y="193"/>
                  </a:cxn>
                  <a:cxn ang="0">
                    <a:pos x="149" y="207"/>
                  </a:cxn>
                  <a:cxn ang="0">
                    <a:pos x="182" y="223"/>
                  </a:cxn>
                  <a:cxn ang="0">
                    <a:pos x="215" y="237"/>
                  </a:cxn>
                  <a:cxn ang="0">
                    <a:pos x="253" y="249"/>
                  </a:cxn>
                  <a:cxn ang="0">
                    <a:pos x="288" y="259"/>
                  </a:cxn>
                  <a:cxn ang="0">
                    <a:pos x="327" y="265"/>
                  </a:cxn>
                  <a:cxn ang="0">
                    <a:pos x="364" y="266"/>
                  </a:cxn>
                  <a:cxn ang="0">
                    <a:pos x="405" y="262"/>
                  </a:cxn>
                  <a:cxn ang="0">
                    <a:pos x="437" y="259"/>
                  </a:cxn>
                  <a:cxn ang="0">
                    <a:pos x="460" y="259"/>
                  </a:cxn>
                  <a:cxn ang="0">
                    <a:pos x="478" y="254"/>
                  </a:cxn>
                  <a:cxn ang="0">
                    <a:pos x="494" y="246"/>
                  </a:cxn>
                  <a:cxn ang="0">
                    <a:pos x="510" y="234"/>
                  </a:cxn>
                  <a:cxn ang="0">
                    <a:pos x="526" y="223"/>
                  </a:cxn>
                  <a:cxn ang="0">
                    <a:pos x="503" y="213"/>
                  </a:cxn>
                  <a:cxn ang="0">
                    <a:pos x="453" y="203"/>
                  </a:cxn>
                  <a:cxn ang="0">
                    <a:pos x="405" y="186"/>
                  </a:cxn>
                  <a:cxn ang="0">
                    <a:pos x="356" y="169"/>
                  </a:cxn>
                  <a:cxn ang="0">
                    <a:pos x="310" y="150"/>
                  </a:cxn>
                  <a:cxn ang="0">
                    <a:pos x="263" y="130"/>
                  </a:cxn>
                  <a:cxn ang="0">
                    <a:pos x="215" y="110"/>
                  </a:cxn>
                  <a:cxn ang="0">
                    <a:pos x="170" y="88"/>
                  </a:cxn>
                  <a:cxn ang="0">
                    <a:pos x="138" y="76"/>
                  </a:cxn>
                  <a:cxn ang="0">
                    <a:pos x="121" y="71"/>
                  </a:cxn>
                  <a:cxn ang="0">
                    <a:pos x="104" y="63"/>
                  </a:cxn>
                  <a:cxn ang="0">
                    <a:pos x="93" y="51"/>
                  </a:cxn>
                  <a:cxn ang="0">
                    <a:pos x="81" y="40"/>
                  </a:cxn>
                  <a:cxn ang="0">
                    <a:pos x="67" y="28"/>
                  </a:cxn>
                  <a:cxn ang="0">
                    <a:pos x="56" y="15"/>
                  </a:cxn>
                  <a:cxn ang="0">
                    <a:pos x="40" y="3"/>
                  </a:cxn>
                  <a:cxn ang="0">
                    <a:pos x="33" y="0"/>
                  </a:cxn>
                </a:cxnLst>
                <a:rect l="0" t="0" r="r" b="b"/>
                <a:pathLst>
                  <a:path w="531" h="266">
                    <a:moveTo>
                      <a:pt x="33" y="0"/>
                    </a:moveTo>
                    <a:lnTo>
                      <a:pt x="19" y="11"/>
                    </a:lnTo>
                    <a:lnTo>
                      <a:pt x="11" y="24"/>
                    </a:lnTo>
                    <a:lnTo>
                      <a:pt x="6" y="36"/>
                    </a:lnTo>
                    <a:lnTo>
                      <a:pt x="1" y="50"/>
                    </a:lnTo>
                    <a:lnTo>
                      <a:pt x="0" y="64"/>
                    </a:lnTo>
                    <a:lnTo>
                      <a:pt x="6" y="81"/>
                    </a:lnTo>
                    <a:lnTo>
                      <a:pt x="8" y="95"/>
                    </a:lnTo>
                    <a:lnTo>
                      <a:pt x="17" y="111"/>
                    </a:lnTo>
                    <a:lnTo>
                      <a:pt x="26" y="124"/>
                    </a:lnTo>
                    <a:lnTo>
                      <a:pt x="39" y="137"/>
                    </a:lnTo>
                    <a:lnTo>
                      <a:pt x="49" y="150"/>
                    </a:lnTo>
                    <a:lnTo>
                      <a:pt x="65" y="163"/>
                    </a:lnTo>
                    <a:lnTo>
                      <a:pt x="79" y="173"/>
                    </a:lnTo>
                    <a:lnTo>
                      <a:pt x="96" y="184"/>
                    </a:lnTo>
                    <a:lnTo>
                      <a:pt x="113" y="193"/>
                    </a:lnTo>
                    <a:lnTo>
                      <a:pt x="133" y="200"/>
                    </a:lnTo>
                    <a:lnTo>
                      <a:pt x="149" y="207"/>
                    </a:lnTo>
                    <a:lnTo>
                      <a:pt x="165" y="216"/>
                    </a:lnTo>
                    <a:lnTo>
                      <a:pt x="182" y="223"/>
                    </a:lnTo>
                    <a:lnTo>
                      <a:pt x="199" y="231"/>
                    </a:lnTo>
                    <a:lnTo>
                      <a:pt x="215" y="237"/>
                    </a:lnTo>
                    <a:lnTo>
                      <a:pt x="234" y="246"/>
                    </a:lnTo>
                    <a:lnTo>
                      <a:pt x="253" y="249"/>
                    </a:lnTo>
                    <a:lnTo>
                      <a:pt x="271" y="255"/>
                    </a:lnTo>
                    <a:lnTo>
                      <a:pt x="288" y="259"/>
                    </a:lnTo>
                    <a:lnTo>
                      <a:pt x="306" y="262"/>
                    </a:lnTo>
                    <a:lnTo>
                      <a:pt x="327" y="265"/>
                    </a:lnTo>
                    <a:lnTo>
                      <a:pt x="345" y="266"/>
                    </a:lnTo>
                    <a:lnTo>
                      <a:pt x="364" y="266"/>
                    </a:lnTo>
                    <a:lnTo>
                      <a:pt x="382" y="265"/>
                    </a:lnTo>
                    <a:lnTo>
                      <a:pt x="405" y="262"/>
                    </a:lnTo>
                    <a:lnTo>
                      <a:pt x="424" y="259"/>
                    </a:lnTo>
                    <a:lnTo>
                      <a:pt x="437" y="259"/>
                    </a:lnTo>
                    <a:lnTo>
                      <a:pt x="448" y="259"/>
                    </a:lnTo>
                    <a:lnTo>
                      <a:pt x="460" y="259"/>
                    </a:lnTo>
                    <a:lnTo>
                      <a:pt x="473" y="259"/>
                    </a:lnTo>
                    <a:lnTo>
                      <a:pt x="478" y="254"/>
                    </a:lnTo>
                    <a:lnTo>
                      <a:pt x="487" y="250"/>
                    </a:lnTo>
                    <a:lnTo>
                      <a:pt x="494" y="246"/>
                    </a:lnTo>
                    <a:lnTo>
                      <a:pt x="503" y="241"/>
                    </a:lnTo>
                    <a:lnTo>
                      <a:pt x="510" y="234"/>
                    </a:lnTo>
                    <a:lnTo>
                      <a:pt x="519" y="228"/>
                    </a:lnTo>
                    <a:lnTo>
                      <a:pt x="526" y="223"/>
                    </a:lnTo>
                    <a:lnTo>
                      <a:pt x="531" y="219"/>
                    </a:lnTo>
                    <a:lnTo>
                      <a:pt x="503" y="213"/>
                    </a:lnTo>
                    <a:lnTo>
                      <a:pt x="478" y="209"/>
                    </a:lnTo>
                    <a:lnTo>
                      <a:pt x="453" y="203"/>
                    </a:lnTo>
                    <a:lnTo>
                      <a:pt x="428" y="195"/>
                    </a:lnTo>
                    <a:lnTo>
                      <a:pt x="405" y="186"/>
                    </a:lnTo>
                    <a:lnTo>
                      <a:pt x="378" y="179"/>
                    </a:lnTo>
                    <a:lnTo>
                      <a:pt x="356" y="169"/>
                    </a:lnTo>
                    <a:lnTo>
                      <a:pt x="332" y="162"/>
                    </a:lnTo>
                    <a:lnTo>
                      <a:pt x="310" y="150"/>
                    </a:lnTo>
                    <a:lnTo>
                      <a:pt x="286" y="141"/>
                    </a:lnTo>
                    <a:lnTo>
                      <a:pt x="263" y="130"/>
                    </a:lnTo>
                    <a:lnTo>
                      <a:pt x="239" y="119"/>
                    </a:lnTo>
                    <a:lnTo>
                      <a:pt x="215" y="110"/>
                    </a:lnTo>
                    <a:lnTo>
                      <a:pt x="193" y="99"/>
                    </a:lnTo>
                    <a:lnTo>
                      <a:pt x="170" y="88"/>
                    </a:lnTo>
                    <a:lnTo>
                      <a:pt x="149" y="79"/>
                    </a:lnTo>
                    <a:lnTo>
                      <a:pt x="138" y="76"/>
                    </a:lnTo>
                    <a:lnTo>
                      <a:pt x="128" y="75"/>
                    </a:lnTo>
                    <a:lnTo>
                      <a:pt x="121" y="71"/>
                    </a:lnTo>
                    <a:lnTo>
                      <a:pt x="113" y="68"/>
                    </a:lnTo>
                    <a:lnTo>
                      <a:pt x="104" y="63"/>
                    </a:lnTo>
                    <a:lnTo>
                      <a:pt x="99" y="58"/>
                    </a:lnTo>
                    <a:lnTo>
                      <a:pt x="93" y="51"/>
                    </a:lnTo>
                    <a:lnTo>
                      <a:pt x="88" y="46"/>
                    </a:lnTo>
                    <a:lnTo>
                      <a:pt x="81" y="40"/>
                    </a:lnTo>
                    <a:lnTo>
                      <a:pt x="74" y="33"/>
                    </a:lnTo>
                    <a:lnTo>
                      <a:pt x="67" y="28"/>
                    </a:lnTo>
                    <a:lnTo>
                      <a:pt x="63" y="21"/>
                    </a:lnTo>
                    <a:lnTo>
                      <a:pt x="56" y="15"/>
                    </a:lnTo>
                    <a:lnTo>
                      <a:pt x="49" y="8"/>
                    </a:lnTo>
                    <a:lnTo>
                      <a:pt x="40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F0F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31" name="Freeform 39"/>
              <p:cNvSpPr>
                <a:spLocks/>
              </p:cNvSpPr>
              <p:nvPr/>
            </p:nvSpPr>
            <p:spPr bwMode="auto">
              <a:xfrm>
                <a:off x="1580" y="12344"/>
                <a:ext cx="182" cy="71"/>
              </a:xfrm>
              <a:custGeom>
                <a:avLst/>
                <a:gdLst/>
                <a:ahLst/>
                <a:cxnLst>
                  <a:cxn ang="0">
                    <a:pos x="11" y="5"/>
                  </a:cxn>
                  <a:cxn ang="0">
                    <a:pos x="0" y="14"/>
                  </a:cxn>
                  <a:cxn ang="0">
                    <a:pos x="0" y="26"/>
                  </a:cxn>
                  <a:cxn ang="0">
                    <a:pos x="10" y="37"/>
                  </a:cxn>
                  <a:cxn ang="0">
                    <a:pos x="25" y="45"/>
                  </a:cxn>
                  <a:cxn ang="0">
                    <a:pos x="43" y="56"/>
                  </a:cxn>
                  <a:cxn ang="0">
                    <a:pos x="60" y="65"/>
                  </a:cxn>
                  <a:cxn ang="0">
                    <a:pos x="77" y="71"/>
                  </a:cxn>
                  <a:cxn ang="0">
                    <a:pos x="114" y="83"/>
                  </a:cxn>
                  <a:cxn ang="0">
                    <a:pos x="171" y="100"/>
                  </a:cxn>
                  <a:cxn ang="0">
                    <a:pos x="227" y="119"/>
                  </a:cxn>
                  <a:cxn ang="0">
                    <a:pos x="282" y="138"/>
                  </a:cxn>
                  <a:cxn ang="0">
                    <a:pos x="338" y="157"/>
                  </a:cxn>
                  <a:cxn ang="0">
                    <a:pos x="394" y="174"/>
                  </a:cxn>
                  <a:cxn ang="0">
                    <a:pos x="451" y="191"/>
                  </a:cxn>
                  <a:cxn ang="0">
                    <a:pos x="509" y="206"/>
                  </a:cxn>
                  <a:cxn ang="0">
                    <a:pos x="542" y="204"/>
                  </a:cxn>
                  <a:cxn ang="0">
                    <a:pos x="542" y="188"/>
                  </a:cxn>
                  <a:cxn ang="0">
                    <a:pos x="530" y="176"/>
                  </a:cxn>
                  <a:cxn ang="0">
                    <a:pos x="512" y="166"/>
                  </a:cxn>
                  <a:cxn ang="0">
                    <a:pos x="488" y="160"/>
                  </a:cxn>
                  <a:cxn ang="0">
                    <a:pos x="465" y="153"/>
                  </a:cxn>
                  <a:cxn ang="0">
                    <a:pos x="441" y="148"/>
                  </a:cxn>
                  <a:cxn ang="0">
                    <a:pos x="424" y="143"/>
                  </a:cxn>
                  <a:cxn ang="0">
                    <a:pos x="392" y="131"/>
                  </a:cxn>
                  <a:cxn ang="0">
                    <a:pos x="344" y="113"/>
                  </a:cxn>
                  <a:cxn ang="0">
                    <a:pos x="292" y="98"/>
                  </a:cxn>
                  <a:cxn ang="0">
                    <a:pos x="242" y="83"/>
                  </a:cxn>
                  <a:cxn ang="0">
                    <a:pos x="192" y="68"/>
                  </a:cxn>
                  <a:cxn ang="0">
                    <a:pos x="141" y="51"/>
                  </a:cxn>
                  <a:cxn ang="0">
                    <a:pos x="95" y="31"/>
                  </a:cxn>
                  <a:cxn ang="0">
                    <a:pos x="48" y="11"/>
                  </a:cxn>
                  <a:cxn ang="0">
                    <a:pos x="24" y="0"/>
                  </a:cxn>
                </a:cxnLst>
                <a:rect l="0" t="0" r="r" b="b"/>
                <a:pathLst>
                  <a:path w="544" h="213">
                    <a:moveTo>
                      <a:pt x="24" y="0"/>
                    </a:moveTo>
                    <a:lnTo>
                      <a:pt x="11" y="5"/>
                    </a:lnTo>
                    <a:lnTo>
                      <a:pt x="4" y="11"/>
                    </a:lnTo>
                    <a:lnTo>
                      <a:pt x="0" y="14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4" y="31"/>
                    </a:lnTo>
                    <a:lnTo>
                      <a:pt x="10" y="37"/>
                    </a:lnTo>
                    <a:lnTo>
                      <a:pt x="17" y="42"/>
                    </a:lnTo>
                    <a:lnTo>
                      <a:pt x="25" y="45"/>
                    </a:lnTo>
                    <a:lnTo>
                      <a:pt x="34" y="51"/>
                    </a:lnTo>
                    <a:lnTo>
                      <a:pt x="43" y="56"/>
                    </a:lnTo>
                    <a:lnTo>
                      <a:pt x="53" y="62"/>
                    </a:lnTo>
                    <a:lnTo>
                      <a:pt x="60" y="65"/>
                    </a:lnTo>
                    <a:lnTo>
                      <a:pt x="71" y="69"/>
                    </a:lnTo>
                    <a:lnTo>
                      <a:pt x="77" y="71"/>
                    </a:lnTo>
                    <a:lnTo>
                      <a:pt x="85" y="76"/>
                    </a:lnTo>
                    <a:lnTo>
                      <a:pt x="114" y="83"/>
                    </a:lnTo>
                    <a:lnTo>
                      <a:pt x="143" y="93"/>
                    </a:lnTo>
                    <a:lnTo>
                      <a:pt x="171" y="100"/>
                    </a:lnTo>
                    <a:lnTo>
                      <a:pt x="199" y="110"/>
                    </a:lnTo>
                    <a:lnTo>
                      <a:pt x="227" y="119"/>
                    </a:lnTo>
                    <a:lnTo>
                      <a:pt x="255" y="129"/>
                    </a:lnTo>
                    <a:lnTo>
                      <a:pt x="282" y="138"/>
                    </a:lnTo>
                    <a:lnTo>
                      <a:pt x="312" y="148"/>
                    </a:lnTo>
                    <a:lnTo>
                      <a:pt x="338" y="157"/>
                    </a:lnTo>
                    <a:lnTo>
                      <a:pt x="367" y="166"/>
                    </a:lnTo>
                    <a:lnTo>
                      <a:pt x="394" y="174"/>
                    </a:lnTo>
                    <a:lnTo>
                      <a:pt x="423" y="183"/>
                    </a:lnTo>
                    <a:lnTo>
                      <a:pt x="451" y="191"/>
                    </a:lnTo>
                    <a:lnTo>
                      <a:pt x="480" y="200"/>
                    </a:lnTo>
                    <a:lnTo>
                      <a:pt x="509" y="206"/>
                    </a:lnTo>
                    <a:lnTo>
                      <a:pt x="538" y="213"/>
                    </a:lnTo>
                    <a:lnTo>
                      <a:pt x="542" y="204"/>
                    </a:lnTo>
                    <a:lnTo>
                      <a:pt x="544" y="197"/>
                    </a:lnTo>
                    <a:lnTo>
                      <a:pt x="542" y="188"/>
                    </a:lnTo>
                    <a:lnTo>
                      <a:pt x="538" y="183"/>
                    </a:lnTo>
                    <a:lnTo>
                      <a:pt x="530" y="176"/>
                    </a:lnTo>
                    <a:lnTo>
                      <a:pt x="522" y="172"/>
                    </a:lnTo>
                    <a:lnTo>
                      <a:pt x="512" y="166"/>
                    </a:lnTo>
                    <a:lnTo>
                      <a:pt x="502" y="163"/>
                    </a:lnTo>
                    <a:lnTo>
                      <a:pt x="488" y="160"/>
                    </a:lnTo>
                    <a:lnTo>
                      <a:pt x="476" y="157"/>
                    </a:lnTo>
                    <a:lnTo>
                      <a:pt x="465" y="153"/>
                    </a:lnTo>
                    <a:lnTo>
                      <a:pt x="453" y="151"/>
                    </a:lnTo>
                    <a:lnTo>
                      <a:pt x="441" y="148"/>
                    </a:lnTo>
                    <a:lnTo>
                      <a:pt x="431" y="145"/>
                    </a:lnTo>
                    <a:lnTo>
                      <a:pt x="424" y="143"/>
                    </a:lnTo>
                    <a:lnTo>
                      <a:pt x="419" y="139"/>
                    </a:lnTo>
                    <a:lnTo>
                      <a:pt x="392" y="131"/>
                    </a:lnTo>
                    <a:lnTo>
                      <a:pt x="369" y="123"/>
                    </a:lnTo>
                    <a:lnTo>
                      <a:pt x="344" y="113"/>
                    </a:lnTo>
                    <a:lnTo>
                      <a:pt x="319" y="107"/>
                    </a:lnTo>
                    <a:lnTo>
                      <a:pt x="292" y="98"/>
                    </a:lnTo>
                    <a:lnTo>
                      <a:pt x="267" y="92"/>
                    </a:lnTo>
                    <a:lnTo>
                      <a:pt x="242" y="83"/>
                    </a:lnTo>
                    <a:lnTo>
                      <a:pt x="217" y="77"/>
                    </a:lnTo>
                    <a:lnTo>
                      <a:pt x="192" y="68"/>
                    </a:lnTo>
                    <a:lnTo>
                      <a:pt x="167" y="61"/>
                    </a:lnTo>
                    <a:lnTo>
                      <a:pt x="141" y="51"/>
                    </a:lnTo>
                    <a:lnTo>
                      <a:pt x="117" y="43"/>
                    </a:lnTo>
                    <a:lnTo>
                      <a:pt x="95" y="31"/>
                    </a:lnTo>
                    <a:lnTo>
                      <a:pt x="71" y="22"/>
                    </a:lnTo>
                    <a:lnTo>
                      <a:pt x="48" y="11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E6E6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32" name="Freeform 40"/>
              <p:cNvSpPr>
                <a:spLocks/>
              </p:cNvSpPr>
              <p:nvPr/>
            </p:nvSpPr>
            <p:spPr bwMode="auto">
              <a:xfrm>
                <a:off x="1605" y="12363"/>
                <a:ext cx="124" cy="52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23" y="10"/>
                  </a:cxn>
                  <a:cxn ang="0">
                    <a:pos x="9" y="20"/>
                  </a:cxn>
                  <a:cxn ang="0">
                    <a:pos x="1" y="31"/>
                  </a:cxn>
                  <a:cxn ang="0">
                    <a:pos x="0" y="42"/>
                  </a:cxn>
                  <a:cxn ang="0">
                    <a:pos x="2" y="53"/>
                  </a:cxn>
                  <a:cxn ang="0">
                    <a:pos x="9" y="64"/>
                  </a:cxn>
                  <a:cxn ang="0">
                    <a:pos x="22" y="75"/>
                  </a:cxn>
                  <a:cxn ang="0">
                    <a:pos x="36" y="87"/>
                  </a:cxn>
                  <a:cxn ang="0">
                    <a:pos x="50" y="97"/>
                  </a:cxn>
                  <a:cxn ang="0">
                    <a:pos x="68" y="107"/>
                  </a:cxn>
                  <a:cxn ang="0">
                    <a:pos x="87" y="117"/>
                  </a:cxn>
                  <a:cxn ang="0">
                    <a:pos x="105" y="126"/>
                  </a:cxn>
                  <a:cxn ang="0">
                    <a:pos x="122" y="131"/>
                  </a:cxn>
                  <a:cxn ang="0">
                    <a:pos x="141" y="140"/>
                  </a:cxn>
                  <a:cxn ang="0">
                    <a:pos x="154" y="143"/>
                  </a:cxn>
                  <a:cxn ang="0">
                    <a:pos x="169" y="147"/>
                  </a:cxn>
                  <a:cxn ang="0">
                    <a:pos x="176" y="147"/>
                  </a:cxn>
                  <a:cxn ang="0">
                    <a:pos x="184" y="148"/>
                  </a:cxn>
                  <a:cxn ang="0">
                    <a:pos x="194" y="148"/>
                  </a:cxn>
                  <a:cxn ang="0">
                    <a:pos x="209" y="150"/>
                  </a:cxn>
                  <a:cxn ang="0">
                    <a:pos x="222" y="150"/>
                  </a:cxn>
                  <a:cxn ang="0">
                    <a:pos x="237" y="153"/>
                  </a:cxn>
                  <a:cxn ang="0">
                    <a:pos x="254" y="153"/>
                  </a:cxn>
                  <a:cxn ang="0">
                    <a:pos x="271" y="155"/>
                  </a:cxn>
                  <a:cxn ang="0">
                    <a:pos x="287" y="155"/>
                  </a:cxn>
                  <a:cxn ang="0">
                    <a:pos x="303" y="155"/>
                  </a:cxn>
                  <a:cxn ang="0">
                    <a:pos x="317" y="155"/>
                  </a:cxn>
                  <a:cxn ang="0">
                    <a:pos x="330" y="156"/>
                  </a:cxn>
                  <a:cxn ang="0">
                    <a:pos x="343" y="155"/>
                  </a:cxn>
                  <a:cxn ang="0">
                    <a:pos x="357" y="155"/>
                  </a:cxn>
                  <a:cxn ang="0">
                    <a:pos x="365" y="154"/>
                  </a:cxn>
                  <a:cxn ang="0">
                    <a:pos x="374" y="154"/>
                  </a:cxn>
                  <a:cxn ang="0">
                    <a:pos x="369" y="146"/>
                  </a:cxn>
                  <a:cxn ang="0">
                    <a:pos x="367" y="140"/>
                  </a:cxn>
                  <a:cxn ang="0">
                    <a:pos x="362" y="131"/>
                  </a:cxn>
                  <a:cxn ang="0">
                    <a:pos x="360" y="124"/>
                  </a:cxn>
                  <a:cxn ang="0">
                    <a:pos x="354" y="117"/>
                  </a:cxn>
                  <a:cxn ang="0">
                    <a:pos x="351" y="109"/>
                  </a:cxn>
                  <a:cxn ang="0">
                    <a:pos x="346" y="103"/>
                  </a:cxn>
                  <a:cxn ang="0">
                    <a:pos x="342" y="96"/>
                  </a:cxn>
                  <a:cxn ang="0">
                    <a:pos x="319" y="94"/>
                  </a:cxn>
                  <a:cxn ang="0">
                    <a:pos x="297" y="94"/>
                  </a:cxn>
                  <a:cxn ang="0">
                    <a:pos x="278" y="91"/>
                  </a:cxn>
                  <a:cxn ang="0">
                    <a:pos x="258" y="90"/>
                  </a:cxn>
                  <a:cxn ang="0">
                    <a:pos x="239" y="85"/>
                  </a:cxn>
                  <a:cxn ang="0">
                    <a:pos x="219" y="80"/>
                  </a:cxn>
                  <a:cxn ang="0">
                    <a:pos x="201" y="74"/>
                  </a:cxn>
                  <a:cxn ang="0">
                    <a:pos x="183" y="68"/>
                  </a:cxn>
                  <a:cxn ang="0">
                    <a:pos x="164" y="61"/>
                  </a:cxn>
                  <a:cxn ang="0">
                    <a:pos x="147" y="53"/>
                  </a:cxn>
                  <a:cxn ang="0">
                    <a:pos x="129" y="43"/>
                  </a:cxn>
                  <a:cxn ang="0">
                    <a:pos x="112" y="36"/>
                  </a:cxn>
                  <a:cxn ang="0">
                    <a:pos x="94" y="26"/>
                  </a:cxn>
                  <a:cxn ang="0">
                    <a:pos x="79" y="18"/>
                  </a:cxn>
                  <a:cxn ang="0">
                    <a:pos x="59" y="10"/>
                  </a:cxn>
                  <a:cxn ang="0">
                    <a:pos x="44" y="0"/>
                  </a:cxn>
                  <a:cxn ang="0">
                    <a:pos x="44" y="0"/>
                  </a:cxn>
                </a:cxnLst>
                <a:rect l="0" t="0" r="r" b="b"/>
                <a:pathLst>
                  <a:path w="374" h="156">
                    <a:moveTo>
                      <a:pt x="44" y="0"/>
                    </a:moveTo>
                    <a:lnTo>
                      <a:pt x="23" y="10"/>
                    </a:lnTo>
                    <a:lnTo>
                      <a:pt x="9" y="20"/>
                    </a:lnTo>
                    <a:lnTo>
                      <a:pt x="1" y="31"/>
                    </a:lnTo>
                    <a:lnTo>
                      <a:pt x="0" y="42"/>
                    </a:lnTo>
                    <a:lnTo>
                      <a:pt x="2" y="53"/>
                    </a:lnTo>
                    <a:lnTo>
                      <a:pt x="9" y="64"/>
                    </a:lnTo>
                    <a:lnTo>
                      <a:pt x="22" y="75"/>
                    </a:lnTo>
                    <a:lnTo>
                      <a:pt x="36" y="87"/>
                    </a:lnTo>
                    <a:lnTo>
                      <a:pt x="50" y="97"/>
                    </a:lnTo>
                    <a:lnTo>
                      <a:pt x="68" y="107"/>
                    </a:lnTo>
                    <a:lnTo>
                      <a:pt x="87" y="117"/>
                    </a:lnTo>
                    <a:lnTo>
                      <a:pt x="105" y="126"/>
                    </a:lnTo>
                    <a:lnTo>
                      <a:pt x="122" y="131"/>
                    </a:lnTo>
                    <a:lnTo>
                      <a:pt x="141" y="140"/>
                    </a:lnTo>
                    <a:lnTo>
                      <a:pt x="154" y="143"/>
                    </a:lnTo>
                    <a:lnTo>
                      <a:pt x="169" y="147"/>
                    </a:lnTo>
                    <a:lnTo>
                      <a:pt x="176" y="147"/>
                    </a:lnTo>
                    <a:lnTo>
                      <a:pt x="184" y="148"/>
                    </a:lnTo>
                    <a:lnTo>
                      <a:pt x="194" y="148"/>
                    </a:lnTo>
                    <a:lnTo>
                      <a:pt x="209" y="150"/>
                    </a:lnTo>
                    <a:lnTo>
                      <a:pt x="222" y="150"/>
                    </a:lnTo>
                    <a:lnTo>
                      <a:pt x="237" y="153"/>
                    </a:lnTo>
                    <a:lnTo>
                      <a:pt x="254" y="153"/>
                    </a:lnTo>
                    <a:lnTo>
                      <a:pt x="271" y="155"/>
                    </a:lnTo>
                    <a:lnTo>
                      <a:pt x="287" y="155"/>
                    </a:lnTo>
                    <a:lnTo>
                      <a:pt x="303" y="155"/>
                    </a:lnTo>
                    <a:lnTo>
                      <a:pt x="317" y="155"/>
                    </a:lnTo>
                    <a:lnTo>
                      <a:pt x="330" y="156"/>
                    </a:lnTo>
                    <a:lnTo>
                      <a:pt x="343" y="155"/>
                    </a:lnTo>
                    <a:lnTo>
                      <a:pt x="357" y="155"/>
                    </a:lnTo>
                    <a:lnTo>
                      <a:pt x="365" y="154"/>
                    </a:lnTo>
                    <a:lnTo>
                      <a:pt x="374" y="154"/>
                    </a:lnTo>
                    <a:lnTo>
                      <a:pt x="369" y="146"/>
                    </a:lnTo>
                    <a:lnTo>
                      <a:pt x="367" y="140"/>
                    </a:lnTo>
                    <a:lnTo>
                      <a:pt x="362" y="131"/>
                    </a:lnTo>
                    <a:lnTo>
                      <a:pt x="360" y="124"/>
                    </a:lnTo>
                    <a:lnTo>
                      <a:pt x="354" y="117"/>
                    </a:lnTo>
                    <a:lnTo>
                      <a:pt x="351" y="109"/>
                    </a:lnTo>
                    <a:lnTo>
                      <a:pt x="346" y="103"/>
                    </a:lnTo>
                    <a:lnTo>
                      <a:pt x="342" y="96"/>
                    </a:lnTo>
                    <a:lnTo>
                      <a:pt x="319" y="94"/>
                    </a:lnTo>
                    <a:lnTo>
                      <a:pt x="297" y="94"/>
                    </a:lnTo>
                    <a:lnTo>
                      <a:pt x="278" y="91"/>
                    </a:lnTo>
                    <a:lnTo>
                      <a:pt x="258" y="90"/>
                    </a:lnTo>
                    <a:lnTo>
                      <a:pt x="239" y="85"/>
                    </a:lnTo>
                    <a:lnTo>
                      <a:pt x="219" y="80"/>
                    </a:lnTo>
                    <a:lnTo>
                      <a:pt x="201" y="74"/>
                    </a:lnTo>
                    <a:lnTo>
                      <a:pt x="183" y="68"/>
                    </a:lnTo>
                    <a:lnTo>
                      <a:pt x="164" y="61"/>
                    </a:lnTo>
                    <a:lnTo>
                      <a:pt x="147" y="53"/>
                    </a:lnTo>
                    <a:lnTo>
                      <a:pt x="129" y="43"/>
                    </a:lnTo>
                    <a:lnTo>
                      <a:pt x="112" y="36"/>
                    </a:lnTo>
                    <a:lnTo>
                      <a:pt x="94" y="26"/>
                    </a:lnTo>
                    <a:lnTo>
                      <a:pt x="79" y="18"/>
                    </a:lnTo>
                    <a:lnTo>
                      <a:pt x="59" y="1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33" name="Freeform 41"/>
              <p:cNvSpPr>
                <a:spLocks/>
              </p:cNvSpPr>
              <p:nvPr/>
            </p:nvSpPr>
            <p:spPr bwMode="auto">
              <a:xfrm>
                <a:off x="1727" y="12437"/>
                <a:ext cx="78" cy="27"/>
              </a:xfrm>
              <a:custGeom>
                <a:avLst/>
                <a:gdLst/>
                <a:ahLst/>
                <a:cxnLst>
                  <a:cxn ang="0">
                    <a:pos x="225" y="0"/>
                  </a:cxn>
                  <a:cxn ang="0">
                    <a:pos x="213" y="5"/>
                  </a:cxn>
                  <a:cxn ang="0">
                    <a:pos x="199" y="10"/>
                  </a:cxn>
                  <a:cxn ang="0">
                    <a:pos x="185" y="15"/>
                  </a:cxn>
                  <a:cxn ang="0">
                    <a:pos x="172" y="20"/>
                  </a:cxn>
                  <a:cxn ang="0">
                    <a:pos x="157" y="24"/>
                  </a:cxn>
                  <a:cxn ang="0">
                    <a:pos x="145" y="30"/>
                  </a:cxn>
                  <a:cxn ang="0">
                    <a:pos x="129" y="35"/>
                  </a:cxn>
                  <a:cxn ang="0">
                    <a:pos x="118" y="40"/>
                  </a:cxn>
                  <a:cxn ang="0">
                    <a:pos x="101" y="44"/>
                  </a:cxn>
                  <a:cxn ang="0">
                    <a:pos x="89" y="48"/>
                  </a:cxn>
                  <a:cxn ang="0">
                    <a:pos x="74" y="50"/>
                  </a:cxn>
                  <a:cxn ang="0">
                    <a:pos x="61" y="55"/>
                  </a:cxn>
                  <a:cxn ang="0">
                    <a:pos x="46" y="58"/>
                  </a:cxn>
                  <a:cxn ang="0">
                    <a:pos x="31" y="61"/>
                  </a:cxn>
                  <a:cxn ang="0">
                    <a:pos x="15" y="63"/>
                  </a:cxn>
                  <a:cxn ang="0">
                    <a:pos x="1" y="64"/>
                  </a:cxn>
                  <a:cxn ang="0">
                    <a:pos x="0" y="73"/>
                  </a:cxn>
                  <a:cxn ang="0">
                    <a:pos x="0" y="81"/>
                  </a:cxn>
                  <a:cxn ang="0">
                    <a:pos x="14" y="81"/>
                  </a:cxn>
                  <a:cxn ang="0">
                    <a:pos x="29" y="81"/>
                  </a:cxn>
                  <a:cxn ang="0">
                    <a:pos x="42" y="78"/>
                  </a:cxn>
                  <a:cxn ang="0">
                    <a:pos x="57" y="76"/>
                  </a:cxn>
                  <a:cxn ang="0">
                    <a:pos x="71" y="74"/>
                  </a:cxn>
                  <a:cxn ang="0">
                    <a:pos x="85" y="71"/>
                  </a:cxn>
                  <a:cxn ang="0">
                    <a:pos x="97" y="68"/>
                  </a:cxn>
                  <a:cxn ang="0">
                    <a:pos x="113" y="63"/>
                  </a:cxn>
                  <a:cxn ang="0">
                    <a:pos x="125" y="60"/>
                  </a:cxn>
                  <a:cxn ang="0">
                    <a:pos x="138" y="55"/>
                  </a:cxn>
                  <a:cxn ang="0">
                    <a:pos x="150" y="49"/>
                  </a:cxn>
                  <a:cxn ang="0">
                    <a:pos x="165" y="45"/>
                  </a:cxn>
                  <a:cxn ang="0">
                    <a:pos x="178" y="40"/>
                  </a:cxn>
                  <a:cxn ang="0">
                    <a:pos x="190" y="36"/>
                  </a:cxn>
                  <a:cxn ang="0">
                    <a:pos x="204" y="31"/>
                  </a:cxn>
                  <a:cxn ang="0">
                    <a:pos x="217" y="29"/>
                  </a:cxn>
                  <a:cxn ang="0">
                    <a:pos x="224" y="24"/>
                  </a:cxn>
                  <a:cxn ang="0">
                    <a:pos x="229" y="21"/>
                  </a:cxn>
                  <a:cxn ang="0">
                    <a:pos x="232" y="18"/>
                  </a:cxn>
                  <a:cxn ang="0">
                    <a:pos x="234" y="14"/>
                  </a:cxn>
                  <a:cxn ang="0">
                    <a:pos x="231" y="5"/>
                  </a:cxn>
                  <a:cxn ang="0">
                    <a:pos x="225" y="0"/>
                  </a:cxn>
                  <a:cxn ang="0">
                    <a:pos x="225" y="0"/>
                  </a:cxn>
                </a:cxnLst>
                <a:rect l="0" t="0" r="r" b="b"/>
                <a:pathLst>
                  <a:path w="234" h="81">
                    <a:moveTo>
                      <a:pt x="225" y="0"/>
                    </a:moveTo>
                    <a:lnTo>
                      <a:pt x="213" y="5"/>
                    </a:lnTo>
                    <a:lnTo>
                      <a:pt x="199" y="10"/>
                    </a:lnTo>
                    <a:lnTo>
                      <a:pt x="185" y="15"/>
                    </a:lnTo>
                    <a:lnTo>
                      <a:pt x="172" y="20"/>
                    </a:lnTo>
                    <a:lnTo>
                      <a:pt x="157" y="24"/>
                    </a:lnTo>
                    <a:lnTo>
                      <a:pt x="145" y="30"/>
                    </a:lnTo>
                    <a:lnTo>
                      <a:pt x="129" y="35"/>
                    </a:lnTo>
                    <a:lnTo>
                      <a:pt x="118" y="40"/>
                    </a:lnTo>
                    <a:lnTo>
                      <a:pt x="101" y="44"/>
                    </a:lnTo>
                    <a:lnTo>
                      <a:pt x="89" y="48"/>
                    </a:lnTo>
                    <a:lnTo>
                      <a:pt x="74" y="50"/>
                    </a:lnTo>
                    <a:lnTo>
                      <a:pt x="61" y="55"/>
                    </a:lnTo>
                    <a:lnTo>
                      <a:pt x="46" y="58"/>
                    </a:lnTo>
                    <a:lnTo>
                      <a:pt x="31" y="61"/>
                    </a:lnTo>
                    <a:lnTo>
                      <a:pt x="15" y="63"/>
                    </a:lnTo>
                    <a:lnTo>
                      <a:pt x="1" y="64"/>
                    </a:lnTo>
                    <a:lnTo>
                      <a:pt x="0" y="73"/>
                    </a:lnTo>
                    <a:lnTo>
                      <a:pt x="0" y="81"/>
                    </a:lnTo>
                    <a:lnTo>
                      <a:pt x="14" y="81"/>
                    </a:lnTo>
                    <a:lnTo>
                      <a:pt x="29" y="81"/>
                    </a:lnTo>
                    <a:lnTo>
                      <a:pt x="42" y="78"/>
                    </a:lnTo>
                    <a:lnTo>
                      <a:pt x="57" y="76"/>
                    </a:lnTo>
                    <a:lnTo>
                      <a:pt x="71" y="74"/>
                    </a:lnTo>
                    <a:lnTo>
                      <a:pt x="85" y="71"/>
                    </a:lnTo>
                    <a:lnTo>
                      <a:pt x="97" y="68"/>
                    </a:lnTo>
                    <a:lnTo>
                      <a:pt x="113" y="63"/>
                    </a:lnTo>
                    <a:lnTo>
                      <a:pt x="125" y="60"/>
                    </a:lnTo>
                    <a:lnTo>
                      <a:pt x="138" y="55"/>
                    </a:lnTo>
                    <a:lnTo>
                      <a:pt x="150" y="49"/>
                    </a:lnTo>
                    <a:lnTo>
                      <a:pt x="165" y="45"/>
                    </a:lnTo>
                    <a:lnTo>
                      <a:pt x="178" y="40"/>
                    </a:lnTo>
                    <a:lnTo>
                      <a:pt x="190" y="36"/>
                    </a:lnTo>
                    <a:lnTo>
                      <a:pt x="204" y="31"/>
                    </a:lnTo>
                    <a:lnTo>
                      <a:pt x="217" y="29"/>
                    </a:lnTo>
                    <a:lnTo>
                      <a:pt x="224" y="24"/>
                    </a:lnTo>
                    <a:lnTo>
                      <a:pt x="229" y="21"/>
                    </a:lnTo>
                    <a:lnTo>
                      <a:pt x="232" y="18"/>
                    </a:lnTo>
                    <a:lnTo>
                      <a:pt x="234" y="14"/>
                    </a:lnTo>
                    <a:lnTo>
                      <a:pt x="231" y="5"/>
                    </a:lnTo>
                    <a:lnTo>
                      <a:pt x="225" y="0"/>
                    </a:lnTo>
                    <a:close/>
                  </a:path>
                </a:pathLst>
              </a:custGeom>
              <a:solidFill>
                <a:srgbClr val="B3B3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34" name="Freeform 42"/>
              <p:cNvSpPr>
                <a:spLocks/>
              </p:cNvSpPr>
              <p:nvPr/>
            </p:nvSpPr>
            <p:spPr bwMode="auto">
              <a:xfrm>
                <a:off x="1465" y="12350"/>
                <a:ext cx="99" cy="7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9"/>
                  </a:cxn>
                  <a:cxn ang="0">
                    <a:pos x="0" y="19"/>
                  </a:cxn>
                  <a:cxn ang="0">
                    <a:pos x="4" y="27"/>
                  </a:cxn>
                  <a:cxn ang="0">
                    <a:pos x="12" y="39"/>
                  </a:cxn>
                  <a:cxn ang="0">
                    <a:pos x="21" y="49"/>
                  </a:cxn>
                  <a:cxn ang="0">
                    <a:pos x="32" y="59"/>
                  </a:cxn>
                  <a:cxn ang="0">
                    <a:pos x="40" y="68"/>
                  </a:cxn>
                  <a:cxn ang="0">
                    <a:pos x="50" y="78"/>
                  </a:cxn>
                  <a:cxn ang="0">
                    <a:pos x="64" y="87"/>
                  </a:cxn>
                  <a:cxn ang="0">
                    <a:pos x="78" y="95"/>
                  </a:cxn>
                  <a:cxn ang="0">
                    <a:pos x="91" y="103"/>
                  </a:cxn>
                  <a:cxn ang="0">
                    <a:pos x="104" y="113"/>
                  </a:cxn>
                  <a:cxn ang="0">
                    <a:pos x="118" y="120"/>
                  </a:cxn>
                  <a:cxn ang="0">
                    <a:pos x="132" y="130"/>
                  </a:cxn>
                  <a:cxn ang="0">
                    <a:pos x="144" y="138"/>
                  </a:cxn>
                  <a:cxn ang="0">
                    <a:pos x="160" y="146"/>
                  </a:cxn>
                  <a:cxn ang="0">
                    <a:pos x="173" y="154"/>
                  </a:cxn>
                  <a:cxn ang="0">
                    <a:pos x="187" y="162"/>
                  </a:cxn>
                  <a:cxn ang="0">
                    <a:pos x="200" y="169"/>
                  </a:cxn>
                  <a:cxn ang="0">
                    <a:pos x="214" y="179"/>
                  </a:cxn>
                  <a:cxn ang="0">
                    <a:pos x="229" y="186"/>
                  </a:cxn>
                  <a:cxn ang="0">
                    <a:pos x="243" y="194"/>
                  </a:cxn>
                  <a:cxn ang="0">
                    <a:pos x="257" y="201"/>
                  </a:cxn>
                  <a:cxn ang="0">
                    <a:pos x="272" y="210"/>
                  </a:cxn>
                  <a:cxn ang="0">
                    <a:pos x="283" y="212"/>
                  </a:cxn>
                  <a:cxn ang="0">
                    <a:pos x="294" y="213"/>
                  </a:cxn>
                  <a:cxn ang="0">
                    <a:pos x="296" y="207"/>
                  </a:cxn>
                  <a:cxn ang="0">
                    <a:pos x="299" y="199"/>
                  </a:cxn>
                  <a:cxn ang="0">
                    <a:pos x="281" y="189"/>
                  </a:cxn>
                  <a:cxn ang="0">
                    <a:pos x="264" y="181"/>
                  </a:cxn>
                  <a:cxn ang="0">
                    <a:pos x="247" y="171"/>
                  </a:cxn>
                  <a:cxn ang="0">
                    <a:pos x="230" y="162"/>
                  </a:cxn>
                  <a:cxn ang="0">
                    <a:pos x="214" y="154"/>
                  </a:cxn>
                  <a:cxn ang="0">
                    <a:pos x="197" y="144"/>
                  </a:cxn>
                  <a:cxn ang="0">
                    <a:pos x="182" y="135"/>
                  </a:cxn>
                  <a:cxn ang="0">
                    <a:pos x="165" y="126"/>
                  </a:cxn>
                  <a:cxn ang="0">
                    <a:pos x="148" y="117"/>
                  </a:cxn>
                  <a:cxn ang="0">
                    <a:pos x="133" y="106"/>
                  </a:cxn>
                  <a:cxn ang="0">
                    <a:pos x="118" y="95"/>
                  </a:cxn>
                  <a:cxn ang="0">
                    <a:pos x="103" y="87"/>
                  </a:cxn>
                  <a:cxn ang="0">
                    <a:pos x="86" y="76"/>
                  </a:cxn>
                  <a:cxn ang="0">
                    <a:pos x="71" y="65"/>
                  </a:cxn>
                  <a:cxn ang="0">
                    <a:pos x="55" y="53"/>
                  </a:cxn>
                  <a:cxn ang="0">
                    <a:pos x="41" y="44"/>
                  </a:cxn>
                  <a:cxn ang="0">
                    <a:pos x="37" y="38"/>
                  </a:cxn>
                  <a:cxn ang="0">
                    <a:pos x="33" y="32"/>
                  </a:cxn>
                  <a:cxn ang="0">
                    <a:pos x="30" y="26"/>
                  </a:cxn>
                  <a:cxn ang="0">
                    <a:pos x="29" y="21"/>
                  </a:cxn>
                  <a:cxn ang="0">
                    <a:pos x="25" y="14"/>
                  </a:cxn>
                  <a:cxn ang="0">
                    <a:pos x="21" y="9"/>
                  </a:cxn>
                  <a:cxn ang="0">
                    <a:pos x="15" y="4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299" h="213">
                    <a:moveTo>
                      <a:pt x="9" y="0"/>
                    </a:moveTo>
                    <a:lnTo>
                      <a:pt x="0" y="9"/>
                    </a:lnTo>
                    <a:lnTo>
                      <a:pt x="0" y="19"/>
                    </a:lnTo>
                    <a:lnTo>
                      <a:pt x="4" y="27"/>
                    </a:lnTo>
                    <a:lnTo>
                      <a:pt x="12" y="39"/>
                    </a:lnTo>
                    <a:lnTo>
                      <a:pt x="21" y="49"/>
                    </a:lnTo>
                    <a:lnTo>
                      <a:pt x="32" y="59"/>
                    </a:lnTo>
                    <a:lnTo>
                      <a:pt x="40" y="68"/>
                    </a:lnTo>
                    <a:lnTo>
                      <a:pt x="50" y="78"/>
                    </a:lnTo>
                    <a:lnTo>
                      <a:pt x="64" y="87"/>
                    </a:lnTo>
                    <a:lnTo>
                      <a:pt x="78" y="95"/>
                    </a:lnTo>
                    <a:lnTo>
                      <a:pt x="91" y="103"/>
                    </a:lnTo>
                    <a:lnTo>
                      <a:pt x="104" y="113"/>
                    </a:lnTo>
                    <a:lnTo>
                      <a:pt x="118" y="120"/>
                    </a:lnTo>
                    <a:lnTo>
                      <a:pt x="132" y="130"/>
                    </a:lnTo>
                    <a:lnTo>
                      <a:pt x="144" y="138"/>
                    </a:lnTo>
                    <a:lnTo>
                      <a:pt x="160" y="146"/>
                    </a:lnTo>
                    <a:lnTo>
                      <a:pt x="173" y="154"/>
                    </a:lnTo>
                    <a:lnTo>
                      <a:pt x="187" y="162"/>
                    </a:lnTo>
                    <a:lnTo>
                      <a:pt x="200" y="169"/>
                    </a:lnTo>
                    <a:lnTo>
                      <a:pt x="214" y="179"/>
                    </a:lnTo>
                    <a:lnTo>
                      <a:pt x="229" y="186"/>
                    </a:lnTo>
                    <a:lnTo>
                      <a:pt x="243" y="194"/>
                    </a:lnTo>
                    <a:lnTo>
                      <a:pt x="257" y="201"/>
                    </a:lnTo>
                    <a:lnTo>
                      <a:pt x="272" y="210"/>
                    </a:lnTo>
                    <a:lnTo>
                      <a:pt x="283" y="212"/>
                    </a:lnTo>
                    <a:lnTo>
                      <a:pt x="294" y="213"/>
                    </a:lnTo>
                    <a:lnTo>
                      <a:pt x="296" y="207"/>
                    </a:lnTo>
                    <a:lnTo>
                      <a:pt x="299" y="199"/>
                    </a:lnTo>
                    <a:lnTo>
                      <a:pt x="281" y="189"/>
                    </a:lnTo>
                    <a:lnTo>
                      <a:pt x="264" y="181"/>
                    </a:lnTo>
                    <a:lnTo>
                      <a:pt x="247" y="171"/>
                    </a:lnTo>
                    <a:lnTo>
                      <a:pt x="230" y="162"/>
                    </a:lnTo>
                    <a:lnTo>
                      <a:pt x="214" y="154"/>
                    </a:lnTo>
                    <a:lnTo>
                      <a:pt x="197" y="144"/>
                    </a:lnTo>
                    <a:lnTo>
                      <a:pt x="182" y="135"/>
                    </a:lnTo>
                    <a:lnTo>
                      <a:pt x="165" y="126"/>
                    </a:lnTo>
                    <a:lnTo>
                      <a:pt x="148" y="117"/>
                    </a:lnTo>
                    <a:lnTo>
                      <a:pt x="133" y="106"/>
                    </a:lnTo>
                    <a:lnTo>
                      <a:pt x="118" y="95"/>
                    </a:lnTo>
                    <a:lnTo>
                      <a:pt x="103" y="87"/>
                    </a:lnTo>
                    <a:lnTo>
                      <a:pt x="86" y="76"/>
                    </a:lnTo>
                    <a:lnTo>
                      <a:pt x="71" y="65"/>
                    </a:lnTo>
                    <a:lnTo>
                      <a:pt x="55" y="53"/>
                    </a:lnTo>
                    <a:lnTo>
                      <a:pt x="41" y="44"/>
                    </a:lnTo>
                    <a:lnTo>
                      <a:pt x="37" y="38"/>
                    </a:lnTo>
                    <a:lnTo>
                      <a:pt x="33" y="32"/>
                    </a:lnTo>
                    <a:lnTo>
                      <a:pt x="30" y="26"/>
                    </a:lnTo>
                    <a:lnTo>
                      <a:pt x="29" y="21"/>
                    </a:lnTo>
                    <a:lnTo>
                      <a:pt x="25" y="14"/>
                    </a:lnTo>
                    <a:lnTo>
                      <a:pt x="21" y="9"/>
                    </a:lnTo>
                    <a:lnTo>
                      <a:pt x="15" y="4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B3B3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35" name="Freeform 43"/>
              <p:cNvSpPr>
                <a:spLocks/>
              </p:cNvSpPr>
              <p:nvPr/>
            </p:nvSpPr>
            <p:spPr bwMode="auto">
              <a:xfrm>
                <a:off x="1562" y="12348"/>
                <a:ext cx="38" cy="66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6" y="9"/>
                  </a:cxn>
                  <a:cxn ang="0">
                    <a:pos x="8" y="18"/>
                  </a:cxn>
                  <a:cxn ang="0">
                    <a:pos x="2" y="30"/>
                  </a:cxn>
                  <a:cxn ang="0">
                    <a:pos x="1" y="42"/>
                  </a:cxn>
                  <a:cxn ang="0">
                    <a:pos x="0" y="54"/>
                  </a:cxn>
                  <a:cxn ang="0">
                    <a:pos x="2" y="67"/>
                  </a:cxn>
                  <a:cxn ang="0">
                    <a:pos x="7" y="80"/>
                  </a:cxn>
                  <a:cxn ang="0">
                    <a:pos x="12" y="92"/>
                  </a:cxn>
                  <a:cxn ang="0">
                    <a:pos x="18" y="105"/>
                  </a:cxn>
                  <a:cxn ang="0">
                    <a:pos x="26" y="118"/>
                  </a:cxn>
                  <a:cxn ang="0">
                    <a:pos x="33" y="130"/>
                  </a:cxn>
                  <a:cxn ang="0">
                    <a:pos x="43" y="143"/>
                  </a:cxn>
                  <a:cxn ang="0">
                    <a:pos x="50" y="153"/>
                  </a:cxn>
                  <a:cxn ang="0">
                    <a:pos x="58" y="165"/>
                  </a:cxn>
                  <a:cxn ang="0">
                    <a:pos x="66" y="176"/>
                  </a:cxn>
                  <a:cxn ang="0">
                    <a:pos x="73" y="187"/>
                  </a:cxn>
                  <a:cxn ang="0">
                    <a:pos x="82" y="190"/>
                  </a:cxn>
                  <a:cxn ang="0">
                    <a:pos x="94" y="192"/>
                  </a:cxn>
                  <a:cxn ang="0">
                    <a:pos x="104" y="194"/>
                  </a:cxn>
                  <a:cxn ang="0">
                    <a:pos x="115" y="198"/>
                  </a:cxn>
                  <a:cxn ang="0">
                    <a:pos x="115" y="185"/>
                  </a:cxn>
                  <a:cxn ang="0">
                    <a:pos x="115" y="173"/>
                  </a:cxn>
                  <a:cxn ang="0">
                    <a:pos x="111" y="161"/>
                  </a:cxn>
                  <a:cxn ang="0">
                    <a:pos x="107" y="149"/>
                  </a:cxn>
                  <a:cxn ang="0">
                    <a:pos x="100" y="138"/>
                  </a:cxn>
                  <a:cxn ang="0">
                    <a:pos x="94" y="129"/>
                  </a:cxn>
                  <a:cxn ang="0">
                    <a:pos x="87" y="118"/>
                  </a:cxn>
                  <a:cxn ang="0">
                    <a:pos x="79" y="107"/>
                  </a:cxn>
                  <a:cxn ang="0">
                    <a:pos x="71" y="95"/>
                  </a:cxn>
                  <a:cxn ang="0">
                    <a:pos x="62" y="85"/>
                  </a:cxn>
                  <a:cxn ang="0">
                    <a:pos x="55" y="73"/>
                  </a:cxn>
                  <a:cxn ang="0">
                    <a:pos x="50" y="63"/>
                  </a:cxn>
                  <a:cxn ang="0">
                    <a:pos x="44" y="51"/>
                  </a:cxn>
                  <a:cxn ang="0">
                    <a:pos x="43" y="39"/>
                  </a:cxn>
                  <a:cxn ang="0">
                    <a:pos x="41" y="27"/>
                  </a:cxn>
                  <a:cxn ang="0">
                    <a:pos x="44" y="14"/>
                  </a:cxn>
                  <a:cxn ang="0">
                    <a:pos x="40" y="9"/>
                  </a:cxn>
                  <a:cxn ang="0">
                    <a:pos x="36" y="6"/>
                  </a:cxn>
                  <a:cxn ang="0">
                    <a:pos x="30" y="2"/>
                  </a:cxn>
                  <a:cxn ang="0">
                    <a:pos x="27" y="0"/>
                  </a:cxn>
                  <a:cxn ang="0">
                    <a:pos x="27" y="0"/>
                  </a:cxn>
                </a:cxnLst>
                <a:rect l="0" t="0" r="r" b="b"/>
                <a:pathLst>
                  <a:path w="115" h="198">
                    <a:moveTo>
                      <a:pt x="27" y="0"/>
                    </a:moveTo>
                    <a:lnTo>
                      <a:pt x="16" y="9"/>
                    </a:lnTo>
                    <a:lnTo>
                      <a:pt x="8" y="18"/>
                    </a:lnTo>
                    <a:lnTo>
                      <a:pt x="2" y="30"/>
                    </a:lnTo>
                    <a:lnTo>
                      <a:pt x="1" y="42"/>
                    </a:lnTo>
                    <a:lnTo>
                      <a:pt x="0" y="54"/>
                    </a:lnTo>
                    <a:lnTo>
                      <a:pt x="2" y="67"/>
                    </a:lnTo>
                    <a:lnTo>
                      <a:pt x="7" y="80"/>
                    </a:lnTo>
                    <a:lnTo>
                      <a:pt x="12" y="92"/>
                    </a:lnTo>
                    <a:lnTo>
                      <a:pt x="18" y="105"/>
                    </a:lnTo>
                    <a:lnTo>
                      <a:pt x="26" y="118"/>
                    </a:lnTo>
                    <a:lnTo>
                      <a:pt x="33" y="130"/>
                    </a:lnTo>
                    <a:lnTo>
                      <a:pt x="43" y="143"/>
                    </a:lnTo>
                    <a:lnTo>
                      <a:pt x="50" y="153"/>
                    </a:lnTo>
                    <a:lnTo>
                      <a:pt x="58" y="165"/>
                    </a:lnTo>
                    <a:lnTo>
                      <a:pt x="66" y="176"/>
                    </a:lnTo>
                    <a:lnTo>
                      <a:pt x="73" y="187"/>
                    </a:lnTo>
                    <a:lnTo>
                      <a:pt x="82" y="190"/>
                    </a:lnTo>
                    <a:lnTo>
                      <a:pt x="94" y="192"/>
                    </a:lnTo>
                    <a:lnTo>
                      <a:pt x="104" y="194"/>
                    </a:lnTo>
                    <a:lnTo>
                      <a:pt x="115" y="198"/>
                    </a:lnTo>
                    <a:lnTo>
                      <a:pt x="115" y="185"/>
                    </a:lnTo>
                    <a:lnTo>
                      <a:pt x="115" y="173"/>
                    </a:lnTo>
                    <a:lnTo>
                      <a:pt x="111" y="161"/>
                    </a:lnTo>
                    <a:lnTo>
                      <a:pt x="107" y="149"/>
                    </a:lnTo>
                    <a:lnTo>
                      <a:pt x="100" y="138"/>
                    </a:lnTo>
                    <a:lnTo>
                      <a:pt x="94" y="129"/>
                    </a:lnTo>
                    <a:lnTo>
                      <a:pt x="87" y="118"/>
                    </a:lnTo>
                    <a:lnTo>
                      <a:pt x="79" y="107"/>
                    </a:lnTo>
                    <a:lnTo>
                      <a:pt x="71" y="95"/>
                    </a:lnTo>
                    <a:lnTo>
                      <a:pt x="62" y="85"/>
                    </a:lnTo>
                    <a:lnTo>
                      <a:pt x="55" y="73"/>
                    </a:lnTo>
                    <a:lnTo>
                      <a:pt x="50" y="63"/>
                    </a:lnTo>
                    <a:lnTo>
                      <a:pt x="44" y="51"/>
                    </a:lnTo>
                    <a:lnTo>
                      <a:pt x="43" y="39"/>
                    </a:lnTo>
                    <a:lnTo>
                      <a:pt x="41" y="27"/>
                    </a:lnTo>
                    <a:lnTo>
                      <a:pt x="44" y="14"/>
                    </a:lnTo>
                    <a:lnTo>
                      <a:pt x="40" y="9"/>
                    </a:lnTo>
                    <a:lnTo>
                      <a:pt x="36" y="6"/>
                    </a:lnTo>
                    <a:lnTo>
                      <a:pt x="30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8273B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36" name="Freeform 44"/>
              <p:cNvSpPr>
                <a:spLocks/>
              </p:cNvSpPr>
              <p:nvPr/>
            </p:nvSpPr>
            <p:spPr bwMode="auto">
              <a:xfrm>
                <a:off x="1543" y="12348"/>
                <a:ext cx="30" cy="6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6" y="8"/>
                  </a:cxn>
                  <a:cxn ang="0">
                    <a:pos x="8" y="18"/>
                  </a:cxn>
                  <a:cxn ang="0">
                    <a:pos x="2" y="27"/>
                  </a:cxn>
                  <a:cxn ang="0">
                    <a:pos x="1" y="39"/>
                  </a:cxn>
                  <a:cxn ang="0">
                    <a:pos x="0" y="51"/>
                  </a:cxn>
                  <a:cxn ang="0">
                    <a:pos x="0" y="63"/>
                  </a:cxn>
                  <a:cxn ang="0">
                    <a:pos x="2" y="75"/>
                  </a:cxn>
                  <a:cxn ang="0">
                    <a:pos x="8" y="87"/>
                  </a:cxn>
                  <a:cxn ang="0">
                    <a:pos x="11" y="100"/>
                  </a:cxn>
                  <a:cxn ang="0">
                    <a:pos x="16" y="112"/>
                  </a:cxn>
                  <a:cxn ang="0">
                    <a:pos x="22" y="124"/>
                  </a:cxn>
                  <a:cxn ang="0">
                    <a:pos x="29" y="137"/>
                  </a:cxn>
                  <a:cxn ang="0">
                    <a:pos x="36" y="148"/>
                  </a:cxn>
                  <a:cxn ang="0">
                    <a:pos x="44" y="161"/>
                  </a:cxn>
                  <a:cxn ang="0">
                    <a:pos x="51" y="170"/>
                  </a:cxn>
                  <a:cxn ang="0">
                    <a:pos x="59" y="181"/>
                  </a:cxn>
                  <a:cxn ang="0">
                    <a:pos x="72" y="181"/>
                  </a:cxn>
                  <a:cxn ang="0">
                    <a:pos x="84" y="181"/>
                  </a:cxn>
                  <a:cxn ang="0">
                    <a:pos x="89" y="173"/>
                  </a:cxn>
                  <a:cxn ang="0">
                    <a:pos x="90" y="163"/>
                  </a:cxn>
                  <a:cxn ang="0">
                    <a:pos x="90" y="154"/>
                  </a:cxn>
                  <a:cxn ang="0">
                    <a:pos x="90" y="147"/>
                  </a:cxn>
                  <a:cxn ang="0">
                    <a:pos x="87" y="137"/>
                  </a:cxn>
                  <a:cxn ang="0">
                    <a:pos x="83" y="130"/>
                  </a:cxn>
                  <a:cxn ang="0">
                    <a:pos x="77" y="120"/>
                  </a:cxn>
                  <a:cxn ang="0">
                    <a:pos x="73" y="112"/>
                  </a:cxn>
                  <a:cxn ang="0">
                    <a:pos x="68" y="104"/>
                  </a:cxn>
                  <a:cxn ang="0">
                    <a:pos x="64" y="94"/>
                  </a:cxn>
                  <a:cxn ang="0">
                    <a:pos x="57" y="85"/>
                  </a:cxn>
                  <a:cxn ang="0">
                    <a:pos x="54" y="77"/>
                  </a:cxn>
                  <a:cxn ang="0">
                    <a:pos x="51" y="68"/>
                  </a:cxn>
                  <a:cxn ang="0">
                    <a:pos x="50" y="58"/>
                  </a:cxn>
                  <a:cxn ang="0">
                    <a:pos x="50" y="50"/>
                  </a:cxn>
                  <a:cxn ang="0">
                    <a:pos x="51" y="41"/>
                  </a:cxn>
                  <a:cxn ang="0">
                    <a:pos x="48" y="36"/>
                  </a:cxn>
                  <a:cxn ang="0">
                    <a:pos x="46" y="30"/>
                  </a:cxn>
                  <a:cxn ang="0">
                    <a:pos x="41" y="24"/>
                  </a:cxn>
                  <a:cxn ang="0">
                    <a:pos x="40" y="17"/>
                  </a:cxn>
                  <a:cxn ang="0">
                    <a:pos x="34" y="11"/>
                  </a:cxn>
                  <a:cxn ang="0">
                    <a:pos x="33" y="5"/>
                  </a:cxn>
                  <a:cxn ang="0">
                    <a:pos x="29" y="1"/>
                  </a:cxn>
                  <a:cxn ang="0">
                    <a:pos x="27" y="0"/>
                  </a:cxn>
                  <a:cxn ang="0">
                    <a:pos x="27" y="0"/>
                  </a:cxn>
                </a:cxnLst>
                <a:rect l="0" t="0" r="r" b="b"/>
                <a:pathLst>
                  <a:path w="90" h="181">
                    <a:moveTo>
                      <a:pt x="27" y="0"/>
                    </a:moveTo>
                    <a:lnTo>
                      <a:pt x="16" y="8"/>
                    </a:lnTo>
                    <a:lnTo>
                      <a:pt x="8" y="18"/>
                    </a:lnTo>
                    <a:lnTo>
                      <a:pt x="2" y="27"/>
                    </a:lnTo>
                    <a:lnTo>
                      <a:pt x="1" y="39"/>
                    </a:lnTo>
                    <a:lnTo>
                      <a:pt x="0" y="51"/>
                    </a:lnTo>
                    <a:lnTo>
                      <a:pt x="0" y="63"/>
                    </a:lnTo>
                    <a:lnTo>
                      <a:pt x="2" y="75"/>
                    </a:lnTo>
                    <a:lnTo>
                      <a:pt x="8" y="87"/>
                    </a:lnTo>
                    <a:lnTo>
                      <a:pt x="11" y="100"/>
                    </a:lnTo>
                    <a:lnTo>
                      <a:pt x="16" y="112"/>
                    </a:lnTo>
                    <a:lnTo>
                      <a:pt x="22" y="124"/>
                    </a:lnTo>
                    <a:lnTo>
                      <a:pt x="29" y="137"/>
                    </a:lnTo>
                    <a:lnTo>
                      <a:pt x="36" y="148"/>
                    </a:lnTo>
                    <a:lnTo>
                      <a:pt x="44" y="161"/>
                    </a:lnTo>
                    <a:lnTo>
                      <a:pt x="51" y="170"/>
                    </a:lnTo>
                    <a:lnTo>
                      <a:pt x="59" y="181"/>
                    </a:lnTo>
                    <a:lnTo>
                      <a:pt x="72" y="181"/>
                    </a:lnTo>
                    <a:lnTo>
                      <a:pt x="84" y="181"/>
                    </a:lnTo>
                    <a:lnTo>
                      <a:pt x="89" y="173"/>
                    </a:lnTo>
                    <a:lnTo>
                      <a:pt x="90" y="163"/>
                    </a:lnTo>
                    <a:lnTo>
                      <a:pt x="90" y="154"/>
                    </a:lnTo>
                    <a:lnTo>
                      <a:pt x="90" y="147"/>
                    </a:lnTo>
                    <a:lnTo>
                      <a:pt x="87" y="137"/>
                    </a:lnTo>
                    <a:lnTo>
                      <a:pt x="83" y="130"/>
                    </a:lnTo>
                    <a:lnTo>
                      <a:pt x="77" y="120"/>
                    </a:lnTo>
                    <a:lnTo>
                      <a:pt x="73" y="112"/>
                    </a:lnTo>
                    <a:lnTo>
                      <a:pt x="68" y="104"/>
                    </a:lnTo>
                    <a:lnTo>
                      <a:pt x="64" y="94"/>
                    </a:lnTo>
                    <a:lnTo>
                      <a:pt x="57" y="85"/>
                    </a:lnTo>
                    <a:lnTo>
                      <a:pt x="54" y="77"/>
                    </a:lnTo>
                    <a:lnTo>
                      <a:pt x="51" y="68"/>
                    </a:lnTo>
                    <a:lnTo>
                      <a:pt x="50" y="58"/>
                    </a:lnTo>
                    <a:lnTo>
                      <a:pt x="50" y="50"/>
                    </a:lnTo>
                    <a:lnTo>
                      <a:pt x="51" y="41"/>
                    </a:lnTo>
                    <a:lnTo>
                      <a:pt x="48" y="36"/>
                    </a:lnTo>
                    <a:lnTo>
                      <a:pt x="46" y="30"/>
                    </a:lnTo>
                    <a:lnTo>
                      <a:pt x="41" y="24"/>
                    </a:lnTo>
                    <a:lnTo>
                      <a:pt x="40" y="17"/>
                    </a:lnTo>
                    <a:lnTo>
                      <a:pt x="34" y="11"/>
                    </a:lnTo>
                    <a:lnTo>
                      <a:pt x="33" y="5"/>
                    </a:lnTo>
                    <a:lnTo>
                      <a:pt x="29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8080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37" name="Freeform 45"/>
              <p:cNvSpPr>
                <a:spLocks/>
              </p:cNvSpPr>
              <p:nvPr/>
            </p:nvSpPr>
            <p:spPr bwMode="auto">
              <a:xfrm>
                <a:off x="1520" y="12348"/>
                <a:ext cx="24" cy="45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20" y="2"/>
                  </a:cxn>
                  <a:cxn ang="0">
                    <a:pos x="13" y="9"/>
                  </a:cxn>
                  <a:cxn ang="0">
                    <a:pos x="6" y="14"/>
                  </a:cxn>
                  <a:cxn ang="0">
                    <a:pos x="2" y="24"/>
                  </a:cxn>
                  <a:cxn ang="0">
                    <a:pos x="0" y="30"/>
                  </a:cxn>
                  <a:cxn ang="0">
                    <a:pos x="0" y="39"/>
                  </a:cxn>
                  <a:cxn ang="0">
                    <a:pos x="0" y="49"/>
                  </a:cxn>
                  <a:cxn ang="0">
                    <a:pos x="2" y="57"/>
                  </a:cxn>
                  <a:cxn ang="0">
                    <a:pos x="2" y="66"/>
                  </a:cxn>
                  <a:cxn ang="0">
                    <a:pos x="6" y="75"/>
                  </a:cxn>
                  <a:cxn ang="0">
                    <a:pos x="9" y="83"/>
                  </a:cxn>
                  <a:cxn ang="0">
                    <a:pos x="15" y="92"/>
                  </a:cxn>
                  <a:cxn ang="0">
                    <a:pos x="18" y="99"/>
                  </a:cxn>
                  <a:cxn ang="0">
                    <a:pos x="23" y="107"/>
                  </a:cxn>
                  <a:cxn ang="0">
                    <a:pos x="29" y="113"/>
                  </a:cxn>
                  <a:cxn ang="0">
                    <a:pos x="33" y="122"/>
                  </a:cxn>
                  <a:cxn ang="0">
                    <a:pos x="41" y="123"/>
                  </a:cxn>
                  <a:cxn ang="0">
                    <a:pos x="52" y="126"/>
                  </a:cxn>
                  <a:cxn ang="0">
                    <a:pos x="61" y="131"/>
                  </a:cxn>
                  <a:cxn ang="0">
                    <a:pos x="70" y="134"/>
                  </a:cxn>
                  <a:cxn ang="0">
                    <a:pos x="70" y="124"/>
                  </a:cxn>
                  <a:cxn ang="0">
                    <a:pos x="72" y="116"/>
                  </a:cxn>
                  <a:cxn ang="0">
                    <a:pos x="72" y="106"/>
                  </a:cxn>
                  <a:cxn ang="0">
                    <a:pos x="72" y="98"/>
                  </a:cxn>
                  <a:cxn ang="0">
                    <a:pos x="70" y="89"/>
                  </a:cxn>
                  <a:cxn ang="0">
                    <a:pos x="69" y="81"/>
                  </a:cxn>
                  <a:cxn ang="0">
                    <a:pos x="65" y="73"/>
                  </a:cxn>
                  <a:cxn ang="0">
                    <a:pos x="63" y="66"/>
                  </a:cxn>
                  <a:cxn ang="0">
                    <a:pos x="58" y="56"/>
                  </a:cxn>
                  <a:cxn ang="0">
                    <a:pos x="55" y="48"/>
                  </a:cxn>
                  <a:cxn ang="0">
                    <a:pos x="52" y="39"/>
                  </a:cxn>
                  <a:cxn ang="0">
                    <a:pos x="47" y="31"/>
                  </a:cxn>
                  <a:cxn ang="0">
                    <a:pos x="41" y="23"/>
                  </a:cxn>
                  <a:cxn ang="0">
                    <a:pos x="37" y="14"/>
                  </a:cxn>
                  <a:cxn ang="0">
                    <a:pos x="33" y="6"/>
                  </a:cxn>
                  <a:cxn ang="0">
                    <a:pos x="30" y="0"/>
                  </a:cxn>
                  <a:cxn ang="0">
                    <a:pos x="30" y="0"/>
                  </a:cxn>
                </a:cxnLst>
                <a:rect l="0" t="0" r="r" b="b"/>
                <a:pathLst>
                  <a:path w="72" h="134">
                    <a:moveTo>
                      <a:pt x="30" y="0"/>
                    </a:moveTo>
                    <a:lnTo>
                      <a:pt x="20" y="2"/>
                    </a:lnTo>
                    <a:lnTo>
                      <a:pt x="13" y="9"/>
                    </a:lnTo>
                    <a:lnTo>
                      <a:pt x="6" y="14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0" y="39"/>
                    </a:lnTo>
                    <a:lnTo>
                      <a:pt x="0" y="49"/>
                    </a:lnTo>
                    <a:lnTo>
                      <a:pt x="2" y="57"/>
                    </a:lnTo>
                    <a:lnTo>
                      <a:pt x="2" y="66"/>
                    </a:lnTo>
                    <a:lnTo>
                      <a:pt x="6" y="75"/>
                    </a:lnTo>
                    <a:lnTo>
                      <a:pt x="9" y="83"/>
                    </a:lnTo>
                    <a:lnTo>
                      <a:pt x="15" y="92"/>
                    </a:lnTo>
                    <a:lnTo>
                      <a:pt x="18" y="99"/>
                    </a:lnTo>
                    <a:lnTo>
                      <a:pt x="23" y="107"/>
                    </a:lnTo>
                    <a:lnTo>
                      <a:pt x="29" y="113"/>
                    </a:lnTo>
                    <a:lnTo>
                      <a:pt x="33" y="122"/>
                    </a:lnTo>
                    <a:lnTo>
                      <a:pt x="41" y="123"/>
                    </a:lnTo>
                    <a:lnTo>
                      <a:pt x="52" y="126"/>
                    </a:lnTo>
                    <a:lnTo>
                      <a:pt x="61" y="131"/>
                    </a:lnTo>
                    <a:lnTo>
                      <a:pt x="70" y="134"/>
                    </a:lnTo>
                    <a:lnTo>
                      <a:pt x="70" y="124"/>
                    </a:lnTo>
                    <a:lnTo>
                      <a:pt x="72" y="116"/>
                    </a:lnTo>
                    <a:lnTo>
                      <a:pt x="72" y="106"/>
                    </a:lnTo>
                    <a:lnTo>
                      <a:pt x="72" y="98"/>
                    </a:lnTo>
                    <a:lnTo>
                      <a:pt x="70" y="89"/>
                    </a:lnTo>
                    <a:lnTo>
                      <a:pt x="69" y="81"/>
                    </a:lnTo>
                    <a:lnTo>
                      <a:pt x="65" y="73"/>
                    </a:lnTo>
                    <a:lnTo>
                      <a:pt x="63" y="66"/>
                    </a:lnTo>
                    <a:lnTo>
                      <a:pt x="58" y="56"/>
                    </a:lnTo>
                    <a:lnTo>
                      <a:pt x="55" y="48"/>
                    </a:lnTo>
                    <a:lnTo>
                      <a:pt x="52" y="39"/>
                    </a:lnTo>
                    <a:lnTo>
                      <a:pt x="47" y="31"/>
                    </a:lnTo>
                    <a:lnTo>
                      <a:pt x="41" y="23"/>
                    </a:lnTo>
                    <a:lnTo>
                      <a:pt x="37" y="14"/>
                    </a:lnTo>
                    <a:lnTo>
                      <a:pt x="33" y="6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94948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38" name="Freeform 46"/>
              <p:cNvSpPr>
                <a:spLocks/>
              </p:cNvSpPr>
              <p:nvPr/>
            </p:nvSpPr>
            <p:spPr bwMode="auto">
              <a:xfrm>
                <a:off x="1725" y="12429"/>
                <a:ext cx="53" cy="15"/>
              </a:xfrm>
              <a:custGeom>
                <a:avLst/>
                <a:gdLst/>
                <a:ahLst/>
                <a:cxnLst>
                  <a:cxn ang="0">
                    <a:pos x="142" y="0"/>
                  </a:cxn>
                  <a:cxn ang="0">
                    <a:pos x="133" y="1"/>
                  </a:cxn>
                  <a:cxn ang="0">
                    <a:pos x="124" y="4"/>
                  </a:cxn>
                  <a:cxn ang="0">
                    <a:pos x="111" y="4"/>
                  </a:cxn>
                  <a:cxn ang="0">
                    <a:pos x="101" y="4"/>
                  </a:cxn>
                  <a:cxn ang="0">
                    <a:pos x="88" y="3"/>
                  </a:cxn>
                  <a:cxn ang="0">
                    <a:pos x="76" y="3"/>
                  </a:cxn>
                  <a:cxn ang="0">
                    <a:pos x="64" y="1"/>
                  </a:cxn>
                  <a:cxn ang="0">
                    <a:pos x="53" y="1"/>
                  </a:cxn>
                  <a:cxn ang="0">
                    <a:pos x="40" y="1"/>
                  </a:cxn>
                  <a:cxn ang="0">
                    <a:pos x="31" y="3"/>
                  </a:cxn>
                  <a:cxn ang="0">
                    <a:pos x="21" y="4"/>
                  </a:cxn>
                  <a:cxn ang="0">
                    <a:pos x="14" y="9"/>
                  </a:cxn>
                  <a:cxn ang="0">
                    <a:pos x="6" y="13"/>
                  </a:cxn>
                  <a:cxn ang="0">
                    <a:pos x="4" y="19"/>
                  </a:cxn>
                  <a:cxn ang="0">
                    <a:pos x="0" y="29"/>
                  </a:cxn>
                  <a:cxn ang="0">
                    <a:pos x="4" y="41"/>
                  </a:cxn>
                  <a:cxn ang="0">
                    <a:pos x="10" y="41"/>
                  </a:cxn>
                  <a:cxn ang="0">
                    <a:pos x="19" y="42"/>
                  </a:cxn>
                  <a:cxn ang="0">
                    <a:pos x="25" y="43"/>
                  </a:cxn>
                  <a:cxn ang="0">
                    <a:pos x="33" y="43"/>
                  </a:cxn>
                  <a:cxn ang="0">
                    <a:pos x="40" y="43"/>
                  </a:cxn>
                  <a:cxn ang="0">
                    <a:pos x="49" y="43"/>
                  </a:cxn>
                  <a:cxn ang="0">
                    <a:pos x="57" y="43"/>
                  </a:cxn>
                  <a:cxn ang="0">
                    <a:pos x="65" y="44"/>
                  </a:cxn>
                  <a:cxn ang="0">
                    <a:pos x="75" y="44"/>
                  </a:cxn>
                  <a:cxn ang="0">
                    <a:pos x="81" y="44"/>
                  </a:cxn>
                  <a:cxn ang="0">
                    <a:pos x="92" y="44"/>
                  </a:cxn>
                  <a:cxn ang="0">
                    <a:pos x="100" y="44"/>
                  </a:cxn>
                  <a:cxn ang="0">
                    <a:pos x="108" y="44"/>
                  </a:cxn>
                  <a:cxn ang="0">
                    <a:pos x="117" y="44"/>
                  </a:cxn>
                  <a:cxn ang="0">
                    <a:pos x="125" y="44"/>
                  </a:cxn>
                  <a:cxn ang="0">
                    <a:pos x="135" y="44"/>
                  </a:cxn>
                  <a:cxn ang="0">
                    <a:pos x="145" y="40"/>
                  </a:cxn>
                  <a:cxn ang="0">
                    <a:pos x="152" y="35"/>
                  </a:cxn>
                  <a:cxn ang="0">
                    <a:pos x="157" y="28"/>
                  </a:cxn>
                  <a:cxn ang="0">
                    <a:pos x="158" y="23"/>
                  </a:cxn>
                  <a:cxn ang="0">
                    <a:pos x="157" y="16"/>
                  </a:cxn>
                  <a:cxn ang="0">
                    <a:pos x="153" y="10"/>
                  </a:cxn>
                  <a:cxn ang="0">
                    <a:pos x="149" y="4"/>
                  </a:cxn>
                  <a:cxn ang="0">
                    <a:pos x="142" y="0"/>
                  </a:cxn>
                  <a:cxn ang="0">
                    <a:pos x="142" y="0"/>
                  </a:cxn>
                </a:cxnLst>
                <a:rect l="0" t="0" r="r" b="b"/>
                <a:pathLst>
                  <a:path w="158" h="44">
                    <a:moveTo>
                      <a:pt x="142" y="0"/>
                    </a:moveTo>
                    <a:lnTo>
                      <a:pt x="133" y="1"/>
                    </a:lnTo>
                    <a:lnTo>
                      <a:pt x="124" y="4"/>
                    </a:lnTo>
                    <a:lnTo>
                      <a:pt x="111" y="4"/>
                    </a:lnTo>
                    <a:lnTo>
                      <a:pt x="101" y="4"/>
                    </a:lnTo>
                    <a:lnTo>
                      <a:pt x="88" y="3"/>
                    </a:lnTo>
                    <a:lnTo>
                      <a:pt x="76" y="3"/>
                    </a:lnTo>
                    <a:lnTo>
                      <a:pt x="64" y="1"/>
                    </a:lnTo>
                    <a:lnTo>
                      <a:pt x="53" y="1"/>
                    </a:lnTo>
                    <a:lnTo>
                      <a:pt x="40" y="1"/>
                    </a:lnTo>
                    <a:lnTo>
                      <a:pt x="31" y="3"/>
                    </a:lnTo>
                    <a:lnTo>
                      <a:pt x="21" y="4"/>
                    </a:lnTo>
                    <a:lnTo>
                      <a:pt x="14" y="9"/>
                    </a:lnTo>
                    <a:lnTo>
                      <a:pt x="6" y="13"/>
                    </a:lnTo>
                    <a:lnTo>
                      <a:pt x="4" y="19"/>
                    </a:lnTo>
                    <a:lnTo>
                      <a:pt x="0" y="29"/>
                    </a:lnTo>
                    <a:lnTo>
                      <a:pt x="4" y="41"/>
                    </a:lnTo>
                    <a:lnTo>
                      <a:pt x="10" y="41"/>
                    </a:lnTo>
                    <a:lnTo>
                      <a:pt x="19" y="42"/>
                    </a:lnTo>
                    <a:lnTo>
                      <a:pt x="25" y="43"/>
                    </a:lnTo>
                    <a:lnTo>
                      <a:pt x="33" y="43"/>
                    </a:lnTo>
                    <a:lnTo>
                      <a:pt x="40" y="43"/>
                    </a:lnTo>
                    <a:lnTo>
                      <a:pt x="49" y="43"/>
                    </a:lnTo>
                    <a:lnTo>
                      <a:pt x="57" y="43"/>
                    </a:lnTo>
                    <a:lnTo>
                      <a:pt x="65" y="44"/>
                    </a:lnTo>
                    <a:lnTo>
                      <a:pt x="75" y="44"/>
                    </a:lnTo>
                    <a:lnTo>
                      <a:pt x="81" y="44"/>
                    </a:lnTo>
                    <a:lnTo>
                      <a:pt x="92" y="44"/>
                    </a:lnTo>
                    <a:lnTo>
                      <a:pt x="100" y="44"/>
                    </a:lnTo>
                    <a:lnTo>
                      <a:pt x="108" y="44"/>
                    </a:lnTo>
                    <a:lnTo>
                      <a:pt x="117" y="44"/>
                    </a:lnTo>
                    <a:lnTo>
                      <a:pt x="125" y="44"/>
                    </a:lnTo>
                    <a:lnTo>
                      <a:pt x="135" y="44"/>
                    </a:lnTo>
                    <a:lnTo>
                      <a:pt x="145" y="40"/>
                    </a:lnTo>
                    <a:lnTo>
                      <a:pt x="152" y="35"/>
                    </a:lnTo>
                    <a:lnTo>
                      <a:pt x="157" y="28"/>
                    </a:lnTo>
                    <a:lnTo>
                      <a:pt x="158" y="23"/>
                    </a:lnTo>
                    <a:lnTo>
                      <a:pt x="157" y="16"/>
                    </a:lnTo>
                    <a:lnTo>
                      <a:pt x="153" y="10"/>
                    </a:lnTo>
                    <a:lnTo>
                      <a:pt x="149" y="4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C2A85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39" name="Freeform 47"/>
              <p:cNvSpPr>
                <a:spLocks/>
              </p:cNvSpPr>
              <p:nvPr/>
            </p:nvSpPr>
            <p:spPr bwMode="auto">
              <a:xfrm>
                <a:off x="1658" y="12417"/>
                <a:ext cx="84" cy="26"/>
              </a:xfrm>
              <a:custGeom>
                <a:avLst/>
                <a:gdLst/>
                <a:ahLst/>
                <a:cxnLst>
                  <a:cxn ang="0">
                    <a:pos x="242" y="0"/>
                  </a:cxn>
                  <a:cxn ang="0">
                    <a:pos x="230" y="7"/>
                  </a:cxn>
                  <a:cxn ang="0">
                    <a:pos x="217" y="12"/>
                  </a:cxn>
                  <a:cxn ang="0">
                    <a:pos x="206" y="18"/>
                  </a:cxn>
                  <a:cxn ang="0">
                    <a:pos x="194" y="24"/>
                  </a:cxn>
                  <a:cxn ang="0">
                    <a:pos x="178" y="28"/>
                  </a:cxn>
                  <a:cxn ang="0">
                    <a:pos x="167" y="32"/>
                  </a:cxn>
                  <a:cxn ang="0">
                    <a:pos x="152" y="35"/>
                  </a:cxn>
                  <a:cxn ang="0">
                    <a:pos x="138" y="37"/>
                  </a:cxn>
                  <a:cxn ang="0">
                    <a:pos x="123" y="38"/>
                  </a:cxn>
                  <a:cxn ang="0">
                    <a:pos x="110" y="40"/>
                  </a:cxn>
                  <a:cxn ang="0">
                    <a:pos x="95" y="40"/>
                  </a:cxn>
                  <a:cxn ang="0">
                    <a:pos x="82" y="40"/>
                  </a:cxn>
                  <a:cxn ang="0">
                    <a:pos x="66" y="37"/>
                  </a:cxn>
                  <a:cxn ang="0">
                    <a:pos x="55" y="36"/>
                  </a:cxn>
                  <a:cxn ang="0">
                    <a:pos x="39" y="34"/>
                  </a:cxn>
                  <a:cxn ang="0">
                    <a:pos x="27" y="29"/>
                  </a:cxn>
                  <a:cxn ang="0">
                    <a:pos x="23" y="34"/>
                  </a:cxn>
                  <a:cxn ang="0">
                    <a:pos x="16" y="38"/>
                  </a:cxn>
                  <a:cxn ang="0">
                    <a:pos x="7" y="43"/>
                  </a:cxn>
                  <a:cxn ang="0">
                    <a:pos x="0" y="49"/>
                  </a:cxn>
                  <a:cxn ang="0">
                    <a:pos x="5" y="54"/>
                  </a:cxn>
                  <a:cxn ang="0">
                    <a:pos x="12" y="60"/>
                  </a:cxn>
                  <a:cxn ang="0">
                    <a:pos x="17" y="63"/>
                  </a:cxn>
                  <a:cxn ang="0">
                    <a:pos x="23" y="67"/>
                  </a:cxn>
                  <a:cxn ang="0">
                    <a:pos x="35" y="73"/>
                  </a:cxn>
                  <a:cxn ang="0">
                    <a:pos x="50" y="77"/>
                  </a:cxn>
                  <a:cxn ang="0">
                    <a:pos x="56" y="77"/>
                  </a:cxn>
                  <a:cxn ang="0">
                    <a:pos x="64" y="77"/>
                  </a:cxn>
                  <a:cxn ang="0">
                    <a:pos x="73" y="77"/>
                  </a:cxn>
                  <a:cxn ang="0">
                    <a:pos x="80" y="78"/>
                  </a:cxn>
                  <a:cxn ang="0">
                    <a:pos x="88" y="78"/>
                  </a:cxn>
                  <a:cxn ang="0">
                    <a:pos x="95" y="78"/>
                  </a:cxn>
                  <a:cxn ang="0">
                    <a:pos x="103" y="78"/>
                  </a:cxn>
                  <a:cxn ang="0">
                    <a:pos x="112" y="78"/>
                  </a:cxn>
                  <a:cxn ang="0">
                    <a:pos x="120" y="77"/>
                  </a:cxn>
                  <a:cxn ang="0">
                    <a:pos x="131" y="77"/>
                  </a:cxn>
                  <a:cxn ang="0">
                    <a:pos x="144" y="75"/>
                  </a:cxn>
                  <a:cxn ang="0">
                    <a:pos x="159" y="74"/>
                  </a:cxn>
                  <a:cxn ang="0">
                    <a:pos x="171" y="72"/>
                  </a:cxn>
                  <a:cxn ang="0">
                    <a:pos x="187" y="67"/>
                  </a:cxn>
                  <a:cxn ang="0">
                    <a:pos x="199" y="65"/>
                  </a:cxn>
                  <a:cxn ang="0">
                    <a:pos x="215" y="62"/>
                  </a:cxn>
                  <a:cxn ang="0">
                    <a:pos x="224" y="55"/>
                  </a:cxn>
                  <a:cxn ang="0">
                    <a:pos x="235" y="50"/>
                  </a:cxn>
                  <a:cxn ang="0">
                    <a:pos x="242" y="43"/>
                  </a:cxn>
                  <a:cxn ang="0">
                    <a:pos x="249" y="37"/>
                  </a:cxn>
                  <a:cxn ang="0">
                    <a:pos x="253" y="29"/>
                  </a:cxn>
                  <a:cxn ang="0">
                    <a:pos x="253" y="21"/>
                  </a:cxn>
                  <a:cxn ang="0">
                    <a:pos x="249" y="11"/>
                  </a:cxn>
                  <a:cxn ang="0">
                    <a:pos x="242" y="0"/>
                  </a:cxn>
                  <a:cxn ang="0">
                    <a:pos x="242" y="0"/>
                  </a:cxn>
                </a:cxnLst>
                <a:rect l="0" t="0" r="r" b="b"/>
                <a:pathLst>
                  <a:path w="253" h="78">
                    <a:moveTo>
                      <a:pt x="242" y="0"/>
                    </a:moveTo>
                    <a:lnTo>
                      <a:pt x="230" y="7"/>
                    </a:lnTo>
                    <a:lnTo>
                      <a:pt x="217" y="12"/>
                    </a:lnTo>
                    <a:lnTo>
                      <a:pt x="206" y="18"/>
                    </a:lnTo>
                    <a:lnTo>
                      <a:pt x="194" y="24"/>
                    </a:lnTo>
                    <a:lnTo>
                      <a:pt x="178" y="28"/>
                    </a:lnTo>
                    <a:lnTo>
                      <a:pt x="167" y="32"/>
                    </a:lnTo>
                    <a:lnTo>
                      <a:pt x="152" y="35"/>
                    </a:lnTo>
                    <a:lnTo>
                      <a:pt x="138" y="37"/>
                    </a:lnTo>
                    <a:lnTo>
                      <a:pt x="123" y="38"/>
                    </a:lnTo>
                    <a:lnTo>
                      <a:pt x="110" y="40"/>
                    </a:lnTo>
                    <a:lnTo>
                      <a:pt x="95" y="40"/>
                    </a:lnTo>
                    <a:lnTo>
                      <a:pt x="82" y="40"/>
                    </a:lnTo>
                    <a:lnTo>
                      <a:pt x="66" y="37"/>
                    </a:lnTo>
                    <a:lnTo>
                      <a:pt x="55" y="36"/>
                    </a:lnTo>
                    <a:lnTo>
                      <a:pt x="39" y="34"/>
                    </a:lnTo>
                    <a:lnTo>
                      <a:pt x="27" y="29"/>
                    </a:lnTo>
                    <a:lnTo>
                      <a:pt x="23" y="34"/>
                    </a:lnTo>
                    <a:lnTo>
                      <a:pt x="16" y="38"/>
                    </a:lnTo>
                    <a:lnTo>
                      <a:pt x="7" y="43"/>
                    </a:lnTo>
                    <a:lnTo>
                      <a:pt x="0" y="49"/>
                    </a:lnTo>
                    <a:lnTo>
                      <a:pt x="5" y="54"/>
                    </a:lnTo>
                    <a:lnTo>
                      <a:pt x="12" y="60"/>
                    </a:lnTo>
                    <a:lnTo>
                      <a:pt x="17" y="63"/>
                    </a:lnTo>
                    <a:lnTo>
                      <a:pt x="23" y="67"/>
                    </a:lnTo>
                    <a:lnTo>
                      <a:pt x="35" y="73"/>
                    </a:lnTo>
                    <a:lnTo>
                      <a:pt x="50" y="77"/>
                    </a:lnTo>
                    <a:lnTo>
                      <a:pt x="56" y="77"/>
                    </a:lnTo>
                    <a:lnTo>
                      <a:pt x="64" y="77"/>
                    </a:lnTo>
                    <a:lnTo>
                      <a:pt x="73" y="77"/>
                    </a:lnTo>
                    <a:lnTo>
                      <a:pt x="80" y="78"/>
                    </a:lnTo>
                    <a:lnTo>
                      <a:pt x="88" y="78"/>
                    </a:lnTo>
                    <a:lnTo>
                      <a:pt x="95" y="78"/>
                    </a:lnTo>
                    <a:lnTo>
                      <a:pt x="103" y="78"/>
                    </a:lnTo>
                    <a:lnTo>
                      <a:pt x="112" y="78"/>
                    </a:lnTo>
                    <a:lnTo>
                      <a:pt x="120" y="77"/>
                    </a:lnTo>
                    <a:lnTo>
                      <a:pt x="131" y="77"/>
                    </a:lnTo>
                    <a:lnTo>
                      <a:pt x="144" y="75"/>
                    </a:lnTo>
                    <a:lnTo>
                      <a:pt x="159" y="74"/>
                    </a:lnTo>
                    <a:lnTo>
                      <a:pt x="171" y="72"/>
                    </a:lnTo>
                    <a:lnTo>
                      <a:pt x="187" y="67"/>
                    </a:lnTo>
                    <a:lnTo>
                      <a:pt x="199" y="65"/>
                    </a:lnTo>
                    <a:lnTo>
                      <a:pt x="215" y="62"/>
                    </a:lnTo>
                    <a:lnTo>
                      <a:pt x="224" y="55"/>
                    </a:lnTo>
                    <a:lnTo>
                      <a:pt x="235" y="50"/>
                    </a:lnTo>
                    <a:lnTo>
                      <a:pt x="242" y="43"/>
                    </a:lnTo>
                    <a:lnTo>
                      <a:pt x="249" y="37"/>
                    </a:lnTo>
                    <a:lnTo>
                      <a:pt x="253" y="29"/>
                    </a:lnTo>
                    <a:lnTo>
                      <a:pt x="253" y="21"/>
                    </a:lnTo>
                    <a:lnTo>
                      <a:pt x="249" y="11"/>
                    </a:lnTo>
                    <a:lnTo>
                      <a:pt x="242" y="0"/>
                    </a:lnTo>
                    <a:close/>
                  </a:path>
                </a:pathLst>
              </a:custGeom>
              <a:solidFill>
                <a:srgbClr val="CCCC9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40" name="Freeform 48"/>
              <p:cNvSpPr>
                <a:spLocks/>
              </p:cNvSpPr>
              <p:nvPr/>
            </p:nvSpPr>
            <p:spPr bwMode="auto">
              <a:xfrm>
                <a:off x="1577" y="12344"/>
                <a:ext cx="39" cy="22"/>
              </a:xfrm>
              <a:custGeom>
                <a:avLst/>
                <a:gdLst/>
                <a:ahLst/>
                <a:cxnLst>
                  <a:cxn ang="0">
                    <a:pos x="29" y="1"/>
                  </a:cxn>
                  <a:cxn ang="0">
                    <a:pos x="21" y="0"/>
                  </a:cxn>
                  <a:cxn ang="0">
                    <a:pos x="14" y="1"/>
                  </a:cxn>
                  <a:cxn ang="0">
                    <a:pos x="8" y="6"/>
                  </a:cxn>
                  <a:cxn ang="0">
                    <a:pos x="6" y="10"/>
                  </a:cxn>
                  <a:cxn ang="0">
                    <a:pos x="3" y="13"/>
                  </a:cxn>
                  <a:cxn ang="0">
                    <a:pos x="0" y="18"/>
                  </a:cxn>
                  <a:cxn ang="0">
                    <a:pos x="0" y="25"/>
                  </a:cxn>
                  <a:cxn ang="0">
                    <a:pos x="3" y="31"/>
                  </a:cxn>
                  <a:cxn ang="0">
                    <a:pos x="3" y="37"/>
                  </a:cxn>
                  <a:cxn ang="0">
                    <a:pos x="6" y="43"/>
                  </a:cxn>
                  <a:cxn ang="0">
                    <a:pos x="8" y="48"/>
                  </a:cxn>
                  <a:cxn ang="0">
                    <a:pos x="15" y="51"/>
                  </a:cxn>
                  <a:cxn ang="0">
                    <a:pos x="21" y="53"/>
                  </a:cxn>
                  <a:cxn ang="0">
                    <a:pos x="29" y="55"/>
                  </a:cxn>
                  <a:cxn ang="0">
                    <a:pos x="38" y="54"/>
                  </a:cxn>
                  <a:cxn ang="0">
                    <a:pos x="50" y="53"/>
                  </a:cxn>
                  <a:cxn ang="0">
                    <a:pos x="54" y="60"/>
                  </a:cxn>
                  <a:cxn ang="0">
                    <a:pos x="63" y="63"/>
                  </a:cxn>
                  <a:cxn ang="0">
                    <a:pos x="71" y="66"/>
                  </a:cxn>
                  <a:cxn ang="0">
                    <a:pos x="82" y="66"/>
                  </a:cxn>
                  <a:cxn ang="0">
                    <a:pos x="88" y="62"/>
                  </a:cxn>
                  <a:cxn ang="0">
                    <a:pos x="96" y="60"/>
                  </a:cxn>
                  <a:cxn ang="0">
                    <a:pos x="103" y="54"/>
                  </a:cxn>
                  <a:cxn ang="0">
                    <a:pos x="110" y="50"/>
                  </a:cxn>
                  <a:cxn ang="0">
                    <a:pos x="111" y="43"/>
                  </a:cxn>
                  <a:cxn ang="0">
                    <a:pos x="117" y="37"/>
                  </a:cxn>
                  <a:cxn ang="0">
                    <a:pos x="116" y="30"/>
                  </a:cxn>
                  <a:cxn ang="0">
                    <a:pos x="116" y="26"/>
                  </a:cxn>
                  <a:cxn ang="0">
                    <a:pos x="110" y="21"/>
                  </a:cxn>
                  <a:cxn ang="0">
                    <a:pos x="102" y="20"/>
                  </a:cxn>
                  <a:cxn ang="0">
                    <a:pos x="92" y="18"/>
                  </a:cxn>
                  <a:cxn ang="0">
                    <a:pos x="78" y="21"/>
                  </a:cxn>
                  <a:cxn ang="0">
                    <a:pos x="71" y="17"/>
                  </a:cxn>
                  <a:cxn ang="0">
                    <a:pos x="67" y="14"/>
                  </a:cxn>
                  <a:cxn ang="0">
                    <a:pos x="59" y="12"/>
                  </a:cxn>
                  <a:cxn ang="0">
                    <a:pos x="50" y="10"/>
                  </a:cxn>
                  <a:cxn ang="0">
                    <a:pos x="43" y="7"/>
                  </a:cxn>
                  <a:cxn ang="0">
                    <a:pos x="36" y="4"/>
                  </a:cxn>
                  <a:cxn ang="0">
                    <a:pos x="31" y="1"/>
                  </a:cxn>
                  <a:cxn ang="0">
                    <a:pos x="29" y="1"/>
                  </a:cxn>
                  <a:cxn ang="0">
                    <a:pos x="29" y="1"/>
                  </a:cxn>
                </a:cxnLst>
                <a:rect l="0" t="0" r="r" b="b"/>
                <a:pathLst>
                  <a:path w="117" h="66">
                    <a:moveTo>
                      <a:pt x="29" y="1"/>
                    </a:moveTo>
                    <a:lnTo>
                      <a:pt x="21" y="0"/>
                    </a:lnTo>
                    <a:lnTo>
                      <a:pt x="14" y="1"/>
                    </a:lnTo>
                    <a:lnTo>
                      <a:pt x="8" y="6"/>
                    </a:lnTo>
                    <a:lnTo>
                      <a:pt x="6" y="10"/>
                    </a:lnTo>
                    <a:lnTo>
                      <a:pt x="3" y="13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3" y="31"/>
                    </a:lnTo>
                    <a:lnTo>
                      <a:pt x="3" y="37"/>
                    </a:lnTo>
                    <a:lnTo>
                      <a:pt x="6" y="43"/>
                    </a:lnTo>
                    <a:lnTo>
                      <a:pt x="8" y="48"/>
                    </a:lnTo>
                    <a:lnTo>
                      <a:pt x="15" y="51"/>
                    </a:lnTo>
                    <a:lnTo>
                      <a:pt x="21" y="53"/>
                    </a:lnTo>
                    <a:lnTo>
                      <a:pt x="29" y="55"/>
                    </a:lnTo>
                    <a:lnTo>
                      <a:pt x="38" y="54"/>
                    </a:lnTo>
                    <a:lnTo>
                      <a:pt x="50" y="53"/>
                    </a:lnTo>
                    <a:lnTo>
                      <a:pt x="54" y="60"/>
                    </a:lnTo>
                    <a:lnTo>
                      <a:pt x="63" y="63"/>
                    </a:lnTo>
                    <a:lnTo>
                      <a:pt x="71" y="66"/>
                    </a:lnTo>
                    <a:lnTo>
                      <a:pt x="82" y="66"/>
                    </a:lnTo>
                    <a:lnTo>
                      <a:pt x="88" y="62"/>
                    </a:lnTo>
                    <a:lnTo>
                      <a:pt x="96" y="60"/>
                    </a:lnTo>
                    <a:lnTo>
                      <a:pt x="103" y="54"/>
                    </a:lnTo>
                    <a:lnTo>
                      <a:pt x="110" y="50"/>
                    </a:lnTo>
                    <a:lnTo>
                      <a:pt x="111" y="43"/>
                    </a:lnTo>
                    <a:lnTo>
                      <a:pt x="117" y="37"/>
                    </a:lnTo>
                    <a:lnTo>
                      <a:pt x="116" y="30"/>
                    </a:lnTo>
                    <a:lnTo>
                      <a:pt x="116" y="26"/>
                    </a:lnTo>
                    <a:lnTo>
                      <a:pt x="110" y="21"/>
                    </a:lnTo>
                    <a:lnTo>
                      <a:pt x="102" y="20"/>
                    </a:lnTo>
                    <a:lnTo>
                      <a:pt x="92" y="18"/>
                    </a:lnTo>
                    <a:lnTo>
                      <a:pt x="78" y="21"/>
                    </a:lnTo>
                    <a:lnTo>
                      <a:pt x="71" y="17"/>
                    </a:lnTo>
                    <a:lnTo>
                      <a:pt x="67" y="14"/>
                    </a:lnTo>
                    <a:lnTo>
                      <a:pt x="59" y="12"/>
                    </a:lnTo>
                    <a:lnTo>
                      <a:pt x="50" y="10"/>
                    </a:lnTo>
                    <a:lnTo>
                      <a:pt x="43" y="7"/>
                    </a:lnTo>
                    <a:lnTo>
                      <a:pt x="36" y="4"/>
                    </a:lnTo>
                    <a:lnTo>
                      <a:pt x="31" y="1"/>
                    </a:lnTo>
                    <a:lnTo>
                      <a:pt x="29" y="1"/>
                    </a:lnTo>
                    <a:close/>
                  </a:path>
                </a:pathLst>
              </a:custGeom>
              <a:solidFill>
                <a:srgbClr val="ABD6D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41" name="Freeform 49"/>
              <p:cNvSpPr>
                <a:spLocks/>
              </p:cNvSpPr>
              <p:nvPr/>
            </p:nvSpPr>
            <p:spPr bwMode="auto">
              <a:xfrm>
                <a:off x="1855" y="12416"/>
                <a:ext cx="61" cy="11"/>
              </a:xfrm>
              <a:custGeom>
                <a:avLst/>
                <a:gdLst/>
                <a:ahLst/>
                <a:cxnLst>
                  <a:cxn ang="0">
                    <a:pos x="175" y="0"/>
                  </a:cxn>
                  <a:cxn ang="0">
                    <a:pos x="164" y="2"/>
                  </a:cxn>
                  <a:cxn ang="0">
                    <a:pos x="153" y="4"/>
                  </a:cxn>
                  <a:cxn ang="0">
                    <a:pos x="142" y="5"/>
                  </a:cxn>
                  <a:cxn ang="0">
                    <a:pos x="132" y="7"/>
                  </a:cxn>
                  <a:cxn ang="0">
                    <a:pos x="120" y="7"/>
                  </a:cxn>
                  <a:cxn ang="0">
                    <a:pos x="109" y="7"/>
                  </a:cxn>
                  <a:cxn ang="0">
                    <a:pos x="96" y="7"/>
                  </a:cxn>
                  <a:cxn ang="0">
                    <a:pos x="86" y="7"/>
                  </a:cxn>
                  <a:cxn ang="0">
                    <a:pos x="74" y="7"/>
                  </a:cxn>
                  <a:cxn ang="0">
                    <a:pos x="63" y="7"/>
                  </a:cxn>
                  <a:cxn ang="0">
                    <a:pos x="50" y="7"/>
                  </a:cxn>
                  <a:cxn ang="0">
                    <a:pos x="41" y="9"/>
                  </a:cxn>
                  <a:cxn ang="0">
                    <a:pos x="29" y="11"/>
                  </a:cxn>
                  <a:cxn ang="0">
                    <a:pos x="18" y="13"/>
                  </a:cxn>
                  <a:cxn ang="0">
                    <a:pos x="9" y="17"/>
                  </a:cxn>
                  <a:cxn ang="0">
                    <a:pos x="0" y="23"/>
                  </a:cxn>
                  <a:cxn ang="0">
                    <a:pos x="7" y="26"/>
                  </a:cxn>
                  <a:cxn ang="0">
                    <a:pos x="14" y="34"/>
                  </a:cxn>
                  <a:cxn ang="0">
                    <a:pos x="24" y="31"/>
                  </a:cxn>
                  <a:cxn ang="0">
                    <a:pos x="34" y="29"/>
                  </a:cxn>
                  <a:cxn ang="0">
                    <a:pos x="46" y="27"/>
                  </a:cxn>
                  <a:cxn ang="0">
                    <a:pos x="56" y="27"/>
                  </a:cxn>
                  <a:cxn ang="0">
                    <a:pos x="67" y="27"/>
                  </a:cxn>
                  <a:cxn ang="0">
                    <a:pos x="80" y="27"/>
                  </a:cxn>
                  <a:cxn ang="0">
                    <a:pos x="89" y="27"/>
                  </a:cxn>
                  <a:cxn ang="0">
                    <a:pos x="102" y="29"/>
                  </a:cxn>
                  <a:cxn ang="0">
                    <a:pos x="111" y="27"/>
                  </a:cxn>
                  <a:cxn ang="0">
                    <a:pos x="123" y="27"/>
                  </a:cxn>
                  <a:cxn ang="0">
                    <a:pos x="134" y="26"/>
                  </a:cxn>
                  <a:cxn ang="0">
                    <a:pos x="145" y="26"/>
                  </a:cxn>
                  <a:cxn ang="0">
                    <a:pos x="155" y="23"/>
                  </a:cxn>
                  <a:cxn ang="0">
                    <a:pos x="166" y="21"/>
                  </a:cxn>
                  <a:cxn ang="0">
                    <a:pos x="174" y="18"/>
                  </a:cxn>
                  <a:cxn ang="0">
                    <a:pos x="184" y="13"/>
                  </a:cxn>
                  <a:cxn ang="0">
                    <a:pos x="181" y="9"/>
                  </a:cxn>
                  <a:cxn ang="0">
                    <a:pos x="178" y="5"/>
                  </a:cxn>
                  <a:cxn ang="0">
                    <a:pos x="175" y="1"/>
                  </a:cxn>
                  <a:cxn ang="0">
                    <a:pos x="175" y="0"/>
                  </a:cxn>
                  <a:cxn ang="0">
                    <a:pos x="175" y="0"/>
                  </a:cxn>
                </a:cxnLst>
                <a:rect l="0" t="0" r="r" b="b"/>
                <a:pathLst>
                  <a:path w="184" h="34">
                    <a:moveTo>
                      <a:pt x="175" y="0"/>
                    </a:moveTo>
                    <a:lnTo>
                      <a:pt x="164" y="2"/>
                    </a:lnTo>
                    <a:lnTo>
                      <a:pt x="153" y="4"/>
                    </a:lnTo>
                    <a:lnTo>
                      <a:pt x="142" y="5"/>
                    </a:lnTo>
                    <a:lnTo>
                      <a:pt x="132" y="7"/>
                    </a:lnTo>
                    <a:lnTo>
                      <a:pt x="120" y="7"/>
                    </a:lnTo>
                    <a:lnTo>
                      <a:pt x="109" y="7"/>
                    </a:lnTo>
                    <a:lnTo>
                      <a:pt x="96" y="7"/>
                    </a:lnTo>
                    <a:lnTo>
                      <a:pt x="86" y="7"/>
                    </a:lnTo>
                    <a:lnTo>
                      <a:pt x="74" y="7"/>
                    </a:lnTo>
                    <a:lnTo>
                      <a:pt x="63" y="7"/>
                    </a:lnTo>
                    <a:lnTo>
                      <a:pt x="50" y="7"/>
                    </a:lnTo>
                    <a:lnTo>
                      <a:pt x="41" y="9"/>
                    </a:lnTo>
                    <a:lnTo>
                      <a:pt x="29" y="11"/>
                    </a:lnTo>
                    <a:lnTo>
                      <a:pt x="18" y="13"/>
                    </a:lnTo>
                    <a:lnTo>
                      <a:pt x="9" y="17"/>
                    </a:lnTo>
                    <a:lnTo>
                      <a:pt x="0" y="23"/>
                    </a:lnTo>
                    <a:lnTo>
                      <a:pt x="7" y="26"/>
                    </a:lnTo>
                    <a:lnTo>
                      <a:pt x="14" y="34"/>
                    </a:lnTo>
                    <a:lnTo>
                      <a:pt x="24" y="31"/>
                    </a:lnTo>
                    <a:lnTo>
                      <a:pt x="34" y="29"/>
                    </a:lnTo>
                    <a:lnTo>
                      <a:pt x="46" y="27"/>
                    </a:lnTo>
                    <a:lnTo>
                      <a:pt x="56" y="27"/>
                    </a:lnTo>
                    <a:lnTo>
                      <a:pt x="67" y="27"/>
                    </a:lnTo>
                    <a:lnTo>
                      <a:pt x="80" y="27"/>
                    </a:lnTo>
                    <a:lnTo>
                      <a:pt x="89" y="27"/>
                    </a:lnTo>
                    <a:lnTo>
                      <a:pt x="102" y="29"/>
                    </a:lnTo>
                    <a:lnTo>
                      <a:pt x="111" y="27"/>
                    </a:lnTo>
                    <a:lnTo>
                      <a:pt x="123" y="27"/>
                    </a:lnTo>
                    <a:lnTo>
                      <a:pt x="134" y="26"/>
                    </a:lnTo>
                    <a:lnTo>
                      <a:pt x="145" y="26"/>
                    </a:lnTo>
                    <a:lnTo>
                      <a:pt x="155" y="23"/>
                    </a:lnTo>
                    <a:lnTo>
                      <a:pt x="166" y="21"/>
                    </a:lnTo>
                    <a:lnTo>
                      <a:pt x="174" y="18"/>
                    </a:lnTo>
                    <a:lnTo>
                      <a:pt x="184" y="13"/>
                    </a:lnTo>
                    <a:lnTo>
                      <a:pt x="181" y="9"/>
                    </a:lnTo>
                    <a:lnTo>
                      <a:pt x="178" y="5"/>
                    </a:lnTo>
                    <a:lnTo>
                      <a:pt x="175" y="1"/>
                    </a:lnTo>
                    <a:lnTo>
                      <a:pt x="175" y="0"/>
                    </a:lnTo>
                    <a:close/>
                  </a:path>
                </a:pathLst>
              </a:custGeom>
              <a:solidFill>
                <a:srgbClr val="E8E8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42" name="Freeform 50"/>
              <p:cNvSpPr>
                <a:spLocks/>
              </p:cNvSpPr>
              <p:nvPr/>
            </p:nvSpPr>
            <p:spPr bwMode="auto">
              <a:xfrm>
                <a:off x="2054" y="12429"/>
                <a:ext cx="193" cy="45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0" y="12"/>
                  </a:cxn>
                  <a:cxn ang="0">
                    <a:pos x="21" y="19"/>
                  </a:cxn>
                  <a:cxn ang="0">
                    <a:pos x="64" y="26"/>
                  </a:cxn>
                  <a:cxn ang="0">
                    <a:pos x="109" y="35"/>
                  </a:cxn>
                  <a:cxn ang="0">
                    <a:pos x="151" y="42"/>
                  </a:cxn>
                  <a:cxn ang="0">
                    <a:pos x="195" y="50"/>
                  </a:cxn>
                  <a:cxn ang="0">
                    <a:pos x="238" y="58"/>
                  </a:cxn>
                  <a:cxn ang="0">
                    <a:pos x="283" y="66"/>
                  </a:cxn>
                  <a:cxn ang="0">
                    <a:pos x="326" y="72"/>
                  </a:cxn>
                  <a:cxn ang="0">
                    <a:pos x="363" y="79"/>
                  </a:cxn>
                  <a:cxn ang="0">
                    <a:pos x="390" y="86"/>
                  </a:cxn>
                  <a:cxn ang="0">
                    <a:pos x="416" y="94"/>
                  </a:cxn>
                  <a:cxn ang="0">
                    <a:pos x="444" y="103"/>
                  </a:cxn>
                  <a:cxn ang="0">
                    <a:pos x="472" y="109"/>
                  </a:cxn>
                  <a:cxn ang="0">
                    <a:pos x="500" y="117"/>
                  </a:cxn>
                  <a:cxn ang="0">
                    <a:pos x="526" y="123"/>
                  </a:cxn>
                  <a:cxn ang="0">
                    <a:pos x="555" y="130"/>
                  </a:cxn>
                  <a:cxn ang="0">
                    <a:pos x="575" y="126"/>
                  </a:cxn>
                  <a:cxn ang="0">
                    <a:pos x="558" y="112"/>
                  </a:cxn>
                  <a:cxn ang="0">
                    <a:pos x="516" y="101"/>
                  </a:cxn>
                  <a:cxn ang="0">
                    <a:pos x="476" y="90"/>
                  </a:cxn>
                  <a:cxn ang="0">
                    <a:pos x="436" y="78"/>
                  </a:cxn>
                  <a:cxn ang="0">
                    <a:pos x="394" y="66"/>
                  </a:cxn>
                  <a:cxn ang="0">
                    <a:pos x="352" y="56"/>
                  </a:cxn>
                  <a:cxn ang="0">
                    <a:pos x="310" y="49"/>
                  </a:cxn>
                  <a:cxn ang="0">
                    <a:pos x="269" y="43"/>
                  </a:cxn>
                  <a:cxn ang="0">
                    <a:pos x="233" y="38"/>
                  </a:cxn>
                  <a:cxn ang="0">
                    <a:pos x="203" y="31"/>
                  </a:cxn>
                  <a:cxn ang="0">
                    <a:pos x="173" y="26"/>
                  </a:cxn>
                  <a:cxn ang="0">
                    <a:pos x="144" y="19"/>
                  </a:cxn>
                  <a:cxn ang="0">
                    <a:pos x="113" y="15"/>
                  </a:cxn>
                  <a:cxn ang="0">
                    <a:pos x="84" y="11"/>
                  </a:cxn>
                  <a:cxn ang="0">
                    <a:pos x="53" y="5"/>
                  </a:cxn>
                  <a:cxn ang="0">
                    <a:pos x="23" y="1"/>
                  </a:cxn>
                  <a:cxn ang="0">
                    <a:pos x="9" y="0"/>
                  </a:cxn>
                </a:cxnLst>
                <a:rect l="0" t="0" r="r" b="b"/>
                <a:pathLst>
                  <a:path w="579" h="134">
                    <a:moveTo>
                      <a:pt x="9" y="0"/>
                    </a:moveTo>
                    <a:lnTo>
                      <a:pt x="6" y="1"/>
                    </a:lnTo>
                    <a:lnTo>
                      <a:pt x="5" y="6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21" y="19"/>
                    </a:lnTo>
                    <a:lnTo>
                      <a:pt x="45" y="23"/>
                    </a:lnTo>
                    <a:lnTo>
                      <a:pt x="64" y="26"/>
                    </a:lnTo>
                    <a:lnTo>
                      <a:pt x="88" y="30"/>
                    </a:lnTo>
                    <a:lnTo>
                      <a:pt x="109" y="35"/>
                    </a:lnTo>
                    <a:lnTo>
                      <a:pt x="131" y="38"/>
                    </a:lnTo>
                    <a:lnTo>
                      <a:pt x="151" y="42"/>
                    </a:lnTo>
                    <a:lnTo>
                      <a:pt x="174" y="47"/>
                    </a:lnTo>
                    <a:lnTo>
                      <a:pt x="195" y="50"/>
                    </a:lnTo>
                    <a:lnTo>
                      <a:pt x="216" y="54"/>
                    </a:lnTo>
                    <a:lnTo>
                      <a:pt x="238" y="58"/>
                    </a:lnTo>
                    <a:lnTo>
                      <a:pt x="260" y="62"/>
                    </a:lnTo>
                    <a:lnTo>
                      <a:pt x="283" y="66"/>
                    </a:lnTo>
                    <a:lnTo>
                      <a:pt x="304" y="69"/>
                    </a:lnTo>
                    <a:lnTo>
                      <a:pt x="326" y="72"/>
                    </a:lnTo>
                    <a:lnTo>
                      <a:pt x="349" y="77"/>
                    </a:lnTo>
                    <a:lnTo>
                      <a:pt x="363" y="79"/>
                    </a:lnTo>
                    <a:lnTo>
                      <a:pt x="376" y="83"/>
                    </a:lnTo>
                    <a:lnTo>
                      <a:pt x="390" y="86"/>
                    </a:lnTo>
                    <a:lnTo>
                      <a:pt x="405" y="91"/>
                    </a:lnTo>
                    <a:lnTo>
                      <a:pt x="416" y="94"/>
                    </a:lnTo>
                    <a:lnTo>
                      <a:pt x="431" y="98"/>
                    </a:lnTo>
                    <a:lnTo>
                      <a:pt x="444" y="103"/>
                    </a:lnTo>
                    <a:lnTo>
                      <a:pt x="459" y="106"/>
                    </a:lnTo>
                    <a:lnTo>
                      <a:pt x="472" y="109"/>
                    </a:lnTo>
                    <a:lnTo>
                      <a:pt x="487" y="112"/>
                    </a:lnTo>
                    <a:lnTo>
                      <a:pt x="500" y="117"/>
                    </a:lnTo>
                    <a:lnTo>
                      <a:pt x="515" y="121"/>
                    </a:lnTo>
                    <a:lnTo>
                      <a:pt x="526" y="123"/>
                    </a:lnTo>
                    <a:lnTo>
                      <a:pt x="541" y="126"/>
                    </a:lnTo>
                    <a:lnTo>
                      <a:pt x="555" y="130"/>
                    </a:lnTo>
                    <a:lnTo>
                      <a:pt x="570" y="134"/>
                    </a:lnTo>
                    <a:lnTo>
                      <a:pt x="575" y="126"/>
                    </a:lnTo>
                    <a:lnTo>
                      <a:pt x="579" y="119"/>
                    </a:lnTo>
                    <a:lnTo>
                      <a:pt x="558" y="112"/>
                    </a:lnTo>
                    <a:lnTo>
                      <a:pt x="536" y="108"/>
                    </a:lnTo>
                    <a:lnTo>
                      <a:pt x="516" y="101"/>
                    </a:lnTo>
                    <a:lnTo>
                      <a:pt x="498" y="96"/>
                    </a:lnTo>
                    <a:lnTo>
                      <a:pt x="476" y="90"/>
                    </a:lnTo>
                    <a:lnTo>
                      <a:pt x="455" y="83"/>
                    </a:lnTo>
                    <a:lnTo>
                      <a:pt x="436" y="78"/>
                    </a:lnTo>
                    <a:lnTo>
                      <a:pt x="415" y="72"/>
                    </a:lnTo>
                    <a:lnTo>
                      <a:pt x="394" y="66"/>
                    </a:lnTo>
                    <a:lnTo>
                      <a:pt x="374" y="60"/>
                    </a:lnTo>
                    <a:lnTo>
                      <a:pt x="352" y="56"/>
                    </a:lnTo>
                    <a:lnTo>
                      <a:pt x="333" y="53"/>
                    </a:lnTo>
                    <a:lnTo>
                      <a:pt x="310" y="49"/>
                    </a:lnTo>
                    <a:lnTo>
                      <a:pt x="291" y="46"/>
                    </a:lnTo>
                    <a:lnTo>
                      <a:pt x="269" y="43"/>
                    </a:lnTo>
                    <a:lnTo>
                      <a:pt x="248" y="43"/>
                    </a:lnTo>
                    <a:lnTo>
                      <a:pt x="233" y="38"/>
                    </a:lnTo>
                    <a:lnTo>
                      <a:pt x="219" y="36"/>
                    </a:lnTo>
                    <a:lnTo>
                      <a:pt x="203" y="31"/>
                    </a:lnTo>
                    <a:lnTo>
                      <a:pt x="188" y="29"/>
                    </a:lnTo>
                    <a:lnTo>
                      <a:pt x="173" y="26"/>
                    </a:lnTo>
                    <a:lnTo>
                      <a:pt x="159" y="23"/>
                    </a:lnTo>
                    <a:lnTo>
                      <a:pt x="144" y="19"/>
                    </a:lnTo>
                    <a:lnTo>
                      <a:pt x="128" y="17"/>
                    </a:lnTo>
                    <a:lnTo>
                      <a:pt x="113" y="15"/>
                    </a:lnTo>
                    <a:lnTo>
                      <a:pt x="99" y="13"/>
                    </a:lnTo>
                    <a:lnTo>
                      <a:pt x="84" y="11"/>
                    </a:lnTo>
                    <a:lnTo>
                      <a:pt x="69" y="10"/>
                    </a:lnTo>
                    <a:lnTo>
                      <a:pt x="53" y="5"/>
                    </a:lnTo>
                    <a:lnTo>
                      <a:pt x="39" y="4"/>
                    </a:lnTo>
                    <a:lnTo>
                      <a:pt x="23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8F0F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43" name="Freeform 51"/>
              <p:cNvSpPr>
                <a:spLocks/>
              </p:cNvSpPr>
              <p:nvPr/>
            </p:nvSpPr>
            <p:spPr bwMode="auto">
              <a:xfrm>
                <a:off x="1940" y="12420"/>
                <a:ext cx="110" cy="1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2" y="0"/>
                  </a:cxn>
                  <a:cxn ang="0">
                    <a:pos x="63" y="0"/>
                  </a:cxn>
                  <a:cxn ang="0">
                    <a:pos x="54" y="0"/>
                  </a:cxn>
                  <a:cxn ang="0">
                    <a:pos x="46" y="1"/>
                  </a:cxn>
                  <a:cxn ang="0">
                    <a:pos x="38" y="1"/>
                  </a:cxn>
                  <a:cxn ang="0">
                    <a:pos x="29" y="1"/>
                  </a:cxn>
                  <a:cxn ang="0">
                    <a:pos x="21" y="1"/>
                  </a:cxn>
                  <a:cxn ang="0">
                    <a:pos x="13" y="1"/>
                  </a:cxn>
                  <a:cxn ang="0">
                    <a:pos x="6" y="9"/>
                  </a:cxn>
                  <a:cxn ang="0">
                    <a:pos x="0" y="15"/>
                  </a:cxn>
                  <a:cxn ang="0">
                    <a:pos x="10" y="17"/>
                  </a:cxn>
                  <a:cxn ang="0">
                    <a:pos x="21" y="19"/>
                  </a:cxn>
                  <a:cxn ang="0">
                    <a:pos x="29" y="19"/>
                  </a:cxn>
                  <a:cxn ang="0">
                    <a:pos x="40" y="20"/>
                  </a:cxn>
                  <a:cxn ang="0">
                    <a:pos x="52" y="20"/>
                  </a:cxn>
                  <a:cxn ang="0">
                    <a:pos x="61" y="20"/>
                  </a:cxn>
                  <a:cxn ang="0">
                    <a:pos x="72" y="20"/>
                  </a:cxn>
                  <a:cxn ang="0">
                    <a:pos x="83" y="22"/>
                  </a:cxn>
                  <a:cxn ang="0">
                    <a:pos x="95" y="20"/>
                  </a:cxn>
                  <a:cxn ang="0">
                    <a:pos x="104" y="20"/>
                  </a:cxn>
                  <a:cxn ang="0">
                    <a:pos x="115" y="20"/>
                  </a:cxn>
                  <a:cxn ang="0">
                    <a:pos x="125" y="22"/>
                  </a:cxn>
                  <a:cxn ang="0">
                    <a:pos x="135" y="22"/>
                  </a:cxn>
                  <a:cxn ang="0">
                    <a:pos x="145" y="24"/>
                  </a:cxn>
                  <a:cxn ang="0">
                    <a:pos x="156" y="25"/>
                  </a:cxn>
                  <a:cxn ang="0">
                    <a:pos x="166" y="27"/>
                  </a:cxn>
                  <a:cxn ang="0">
                    <a:pos x="175" y="28"/>
                  </a:cxn>
                  <a:cxn ang="0">
                    <a:pos x="185" y="30"/>
                  </a:cxn>
                  <a:cxn ang="0">
                    <a:pos x="196" y="31"/>
                  </a:cxn>
                  <a:cxn ang="0">
                    <a:pos x="206" y="32"/>
                  </a:cxn>
                  <a:cxn ang="0">
                    <a:pos x="216" y="33"/>
                  </a:cxn>
                  <a:cxn ang="0">
                    <a:pos x="228" y="36"/>
                  </a:cxn>
                  <a:cxn ang="0">
                    <a:pos x="236" y="37"/>
                  </a:cxn>
                  <a:cxn ang="0">
                    <a:pos x="248" y="38"/>
                  </a:cxn>
                  <a:cxn ang="0">
                    <a:pos x="256" y="38"/>
                  </a:cxn>
                  <a:cxn ang="0">
                    <a:pos x="268" y="40"/>
                  </a:cxn>
                  <a:cxn ang="0">
                    <a:pos x="277" y="40"/>
                  </a:cxn>
                  <a:cxn ang="0">
                    <a:pos x="288" y="42"/>
                  </a:cxn>
                  <a:cxn ang="0">
                    <a:pos x="299" y="43"/>
                  </a:cxn>
                  <a:cxn ang="0">
                    <a:pos x="310" y="44"/>
                  </a:cxn>
                  <a:cxn ang="0">
                    <a:pos x="318" y="44"/>
                  </a:cxn>
                  <a:cxn ang="0">
                    <a:pos x="331" y="46"/>
                  </a:cxn>
                  <a:cxn ang="0">
                    <a:pos x="331" y="39"/>
                  </a:cxn>
                  <a:cxn ang="0">
                    <a:pos x="331" y="32"/>
                  </a:cxn>
                  <a:cxn ang="0">
                    <a:pos x="316" y="28"/>
                  </a:cxn>
                  <a:cxn ang="0">
                    <a:pos x="299" y="26"/>
                  </a:cxn>
                  <a:cxn ang="0">
                    <a:pos x="284" y="24"/>
                  </a:cxn>
                  <a:cxn ang="0">
                    <a:pos x="268" y="20"/>
                  </a:cxn>
                  <a:cxn ang="0">
                    <a:pos x="253" y="18"/>
                  </a:cxn>
                  <a:cxn ang="0">
                    <a:pos x="238" y="15"/>
                  </a:cxn>
                  <a:cxn ang="0">
                    <a:pos x="221" y="14"/>
                  </a:cxn>
                  <a:cxn ang="0">
                    <a:pos x="207" y="13"/>
                  </a:cxn>
                  <a:cxn ang="0">
                    <a:pos x="191" y="11"/>
                  </a:cxn>
                  <a:cxn ang="0">
                    <a:pos x="175" y="9"/>
                  </a:cxn>
                  <a:cxn ang="0">
                    <a:pos x="160" y="6"/>
                  </a:cxn>
                  <a:cxn ang="0">
                    <a:pos x="143" y="6"/>
                  </a:cxn>
                  <a:cxn ang="0">
                    <a:pos x="128" y="3"/>
                  </a:cxn>
                  <a:cxn ang="0">
                    <a:pos x="113" y="2"/>
                  </a:cxn>
                  <a:cxn ang="0">
                    <a:pos x="97" y="1"/>
                  </a:cxn>
                  <a:cxn ang="0">
                    <a:pos x="83" y="0"/>
                  </a:cxn>
                  <a:cxn ang="0">
                    <a:pos x="83" y="0"/>
                  </a:cxn>
                </a:cxnLst>
                <a:rect l="0" t="0" r="r" b="b"/>
                <a:pathLst>
                  <a:path w="331" h="46">
                    <a:moveTo>
                      <a:pt x="83" y="0"/>
                    </a:moveTo>
                    <a:lnTo>
                      <a:pt x="72" y="0"/>
                    </a:lnTo>
                    <a:lnTo>
                      <a:pt x="63" y="0"/>
                    </a:lnTo>
                    <a:lnTo>
                      <a:pt x="54" y="0"/>
                    </a:lnTo>
                    <a:lnTo>
                      <a:pt x="46" y="1"/>
                    </a:lnTo>
                    <a:lnTo>
                      <a:pt x="38" y="1"/>
                    </a:lnTo>
                    <a:lnTo>
                      <a:pt x="29" y="1"/>
                    </a:lnTo>
                    <a:lnTo>
                      <a:pt x="21" y="1"/>
                    </a:lnTo>
                    <a:lnTo>
                      <a:pt x="13" y="1"/>
                    </a:lnTo>
                    <a:lnTo>
                      <a:pt x="6" y="9"/>
                    </a:lnTo>
                    <a:lnTo>
                      <a:pt x="0" y="15"/>
                    </a:lnTo>
                    <a:lnTo>
                      <a:pt x="10" y="17"/>
                    </a:lnTo>
                    <a:lnTo>
                      <a:pt x="21" y="19"/>
                    </a:lnTo>
                    <a:lnTo>
                      <a:pt x="29" y="19"/>
                    </a:lnTo>
                    <a:lnTo>
                      <a:pt x="40" y="20"/>
                    </a:lnTo>
                    <a:lnTo>
                      <a:pt x="52" y="20"/>
                    </a:lnTo>
                    <a:lnTo>
                      <a:pt x="61" y="20"/>
                    </a:lnTo>
                    <a:lnTo>
                      <a:pt x="72" y="20"/>
                    </a:lnTo>
                    <a:lnTo>
                      <a:pt x="83" y="22"/>
                    </a:lnTo>
                    <a:lnTo>
                      <a:pt x="95" y="20"/>
                    </a:lnTo>
                    <a:lnTo>
                      <a:pt x="104" y="20"/>
                    </a:lnTo>
                    <a:lnTo>
                      <a:pt x="115" y="20"/>
                    </a:lnTo>
                    <a:lnTo>
                      <a:pt x="125" y="22"/>
                    </a:lnTo>
                    <a:lnTo>
                      <a:pt x="135" y="22"/>
                    </a:lnTo>
                    <a:lnTo>
                      <a:pt x="145" y="24"/>
                    </a:lnTo>
                    <a:lnTo>
                      <a:pt x="156" y="25"/>
                    </a:lnTo>
                    <a:lnTo>
                      <a:pt x="166" y="27"/>
                    </a:lnTo>
                    <a:lnTo>
                      <a:pt x="175" y="28"/>
                    </a:lnTo>
                    <a:lnTo>
                      <a:pt x="185" y="30"/>
                    </a:lnTo>
                    <a:lnTo>
                      <a:pt x="196" y="31"/>
                    </a:lnTo>
                    <a:lnTo>
                      <a:pt x="206" y="32"/>
                    </a:lnTo>
                    <a:lnTo>
                      <a:pt x="216" y="33"/>
                    </a:lnTo>
                    <a:lnTo>
                      <a:pt x="228" y="36"/>
                    </a:lnTo>
                    <a:lnTo>
                      <a:pt x="236" y="37"/>
                    </a:lnTo>
                    <a:lnTo>
                      <a:pt x="248" y="38"/>
                    </a:lnTo>
                    <a:lnTo>
                      <a:pt x="256" y="38"/>
                    </a:lnTo>
                    <a:lnTo>
                      <a:pt x="268" y="40"/>
                    </a:lnTo>
                    <a:lnTo>
                      <a:pt x="277" y="40"/>
                    </a:lnTo>
                    <a:lnTo>
                      <a:pt x="288" y="42"/>
                    </a:lnTo>
                    <a:lnTo>
                      <a:pt x="299" y="43"/>
                    </a:lnTo>
                    <a:lnTo>
                      <a:pt x="310" y="44"/>
                    </a:lnTo>
                    <a:lnTo>
                      <a:pt x="318" y="44"/>
                    </a:lnTo>
                    <a:lnTo>
                      <a:pt x="331" y="46"/>
                    </a:lnTo>
                    <a:lnTo>
                      <a:pt x="331" y="39"/>
                    </a:lnTo>
                    <a:lnTo>
                      <a:pt x="331" y="32"/>
                    </a:lnTo>
                    <a:lnTo>
                      <a:pt x="316" y="28"/>
                    </a:lnTo>
                    <a:lnTo>
                      <a:pt x="299" y="26"/>
                    </a:lnTo>
                    <a:lnTo>
                      <a:pt x="284" y="24"/>
                    </a:lnTo>
                    <a:lnTo>
                      <a:pt x="268" y="20"/>
                    </a:lnTo>
                    <a:lnTo>
                      <a:pt x="253" y="18"/>
                    </a:lnTo>
                    <a:lnTo>
                      <a:pt x="238" y="15"/>
                    </a:lnTo>
                    <a:lnTo>
                      <a:pt x="221" y="14"/>
                    </a:lnTo>
                    <a:lnTo>
                      <a:pt x="207" y="13"/>
                    </a:lnTo>
                    <a:lnTo>
                      <a:pt x="191" y="11"/>
                    </a:lnTo>
                    <a:lnTo>
                      <a:pt x="175" y="9"/>
                    </a:lnTo>
                    <a:lnTo>
                      <a:pt x="160" y="6"/>
                    </a:lnTo>
                    <a:lnTo>
                      <a:pt x="143" y="6"/>
                    </a:lnTo>
                    <a:lnTo>
                      <a:pt x="128" y="3"/>
                    </a:lnTo>
                    <a:lnTo>
                      <a:pt x="113" y="2"/>
                    </a:lnTo>
                    <a:lnTo>
                      <a:pt x="97" y="1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E6E6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44" name="Freeform 52"/>
              <p:cNvSpPr>
                <a:spLocks/>
              </p:cNvSpPr>
              <p:nvPr/>
            </p:nvSpPr>
            <p:spPr bwMode="auto">
              <a:xfrm>
                <a:off x="2187" y="12453"/>
                <a:ext cx="59" cy="22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2" y="1"/>
                  </a:cxn>
                  <a:cxn ang="0">
                    <a:pos x="7" y="7"/>
                  </a:cxn>
                  <a:cxn ang="0">
                    <a:pos x="3" y="10"/>
                  </a:cxn>
                  <a:cxn ang="0">
                    <a:pos x="0" y="15"/>
                  </a:cxn>
                  <a:cxn ang="0">
                    <a:pos x="12" y="19"/>
                  </a:cxn>
                  <a:cxn ang="0">
                    <a:pos x="21" y="21"/>
                  </a:cxn>
                  <a:cxn ang="0">
                    <a:pos x="30" y="25"/>
                  </a:cxn>
                  <a:cxn ang="0">
                    <a:pos x="41" y="27"/>
                  </a:cxn>
                  <a:cxn ang="0">
                    <a:pos x="51" y="30"/>
                  </a:cxn>
                  <a:cxn ang="0">
                    <a:pos x="60" y="34"/>
                  </a:cxn>
                  <a:cxn ang="0">
                    <a:pos x="70" y="38"/>
                  </a:cxn>
                  <a:cxn ang="0">
                    <a:pos x="82" y="41"/>
                  </a:cxn>
                  <a:cxn ang="0">
                    <a:pos x="91" y="44"/>
                  </a:cxn>
                  <a:cxn ang="0">
                    <a:pos x="101" y="47"/>
                  </a:cxn>
                  <a:cxn ang="0">
                    <a:pos x="110" y="50"/>
                  </a:cxn>
                  <a:cxn ang="0">
                    <a:pos x="120" y="55"/>
                  </a:cxn>
                  <a:cxn ang="0">
                    <a:pos x="131" y="57"/>
                  </a:cxn>
                  <a:cxn ang="0">
                    <a:pos x="141" y="60"/>
                  </a:cxn>
                  <a:cxn ang="0">
                    <a:pos x="151" y="63"/>
                  </a:cxn>
                  <a:cxn ang="0">
                    <a:pos x="163" y="68"/>
                  </a:cxn>
                  <a:cxn ang="0">
                    <a:pos x="171" y="60"/>
                  </a:cxn>
                  <a:cxn ang="0">
                    <a:pos x="176" y="56"/>
                  </a:cxn>
                  <a:cxn ang="0">
                    <a:pos x="166" y="50"/>
                  </a:cxn>
                  <a:cxn ang="0">
                    <a:pos x="156" y="46"/>
                  </a:cxn>
                  <a:cxn ang="0">
                    <a:pos x="146" y="41"/>
                  </a:cxn>
                  <a:cxn ang="0">
                    <a:pos x="137" y="38"/>
                  </a:cxn>
                  <a:cxn ang="0">
                    <a:pos x="127" y="33"/>
                  </a:cxn>
                  <a:cxn ang="0">
                    <a:pos x="116" y="30"/>
                  </a:cxn>
                  <a:cxn ang="0">
                    <a:pos x="105" y="27"/>
                  </a:cxn>
                  <a:cxn ang="0">
                    <a:pos x="96" y="25"/>
                  </a:cxn>
                  <a:cxn ang="0">
                    <a:pos x="85" y="21"/>
                  </a:cxn>
                  <a:cxn ang="0">
                    <a:pos x="77" y="19"/>
                  </a:cxn>
                  <a:cxn ang="0">
                    <a:pos x="64" y="15"/>
                  </a:cxn>
                  <a:cxn ang="0">
                    <a:pos x="55" y="12"/>
                  </a:cxn>
                  <a:cxn ang="0">
                    <a:pos x="45" y="9"/>
                  </a:cxn>
                  <a:cxn ang="0">
                    <a:pos x="35" y="7"/>
                  </a:cxn>
                  <a:cxn ang="0">
                    <a:pos x="24" y="2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6" h="68">
                    <a:moveTo>
                      <a:pt x="16" y="0"/>
                    </a:moveTo>
                    <a:lnTo>
                      <a:pt x="12" y="1"/>
                    </a:lnTo>
                    <a:lnTo>
                      <a:pt x="7" y="7"/>
                    </a:lnTo>
                    <a:lnTo>
                      <a:pt x="3" y="10"/>
                    </a:lnTo>
                    <a:lnTo>
                      <a:pt x="0" y="15"/>
                    </a:lnTo>
                    <a:lnTo>
                      <a:pt x="12" y="19"/>
                    </a:lnTo>
                    <a:lnTo>
                      <a:pt x="21" y="21"/>
                    </a:lnTo>
                    <a:lnTo>
                      <a:pt x="30" y="25"/>
                    </a:lnTo>
                    <a:lnTo>
                      <a:pt x="41" y="27"/>
                    </a:lnTo>
                    <a:lnTo>
                      <a:pt x="51" y="30"/>
                    </a:lnTo>
                    <a:lnTo>
                      <a:pt x="60" y="34"/>
                    </a:lnTo>
                    <a:lnTo>
                      <a:pt x="70" y="38"/>
                    </a:lnTo>
                    <a:lnTo>
                      <a:pt x="82" y="41"/>
                    </a:lnTo>
                    <a:lnTo>
                      <a:pt x="91" y="44"/>
                    </a:lnTo>
                    <a:lnTo>
                      <a:pt x="101" y="47"/>
                    </a:lnTo>
                    <a:lnTo>
                      <a:pt x="110" y="50"/>
                    </a:lnTo>
                    <a:lnTo>
                      <a:pt x="120" y="55"/>
                    </a:lnTo>
                    <a:lnTo>
                      <a:pt x="131" y="57"/>
                    </a:lnTo>
                    <a:lnTo>
                      <a:pt x="141" y="60"/>
                    </a:lnTo>
                    <a:lnTo>
                      <a:pt x="151" y="63"/>
                    </a:lnTo>
                    <a:lnTo>
                      <a:pt x="163" y="68"/>
                    </a:lnTo>
                    <a:lnTo>
                      <a:pt x="171" y="60"/>
                    </a:lnTo>
                    <a:lnTo>
                      <a:pt x="176" y="56"/>
                    </a:lnTo>
                    <a:lnTo>
                      <a:pt x="166" y="50"/>
                    </a:lnTo>
                    <a:lnTo>
                      <a:pt x="156" y="46"/>
                    </a:lnTo>
                    <a:lnTo>
                      <a:pt x="146" y="41"/>
                    </a:lnTo>
                    <a:lnTo>
                      <a:pt x="137" y="38"/>
                    </a:lnTo>
                    <a:lnTo>
                      <a:pt x="127" y="33"/>
                    </a:lnTo>
                    <a:lnTo>
                      <a:pt x="116" y="30"/>
                    </a:lnTo>
                    <a:lnTo>
                      <a:pt x="105" y="27"/>
                    </a:lnTo>
                    <a:lnTo>
                      <a:pt x="96" y="25"/>
                    </a:lnTo>
                    <a:lnTo>
                      <a:pt x="85" y="21"/>
                    </a:lnTo>
                    <a:lnTo>
                      <a:pt x="77" y="19"/>
                    </a:lnTo>
                    <a:lnTo>
                      <a:pt x="64" y="15"/>
                    </a:lnTo>
                    <a:lnTo>
                      <a:pt x="55" y="12"/>
                    </a:lnTo>
                    <a:lnTo>
                      <a:pt x="45" y="9"/>
                    </a:lnTo>
                    <a:lnTo>
                      <a:pt x="35" y="7"/>
                    </a:lnTo>
                    <a:lnTo>
                      <a:pt x="24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45" name="Freeform 53"/>
              <p:cNvSpPr>
                <a:spLocks/>
              </p:cNvSpPr>
              <p:nvPr/>
            </p:nvSpPr>
            <p:spPr bwMode="auto">
              <a:xfrm>
                <a:off x="2228" y="12466"/>
                <a:ext cx="175" cy="3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4" y="3"/>
                  </a:cxn>
                  <a:cxn ang="0">
                    <a:pos x="3" y="9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26" y="23"/>
                  </a:cxn>
                  <a:cxn ang="0">
                    <a:pos x="53" y="29"/>
                  </a:cxn>
                  <a:cxn ang="0">
                    <a:pos x="82" y="36"/>
                  </a:cxn>
                  <a:cxn ang="0">
                    <a:pos x="111" y="41"/>
                  </a:cxn>
                  <a:cxn ang="0">
                    <a:pos x="137" y="47"/>
                  </a:cxn>
                  <a:cxn ang="0">
                    <a:pos x="167" y="52"/>
                  </a:cxn>
                  <a:cxn ang="0">
                    <a:pos x="194" y="57"/>
                  </a:cxn>
                  <a:cxn ang="0">
                    <a:pos x="224" y="61"/>
                  </a:cxn>
                  <a:cxn ang="0">
                    <a:pos x="250" y="66"/>
                  </a:cxn>
                  <a:cxn ang="0">
                    <a:pos x="279" y="70"/>
                  </a:cxn>
                  <a:cxn ang="0">
                    <a:pos x="307" y="73"/>
                  </a:cxn>
                  <a:cxn ang="0">
                    <a:pos x="336" y="77"/>
                  </a:cxn>
                  <a:cxn ang="0">
                    <a:pos x="363" y="79"/>
                  </a:cxn>
                  <a:cxn ang="0">
                    <a:pos x="393" y="83"/>
                  </a:cxn>
                  <a:cxn ang="0">
                    <a:pos x="422" y="86"/>
                  </a:cxn>
                  <a:cxn ang="0">
                    <a:pos x="452" y="90"/>
                  </a:cxn>
                  <a:cxn ang="0">
                    <a:pos x="461" y="91"/>
                  </a:cxn>
                  <a:cxn ang="0">
                    <a:pos x="470" y="93"/>
                  </a:cxn>
                  <a:cxn ang="0">
                    <a:pos x="475" y="95"/>
                  </a:cxn>
                  <a:cxn ang="0">
                    <a:pos x="486" y="99"/>
                  </a:cxn>
                  <a:cxn ang="0">
                    <a:pos x="493" y="101"/>
                  </a:cxn>
                  <a:cxn ang="0">
                    <a:pos x="503" y="103"/>
                  </a:cxn>
                  <a:cxn ang="0">
                    <a:pos x="511" y="103"/>
                  </a:cxn>
                  <a:cxn ang="0">
                    <a:pos x="521" y="104"/>
                  </a:cxn>
                  <a:cxn ang="0">
                    <a:pos x="523" y="95"/>
                  </a:cxn>
                  <a:cxn ang="0">
                    <a:pos x="520" y="89"/>
                  </a:cxn>
                  <a:cxn ang="0">
                    <a:pos x="511" y="83"/>
                  </a:cxn>
                  <a:cxn ang="0">
                    <a:pos x="502" y="82"/>
                  </a:cxn>
                  <a:cxn ang="0">
                    <a:pos x="486" y="79"/>
                  </a:cxn>
                  <a:cxn ang="0">
                    <a:pos x="474" y="77"/>
                  </a:cxn>
                  <a:cxn ang="0">
                    <a:pos x="463" y="74"/>
                  </a:cxn>
                  <a:cxn ang="0">
                    <a:pos x="454" y="72"/>
                  </a:cxn>
                  <a:cxn ang="0">
                    <a:pos x="424" y="68"/>
                  </a:cxn>
                  <a:cxn ang="0">
                    <a:pos x="396" y="66"/>
                  </a:cxn>
                  <a:cxn ang="0">
                    <a:pos x="367" y="62"/>
                  </a:cxn>
                  <a:cxn ang="0">
                    <a:pos x="339" y="60"/>
                  </a:cxn>
                  <a:cxn ang="0">
                    <a:pos x="311" y="55"/>
                  </a:cxn>
                  <a:cxn ang="0">
                    <a:pos x="282" y="52"/>
                  </a:cxn>
                  <a:cxn ang="0">
                    <a:pos x="256" y="48"/>
                  </a:cxn>
                  <a:cxn ang="0">
                    <a:pos x="228" y="43"/>
                  </a:cxn>
                  <a:cxn ang="0">
                    <a:pos x="200" y="39"/>
                  </a:cxn>
                  <a:cxn ang="0">
                    <a:pos x="172" y="34"/>
                  </a:cxn>
                  <a:cxn ang="0">
                    <a:pos x="144" y="28"/>
                  </a:cxn>
                  <a:cxn ang="0">
                    <a:pos x="117" y="23"/>
                  </a:cxn>
                  <a:cxn ang="0">
                    <a:pos x="90" y="18"/>
                  </a:cxn>
                  <a:cxn ang="0">
                    <a:pos x="64" y="12"/>
                  </a:cxn>
                  <a:cxn ang="0">
                    <a:pos x="36" y="6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523" h="104">
                    <a:moveTo>
                      <a:pt x="10" y="0"/>
                    </a:moveTo>
                    <a:lnTo>
                      <a:pt x="4" y="3"/>
                    </a:lnTo>
                    <a:lnTo>
                      <a:pt x="3" y="9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26" y="23"/>
                    </a:lnTo>
                    <a:lnTo>
                      <a:pt x="53" y="29"/>
                    </a:lnTo>
                    <a:lnTo>
                      <a:pt x="82" y="36"/>
                    </a:lnTo>
                    <a:lnTo>
                      <a:pt x="111" y="41"/>
                    </a:lnTo>
                    <a:lnTo>
                      <a:pt x="137" y="47"/>
                    </a:lnTo>
                    <a:lnTo>
                      <a:pt x="167" y="52"/>
                    </a:lnTo>
                    <a:lnTo>
                      <a:pt x="194" y="57"/>
                    </a:lnTo>
                    <a:lnTo>
                      <a:pt x="224" y="61"/>
                    </a:lnTo>
                    <a:lnTo>
                      <a:pt x="250" y="66"/>
                    </a:lnTo>
                    <a:lnTo>
                      <a:pt x="279" y="70"/>
                    </a:lnTo>
                    <a:lnTo>
                      <a:pt x="307" y="73"/>
                    </a:lnTo>
                    <a:lnTo>
                      <a:pt x="336" y="77"/>
                    </a:lnTo>
                    <a:lnTo>
                      <a:pt x="363" y="79"/>
                    </a:lnTo>
                    <a:lnTo>
                      <a:pt x="393" y="83"/>
                    </a:lnTo>
                    <a:lnTo>
                      <a:pt x="422" y="86"/>
                    </a:lnTo>
                    <a:lnTo>
                      <a:pt x="452" y="90"/>
                    </a:lnTo>
                    <a:lnTo>
                      <a:pt x="461" y="91"/>
                    </a:lnTo>
                    <a:lnTo>
                      <a:pt x="470" y="93"/>
                    </a:lnTo>
                    <a:lnTo>
                      <a:pt x="475" y="95"/>
                    </a:lnTo>
                    <a:lnTo>
                      <a:pt x="486" y="99"/>
                    </a:lnTo>
                    <a:lnTo>
                      <a:pt x="493" y="101"/>
                    </a:lnTo>
                    <a:lnTo>
                      <a:pt x="503" y="103"/>
                    </a:lnTo>
                    <a:lnTo>
                      <a:pt x="511" y="103"/>
                    </a:lnTo>
                    <a:lnTo>
                      <a:pt x="521" y="104"/>
                    </a:lnTo>
                    <a:lnTo>
                      <a:pt x="523" y="95"/>
                    </a:lnTo>
                    <a:lnTo>
                      <a:pt x="520" y="89"/>
                    </a:lnTo>
                    <a:lnTo>
                      <a:pt x="511" y="83"/>
                    </a:lnTo>
                    <a:lnTo>
                      <a:pt x="502" y="82"/>
                    </a:lnTo>
                    <a:lnTo>
                      <a:pt x="486" y="79"/>
                    </a:lnTo>
                    <a:lnTo>
                      <a:pt x="474" y="77"/>
                    </a:lnTo>
                    <a:lnTo>
                      <a:pt x="463" y="74"/>
                    </a:lnTo>
                    <a:lnTo>
                      <a:pt x="454" y="72"/>
                    </a:lnTo>
                    <a:lnTo>
                      <a:pt x="424" y="68"/>
                    </a:lnTo>
                    <a:lnTo>
                      <a:pt x="396" y="66"/>
                    </a:lnTo>
                    <a:lnTo>
                      <a:pt x="367" y="62"/>
                    </a:lnTo>
                    <a:lnTo>
                      <a:pt x="339" y="60"/>
                    </a:lnTo>
                    <a:lnTo>
                      <a:pt x="311" y="55"/>
                    </a:lnTo>
                    <a:lnTo>
                      <a:pt x="282" y="52"/>
                    </a:lnTo>
                    <a:lnTo>
                      <a:pt x="256" y="48"/>
                    </a:lnTo>
                    <a:lnTo>
                      <a:pt x="228" y="43"/>
                    </a:lnTo>
                    <a:lnTo>
                      <a:pt x="200" y="39"/>
                    </a:lnTo>
                    <a:lnTo>
                      <a:pt x="172" y="34"/>
                    </a:lnTo>
                    <a:lnTo>
                      <a:pt x="144" y="28"/>
                    </a:lnTo>
                    <a:lnTo>
                      <a:pt x="117" y="23"/>
                    </a:lnTo>
                    <a:lnTo>
                      <a:pt x="90" y="18"/>
                    </a:lnTo>
                    <a:lnTo>
                      <a:pt x="64" y="12"/>
                    </a:lnTo>
                    <a:lnTo>
                      <a:pt x="36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E6E6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46" name="Freeform 54"/>
              <p:cNvSpPr>
                <a:spLocks/>
              </p:cNvSpPr>
              <p:nvPr/>
            </p:nvSpPr>
            <p:spPr bwMode="auto">
              <a:xfrm>
                <a:off x="2422" y="12479"/>
                <a:ext cx="95" cy="30"/>
              </a:xfrm>
              <a:custGeom>
                <a:avLst/>
                <a:gdLst/>
                <a:ahLst/>
                <a:cxnLst>
                  <a:cxn ang="0">
                    <a:pos x="274" y="2"/>
                  </a:cxn>
                  <a:cxn ang="0">
                    <a:pos x="257" y="14"/>
                  </a:cxn>
                  <a:cxn ang="0">
                    <a:pos x="240" y="27"/>
                  </a:cxn>
                  <a:cxn ang="0">
                    <a:pos x="225" y="41"/>
                  </a:cxn>
                  <a:cxn ang="0">
                    <a:pos x="208" y="53"/>
                  </a:cxn>
                  <a:cxn ang="0">
                    <a:pos x="189" y="63"/>
                  </a:cxn>
                  <a:cxn ang="0">
                    <a:pos x="170" y="69"/>
                  </a:cxn>
                  <a:cxn ang="0">
                    <a:pos x="147" y="69"/>
                  </a:cxn>
                  <a:cxn ang="0">
                    <a:pos x="129" y="65"/>
                  </a:cxn>
                  <a:cxn ang="0">
                    <a:pos x="114" y="63"/>
                  </a:cxn>
                  <a:cxn ang="0">
                    <a:pos x="99" y="62"/>
                  </a:cxn>
                  <a:cxn ang="0">
                    <a:pos x="85" y="60"/>
                  </a:cxn>
                  <a:cxn ang="0">
                    <a:pos x="69" y="58"/>
                  </a:cxn>
                  <a:cxn ang="0">
                    <a:pos x="54" y="57"/>
                  </a:cxn>
                  <a:cxn ang="0">
                    <a:pos x="42" y="56"/>
                  </a:cxn>
                  <a:cxn ang="0">
                    <a:pos x="26" y="56"/>
                  </a:cxn>
                  <a:cxn ang="0">
                    <a:pos x="10" y="57"/>
                  </a:cxn>
                  <a:cxn ang="0">
                    <a:pos x="4" y="68"/>
                  </a:cxn>
                  <a:cxn ang="0">
                    <a:pos x="21" y="76"/>
                  </a:cxn>
                  <a:cxn ang="0">
                    <a:pos x="43" y="77"/>
                  </a:cxn>
                  <a:cxn ang="0">
                    <a:pos x="64" y="78"/>
                  </a:cxn>
                  <a:cxn ang="0">
                    <a:pos x="83" y="81"/>
                  </a:cxn>
                  <a:cxn ang="0">
                    <a:pos x="106" y="82"/>
                  </a:cxn>
                  <a:cxn ang="0">
                    <a:pos x="125" y="84"/>
                  </a:cxn>
                  <a:cxn ang="0">
                    <a:pos x="147" y="86"/>
                  </a:cxn>
                  <a:cxn ang="0">
                    <a:pos x="170" y="88"/>
                  </a:cxn>
                  <a:cxn ang="0">
                    <a:pos x="188" y="86"/>
                  </a:cxn>
                  <a:cxn ang="0">
                    <a:pos x="203" y="81"/>
                  </a:cxn>
                  <a:cxn ang="0">
                    <a:pos x="225" y="69"/>
                  </a:cxn>
                  <a:cxn ang="0">
                    <a:pos x="249" y="51"/>
                  </a:cxn>
                  <a:cxn ang="0">
                    <a:pos x="274" y="31"/>
                  </a:cxn>
                  <a:cxn ang="0">
                    <a:pos x="285" y="16"/>
                  </a:cxn>
                  <a:cxn ang="0">
                    <a:pos x="285" y="2"/>
                  </a:cxn>
                  <a:cxn ang="0">
                    <a:pos x="284" y="0"/>
                  </a:cxn>
                </a:cxnLst>
                <a:rect l="0" t="0" r="r" b="b"/>
                <a:pathLst>
                  <a:path w="285" h="88">
                    <a:moveTo>
                      <a:pt x="284" y="0"/>
                    </a:moveTo>
                    <a:lnTo>
                      <a:pt x="274" y="2"/>
                    </a:lnTo>
                    <a:lnTo>
                      <a:pt x="264" y="9"/>
                    </a:lnTo>
                    <a:lnTo>
                      <a:pt x="257" y="14"/>
                    </a:lnTo>
                    <a:lnTo>
                      <a:pt x="249" y="22"/>
                    </a:lnTo>
                    <a:lnTo>
                      <a:pt x="240" y="27"/>
                    </a:lnTo>
                    <a:lnTo>
                      <a:pt x="232" y="35"/>
                    </a:lnTo>
                    <a:lnTo>
                      <a:pt x="225" y="41"/>
                    </a:lnTo>
                    <a:lnTo>
                      <a:pt x="217" y="48"/>
                    </a:lnTo>
                    <a:lnTo>
                      <a:pt x="208" y="53"/>
                    </a:lnTo>
                    <a:lnTo>
                      <a:pt x="197" y="58"/>
                    </a:lnTo>
                    <a:lnTo>
                      <a:pt x="189" y="63"/>
                    </a:lnTo>
                    <a:lnTo>
                      <a:pt x="181" y="66"/>
                    </a:lnTo>
                    <a:lnTo>
                      <a:pt x="170" y="69"/>
                    </a:lnTo>
                    <a:lnTo>
                      <a:pt x="160" y="70"/>
                    </a:lnTo>
                    <a:lnTo>
                      <a:pt x="147" y="69"/>
                    </a:lnTo>
                    <a:lnTo>
                      <a:pt x="138" y="68"/>
                    </a:lnTo>
                    <a:lnTo>
                      <a:pt x="129" y="65"/>
                    </a:lnTo>
                    <a:lnTo>
                      <a:pt x="121" y="64"/>
                    </a:lnTo>
                    <a:lnTo>
                      <a:pt x="114" y="63"/>
                    </a:lnTo>
                    <a:lnTo>
                      <a:pt x="107" y="62"/>
                    </a:lnTo>
                    <a:lnTo>
                      <a:pt x="99" y="62"/>
                    </a:lnTo>
                    <a:lnTo>
                      <a:pt x="92" y="62"/>
                    </a:lnTo>
                    <a:lnTo>
                      <a:pt x="85" y="60"/>
                    </a:lnTo>
                    <a:lnTo>
                      <a:pt x="78" y="60"/>
                    </a:lnTo>
                    <a:lnTo>
                      <a:pt x="69" y="58"/>
                    </a:lnTo>
                    <a:lnTo>
                      <a:pt x="64" y="58"/>
                    </a:lnTo>
                    <a:lnTo>
                      <a:pt x="54" y="57"/>
                    </a:lnTo>
                    <a:lnTo>
                      <a:pt x="49" y="57"/>
                    </a:lnTo>
                    <a:lnTo>
                      <a:pt x="42" y="56"/>
                    </a:lnTo>
                    <a:lnTo>
                      <a:pt x="33" y="56"/>
                    </a:lnTo>
                    <a:lnTo>
                      <a:pt x="26" y="56"/>
                    </a:lnTo>
                    <a:lnTo>
                      <a:pt x="21" y="56"/>
                    </a:lnTo>
                    <a:lnTo>
                      <a:pt x="10" y="57"/>
                    </a:lnTo>
                    <a:lnTo>
                      <a:pt x="0" y="62"/>
                    </a:lnTo>
                    <a:lnTo>
                      <a:pt x="4" y="68"/>
                    </a:lnTo>
                    <a:lnTo>
                      <a:pt x="11" y="76"/>
                    </a:lnTo>
                    <a:lnTo>
                      <a:pt x="21" y="76"/>
                    </a:lnTo>
                    <a:lnTo>
                      <a:pt x="32" y="76"/>
                    </a:lnTo>
                    <a:lnTo>
                      <a:pt x="43" y="77"/>
                    </a:lnTo>
                    <a:lnTo>
                      <a:pt x="53" y="78"/>
                    </a:lnTo>
                    <a:lnTo>
                      <a:pt x="64" y="78"/>
                    </a:lnTo>
                    <a:lnTo>
                      <a:pt x="74" y="79"/>
                    </a:lnTo>
                    <a:lnTo>
                      <a:pt x="83" y="81"/>
                    </a:lnTo>
                    <a:lnTo>
                      <a:pt x="96" y="82"/>
                    </a:lnTo>
                    <a:lnTo>
                      <a:pt x="106" y="82"/>
                    </a:lnTo>
                    <a:lnTo>
                      <a:pt x="115" y="83"/>
                    </a:lnTo>
                    <a:lnTo>
                      <a:pt x="125" y="84"/>
                    </a:lnTo>
                    <a:lnTo>
                      <a:pt x="138" y="86"/>
                    </a:lnTo>
                    <a:lnTo>
                      <a:pt x="147" y="86"/>
                    </a:lnTo>
                    <a:lnTo>
                      <a:pt x="160" y="88"/>
                    </a:lnTo>
                    <a:lnTo>
                      <a:pt x="170" y="88"/>
                    </a:lnTo>
                    <a:lnTo>
                      <a:pt x="181" y="88"/>
                    </a:lnTo>
                    <a:lnTo>
                      <a:pt x="188" y="86"/>
                    </a:lnTo>
                    <a:lnTo>
                      <a:pt x="196" y="83"/>
                    </a:lnTo>
                    <a:lnTo>
                      <a:pt x="203" y="81"/>
                    </a:lnTo>
                    <a:lnTo>
                      <a:pt x="211" y="78"/>
                    </a:lnTo>
                    <a:lnTo>
                      <a:pt x="225" y="69"/>
                    </a:lnTo>
                    <a:lnTo>
                      <a:pt x="236" y="62"/>
                    </a:lnTo>
                    <a:lnTo>
                      <a:pt x="249" y="51"/>
                    </a:lnTo>
                    <a:lnTo>
                      <a:pt x="261" y="40"/>
                    </a:lnTo>
                    <a:lnTo>
                      <a:pt x="274" y="31"/>
                    </a:lnTo>
                    <a:lnTo>
                      <a:pt x="285" y="22"/>
                    </a:lnTo>
                    <a:lnTo>
                      <a:pt x="285" y="16"/>
                    </a:lnTo>
                    <a:lnTo>
                      <a:pt x="285" y="9"/>
                    </a:lnTo>
                    <a:lnTo>
                      <a:pt x="285" y="2"/>
                    </a:lnTo>
                    <a:lnTo>
                      <a:pt x="284" y="0"/>
                    </a:lnTo>
                    <a:close/>
                  </a:path>
                </a:pathLst>
              </a:custGeom>
              <a:solidFill>
                <a:srgbClr val="D4D4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47" name="Freeform 55"/>
              <p:cNvSpPr>
                <a:spLocks/>
              </p:cNvSpPr>
              <p:nvPr/>
            </p:nvSpPr>
            <p:spPr bwMode="auto">
              <a:xfrm>
                <a:off x="1840" y="12424"/>
                <a:ext cx="364" cy="46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32" y="1"/>
                  </a:cxn>
                  <a:cxn ang="0">
                    <a:pos x="106" y="5"/>
                  </a:cxn>
                  <a:cxn ang="0">
                    <a:pos x="72" y="6"/>
                  </a:cxn>
                  <a:cxn ang="0">
                    <a:pos x="43" y="9"/>
                  </a:cxn>
                  <a:cxn ang="0">
                    <a:pos x="11" y="13"/>
                  </a:cxn>
                  <a:cxn ang="0">
                    <a:pos x="6" y="31"/>
                  </a:cxn>
                  <a:cxn ang="0">
                    <a:pos x="24" y="27"/>
                  </a:cxn>
                  <a:cxn ang="0">
                    <a:pos x="43" y="27"/>
                  </a:cxn>
                  <a:cxn ang="0">
                    <a:pos x="60" y="26"/>
                  </a:cxn>
                  <a:cxn ang="0">
                    <a:pos x="93" y="26"/>
                  </a:cxn>
                  <a:cxn ang="0">
                    <a:pos x="136" y="18"/>
                  </a:cxn>
                  <a:cxn ang="0">
                    <a:pos x="180" y="18"/>
                  </a:cxn>
                  <a:cxn ang="0">
                    <a:pos x="224" y="20"/>
                  </a:cxn>
                  <a:cxn ang="0">
                    <a:pos x="268" y="26"/>
                  </a:cxn>
                  <a:cxn ang="0">
                    <a:pos x="314" y="27"/>
                  </a:cxn>
                  <a:cxn ang="0">
                    <a:pos x="382" y="33"/>
                  </a:cxn>
                  <a:cxn ang="0">
                    <a:pos x="463" y="40"/>
                  </a:cxn>
                  <a:cxn ang="0">
                    <a:pos x="544" y="49"/>
                  </a:cxn>
                  <a:cxn ang="0">
                    <a:pos x="623" y="56"/>
                  </a:cxn>
                  <a:cxn ang="0">
                    <a:pos x="704" y="68"/>
                  </a:cxn>
                  <a:cxn ang="0">
                    <a:pos x="775" y="81"/>
                  </a:cxn>
                  <a:cxn ang="0">
                    <a:pos x="834" y="88"/>
                  </a:cxn>
                  <a:cxn ang="0">
                    <a:pos x="893" y="98"/>
                  </a:cxn>
                  <a:cxn ang="0">
                    <a:pos x="951" y="107"/>
                  </a:cxn>
                  <a:cxn ang="0">
                    <a:pos x="1009" y="120"/>
                  </a:cxn>
                  <a:cxn ang="0">
                    <a:pos x="1068" y="136"/>
                  </a:cxn>
                  <a:cxn ang="0">
                    <a:pos x="1087" y="131"/>
                  </a:cxn>
                  <a:cxn ang="0">
                    <a:pos x="1057" y="115"/>
                  </a:cxn>
                  <a:cxn ang="0">
                    <a:pos x="1014" y="101"/>
                  </a:cxn>
                  <a:cxn ang="0">
                    <a:pos x="971" y="92"/>
                  </a:cxn>
                  <a:cxn ang="0">
                    <a:pos x="927" y="82"/>
                  </a:cxn>
                  <a:cxn ang="0">
                    <a:pos x="884" y="76"/>
                  </a:cxn>
                  <a:cxn ang="0">
                    <a:pos x="825" y="69"/>
                  </a:cxn>
                  <a:cxn ang="0">
                    <a:pos x="743" y="56"/>
                  </a:cxn>
                  <a:cxn ang="0">
                    <a:pos x="659" y="43"/>
                  </a:cxn>
                  <a:cxn ang="0">
                    <a:pos x="576" y="31"/>
                  </a:cxn>
                  <a:cxn ang="0">
                    <a:pos x="491" y="24"/>
                  </a:cxn>
                  <a:cxn ang="0">
                    <a:pos x="405" y="20"/>
                  </a:cxn>
                  <a:cxn ang="0">
                    <a:pos x="364" y="12"/>
                  </a:cxn>
                  <a:cxn ang="0">
                    <a:pos x="324" y="7"/>
                  </a:cxn>
                  <a:cxn ang="0">
                    <a:pos x="282" y="6"/>
                  </a:cxn>
                  <a:cxn ang="0">
                    <a:pos x="241" y="6"/>
                  </a:cxn>
                  <a:cxn ang="0">
                    <a:pos x="200" y="1"/>
                  </a:cxn>
                </a:cxnLst>
                <a:rect l="0" t="0" r="r" b="b"/>
                <a:pathLst>
                  <a:path w="1092" h="138">
                    <a:moveTo>
                      <a:pt x="188" y="1"/>
                    </a:moveTo>
                    <a:lnTo>
                      <a:pt x="177" y="0"/>
                    </a:lnTo>
                    <a:lnTo>
                      <a:pt x="164" y="0"/>
                    </a:lnTo>
                    <a:lnTo>
                      <a:pt x="154" y="0"/>
                    </a:lnTo>
                    <a:lnTo>
                      <a:pt x="145" y="1"/>
                    </a:lnTo>
                    <a:lnTo>
                      <a:pt x="132" y="1"/>
                    </a:lnTo>
                    <a:lnTo>
                      <a:pt x="124" y="2"/>
                    </a:lnTo>
                    <a:lnTo>
                      <a:pt x="114" y="2"/>
                    </a:lnTo>
                    <a:lnTo>
                      <a:pt x="106" y="5"/>
                    </a:lnTo>
                    <a:lnTo>
                      <a:pt x="93" y="5"/>
                    </a:lnTo>
                    <a:lnTo>
                      <a:pt x="84" y="6"/>
                    </a:lnTo>
                    <a:lnTo>
                      <a:pt x="72" y="6"/>
                    </a:lnTo>
                    <a:lnTo>
                      <a:pt x="64" y="9"/>
                    </a:lnTo>
                    <a:lnTo>
                      <a:pt x="52" y="9"/>
                    </a:lnTo>
                    <a:lnTo>
                      <a:pt x="43" y="9"/>
                    </a:lnTo>
                    <a:lnTo>
                      <a:pt x="32" y="9"/>
                    </a:lnTo>
                    <a:lnTo>
                      <a:pt x="24" y="11"/>
                    </a:lnTo>
                    <a:lnTo>
                      <a:pt x="11" y="13"/>
                    </a:lnTo>
                    <a:lnTo>
                      <a:pt x="0" y="17"/>
                    </a:lnTo>
                    <a:lnTo>
                      <a:pt x="3" y="24"/>
                    </a:lnTo>
                    <a:lnTo>
                      <a:pt x="6" y="31"/>
                    </a:lnTo>
                    <a:lnTo>
                      <a:pt x="10" y="30"/>
                    </a:lnTo>
                    <a:lnTo>
                      <a:pt x="17" y="29"/>
                    </a:lnTo>
                    <a:lnTo>
                      <a:pt x="24" y="27"/>
                    </a:lnTo>
                    <a:lnTo>
                      <a:pt x="29" y="27"/>
                    </a:lnTo>
                    <a:lnTo>
                      <a:pt x="36" y="27"/>
                    </a:lnTo>
                    <a:lnTo>
                      <a:pt x="43" y="27"/>
                    </a:lnTo>
                    <a:lnTo>
                      <a:pt x="49" y="27"/>
                    </a:lnTo>
                    <a:lnTo>
                      <a:pt x="53" y="27"/>
                    </a:lnTo>
                    <a:lnTo>
                      <a:pt x="60" y="26"/>
                    </a:lnTo>
                    <a:lnTo>
                      <a:pt x="72" y="26"/>
                    </a:lnTo>
                    <a:lnTo>
                      <a:pt x="84" y="26"/>
                    </a:lnTo>
                    <a:lnTo>
                      <a:pt x="93" y="26"/>
                    </a:lnTo>
                    <a:lnTo>
                      <a:pt x="107" y="24"/>
                    </a:lnTo>
                    <a:lnTo>
                      <a:pt x="123" y="20"/>
                    </a:lnTo>
                    <a:lnTo>
                      <a:pt x="136" y="18"/>
                    </a:lnTo>
                    <a:lnTo>
                      <a:pt x="152" y="18"/>
                    </a:lnTo>
                    <a:lnTo>
                      <a:pt x="166" y="18"/>
                    </a:lnTo>
                    <a:lnTo>
                      <a:pt x="180" y="18"/>
                    </a:lnTo>
                    <a:lnTo>
                      <a:pt x="195" y="18"/>
                    </a:lnTo>
                    <a:lnTo>
                      <a:pt x="210" y="20"/>
                    </a:lnTo>
                    <a:lnTo>
                      <a:pt x="224" y="20"/>
                    </a:lnTo>
                    <a:lnTo>
                      <a:pt x="239" y="24"/>
                    </a:lnTo>
                    <a:lnTo>
                      <a:pt x="253" y="24"/>
                    </a:lnTo>
                    <a:lnTo>
                      <a:pt x="268" y="26"/>
                    </a:lnTo>
                    <a:lnTo>
                      <a:pt x="282" y="26"/>
                    </a:lnTo>
                    <a:lnTo>
                      <a:pt x="299" y="27"/>
                    </a:lnTo>
                    <a:lnTo>
                      <a:pt x="314" y="27"/>
                    </a:lnTo>
                    <a:lnTo>
                      <a:pt x="330" y="29"/>
                    </a:lnTo>
                    <a:lnTo>
                      <a:pt x="355" y="31"/>
                    </a:lnTo>
                    <a:lnTo>
                      <a:pt x="382" y="33"/>
                    </a:lnTo>
                    <a:lnTo>
                      <a:pt x="409" y="37"/>
                    </a:lnTo>
                    <a:lnTo>
                      <a:pt x="435" y="39"/>
                    </a:lnTo>
                    <a:lnTo>
                      <a:pt x="463" y="40"/>
                    </a:lnTo>
                    <a:lnTo>
                      <a:pt x="490" y="43"/>
                    </a:lnTo>
                    <a:lnTo>
                      <a:pt x="516" y="44"/>
                    </a:lnTo>
                    <a:lnTo>
                      <a:pt x="544" y="49"/>
                    </a:lnTo>
                    <a:lnTo>
                      <a:pt x="570" y="50"/>
                    </a:lnTo>
                    <a:lnTo>
                      <a:pt x="598" y="54"/>
                    </a:lnTo>
                    <a:lnTo>
                      <a:pt x="623" y="56"/>
                    </a:lnTo>
                    <a:lnTo>
                      <a:pt x="649" y="60"/>
                    </a:lnTo>
                    <a:lnTo>
                      <a:pt x="674" y="63"/>
                    </a:lnTo>
                    <a:lnTo>
                      <a:pt x="704" y="68"/>
                    </a:lnTo>
                    <a:lnTo>
                      <a:pt x="729" y="73"/>
                    </a:lnTo>
                    <a:lnTo>
                      <a:pt x="755" y="80"/>
                    </a:lnTo>
                    <a:lnTo>
                      <a:pt x="775" y="81"/>
                    </a:lnTo>
                    <a:lnTo>
                      <a:pt x="794" y="83"/>
                    </a:lnTo>
                    <a:lnTo>
                      <a:pt x="815" y="86"/>
                    </a:lnTo>
                    <a:lnTo>
                      <a:pt x="834" y="88"/>
                    </a:lnTo>
                    <a:lnTo>
                      <a:pt x="854" y="92"/>
                    </a:lnTo>
                    <a:lnTo>
                      <a:pt x="873" y="95"/>
                    </a:lnTo>
                    <a:lnTo>
                      <a:pt x="893" y="98"/>
                    </a:lnTo>
                    <a:lnTo>
                      <a:pt x="914" y="100"/>
                    </a:lnTo>
                    <a:lnTo>
                      <a:pt x="933" y="105"/>
                    </a:lnTo>
                    <a:lnTo>
                      <a:pt x="951" y="107"/>
                    </a:lnTo>
                    <a:lnTo>
                      <a:pt x="971" y="111"/>
                    </a:lnTo>
                    <a:lnTo>
                      <a:pt x="991" y="117"/>
                    </a:lnTo>
                    <a:lnTo>
                      <a:pt x="1009" y="120"/>
                    </a:lnTo>
                    <a:lnTo>
                      <a:pt x="1030" y="125"/>
                    </a:lnTo>
                    <a:lnTo>
                      <a:pt x="1048" y="131"/>
                    </a:lnTo>
                    <a:lnTo>
                      <a:pt x="1068" y="136"/>
                    </a:lnTo>
                    <a:lnTo>
                      <a:pt x="1079" y="137"/>
                    </a:lnTo>
                    <a:lnTo>
                      <a:pt x="1092" y="138"/>
                    </a:lnTo>
                    <a:lnTo>
                      <a:pt x="1087" y="131"/>
                    </a:lnTo>
                    <a:lnTo>
                      <a:pt x="1086" y="124"/>
                    </a:lnTo>
                    <a:lnTo>
                      <a:pt x="1071" y="119"/>
                    </a:lnTo>
                    <a:lnTo>
                      <a:pt x="1057" y="115"/>
                    </a:lnTo>
                    <a:lnTo>
                      <a:pt x="1041" y="110"/>
                    </a:lnTo>
                    <a:lnTo>
                      <a:pt x="1029" y="106"/>
                    </a:lnTo>
                    <a:lnTo>
                      <a:pt x="1014" y="101"/>
                    </a:lnTo>
                    <a:lnTo>
                      <a:pt x="1000" y="98"/>
                    </a:lnTo>
                    <a:lnTo>
                      <a:pt x="984" y="95"/>
                    </a:lnTo>
                    <a:lnTo>
                      <a:pt x="971" y="92"/>
                    </a:lnTo>
                    <a:lnTo>
                      <a:pt x="957" y="87"/>
                    </a:lnTo>
                    <a:lnTo>
                      <a:pt x="941" y="85"/>
                    </a:lnTo>
                    <a:lnTo>
                      <a:pt x="927" y="82"/>
                    </a:lnTo>
                    <a:lnTo>
                      <a:pt x="914" y="80"/>
                    </a:lnTo>
                    <a:lnTo>
                      <a:pt x="897" y="77"/>
                    </a:lnTo>
                    <a:lnTo>
                      <a:pt x="884" y="76"/>
                    </a:lnTo>
                    <a:lnTo>
                      <a:pt x="869" y="74"/>
                    </a:lnTo>
                    <a:lnTo>
                      <a:pt x="854" y="74"/>
                    </a:lnTo>
                    <a:lnTo>
                      <a:pt x="825" y="69"/>
                    </a:lnTo>
                    <a:lnTo>
                      <a:pt x="798" y="66"/>
                    </a:lnTo>
                    <a:lnTo>
                      <a:pt x="769" y="60"/>
                    </a:lnTo>
                    <a:lnTo>
                      <a:pt x="743" y="56"/>
                    </a:lnTo>
                    <a:lnTo>
                      <a:pt x="713" y="51"/>
                    </a:lnTo>
                    <a:lnTo>
                      <a:pt x="687" y="47"/>
                    </a:lnTo>
                    <a:lnTo>
                      <a:pt x="659" y="43"/>
                    </a:lnTo>
                    <a:lnTo>
                      <a:pt x="633" y="40"/>
                    </a:lnTo>
                    <a:lnTo>
                      <a:pt x="604" y="36"/>
                    </a:lnTo>
                    <a:lnTo>
                      <a:pt x="576" y="31"/>
                    </a:lnTo>
                    <a:lnTo>
                      <a:pt x="548" y="29"/>
                    </a:lnTo>
                    <a:lnTo>
                      <a:pt x="520" y="26"/>
                    </a:lnTo>
                    <a:lnTo>
                      <a:pt x="491" y="24"/>
                    </a:lnTo>
                    <a:lnTo>
                      <a:pt x="463" y="23"/>
                    </a:lnTo>
                    <a:lnTo>
                      <a:pt x="434" y="20"/>
                    </a:lnTo>
                    <a:lnTo>
                      <a:pt x="405" y="20"/>
                    </a:lnTo>
                    <a:lnTo>
                      <a:pt x="392" y="17"/>
                    </a:lnTo>
                    <a:lnTo>
                      <a:pt x="378" y="14"/>
                    </a:lnTo>
                    <a:lnTo>
                      <a:pt x="364" y="12"/>
                    </a:lnTo>
                    <a:lnTo>
                      <a:pt x="352" y="11"/>
                    </a:lnTo>
                    <a:lnTo>
                      <a:pt x="338" y="9"/>
                    </a:lnTo>
                    <a:lnTo>
                      <a:pt x="324" y="7"/>
                    </a:lnTo>
                    <a:lnTo>
                      <a:pt x="309" y="7"/>
                    </a:lnTo>
                    <a:lnTo>
                      <a:pt x="298" y="7"/>
                    </a:lnTo>
                    <a:lnTo>
                      <a:pt x="282" y="6"/>
                    </a:lnTo>
                    <a:lnTo>
                      <a:pt x="268" y="6"/>
                    </a:lnTo>
                    <a:lnTo>
                      <a:pt x="253" y="6"/>
                    </a:lnTo>
                    <a:lnTo>
                      <a:pt x="241" y="6"/>
                    </a:lnTo>
                    <a:lnTo>
                      <a:pt x="227" y="4"/>
                    </a:lnTo>
                    <a:lnTo>
                      <a:pt x="213" y="2"/>
                    </a:lnTo>
                    <a:lnTo>
                      <a:pt x="200" y="1"/>
                    </a:lnTo>
                    <a:lnTo>
                      <a:pt x="188" y="1"/>
                    </a:lnTo>
                    <a:close/>
                  </a:path>
                </a:pathLst>
              </a:custGeom>
              <a:solidFill>
                <a:srgbClr val="94948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048" name="Freeform 56"/>
              <p:cNvSpPr>
                <a:spLocks/>
              </p:cNvSpPr>
              <p:nvPr/>
            </p:nvSpPr>
            <p:spPr bwMode="auto">
              <a:xfrm>
                <a:off x="2261" y="12461"/>
                <a:ext cx="221" cy="39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7" y="7"/>
                  </a:cxn>
                  <a:cxn ang="0">
                    <a:pos x="11" y="15"/>
                  </a:cxn>
                  <a:cxn ang="0">
                    <a:pos x="7" y="21"/>
                  </a:cxn>
                  <a:cxn ang="0">
                    <a:pos x="3" y="26"/>
                  </a:cxn>
                  <a:cxn ang="0">
                    <a:pos x="0" y="31"/>
                  </a:cxn>
                  <a:cxn ang="0">
                    <a:pos x="0" y="37"/>
                  </a:cxn>
                  <a:cxn ang="0">
                    <a:pos x="24" y="43"/>
                  </a:cxn>
                  <a:cxn ang="0">
                    <a:pos x="50" y="51"/>
                  </a:cxn>
                  <a:cxn ang="0">
                    <a:pos x="79" y="55"/>
                  </a:cxn>
                  <a:cxn ang="0">
                    <a:pos x="106" y="61"/>
                  </a:cxn>
                  <a:cxn ang="0">
                    <a:pos x="134" y="63"/>
                  </a:cxn>
                  <a:cxn ang="0">
                    <a:pos x="161" y="65"/>
                  </a:cxn>
                  <a:cxn ang="0">
                    <a:pos x="191" y="67"/>
                  </a:cxn>
                  <a:cxn ang="0">
                    <a:pos x="221" y="69"/>
                  </a:cxn>
                  <a:cxn ang="0">
                    <a:pos x="248" y="70"/>
                  </a:cxn>
                  <a:cxn ang="0">
                    <a:pos x="278" y="72"/>
                  </a:cxn>
                  <a:cxn ang="0">
                    <a:pos x="305" y="75"/>
                  </a:cxn>
                  <a:cxn ang="0">
                    <a:pos x="334" y="77"/>
                  </a:cxn>
                  <a:cxn ang="0">
                    <a:pos x="362" y="81"/>
                  </a:cxn>
                  <a:cxn ang="0">
                    <a:pos x="391" y="85"/>
                  </a:cxn>
                  <a:cxn ang="0">
                    <a:pos x="417" y="89"/>
                  </a:cxn>
                  <a:cxn ang="0">
                    <a:pos x="446" y="97"/>
                  </a:cxn>
                  <a:cxn ang="0">
                    <a:pos x="460" y="94"/>
                  </a:cxn>
                  <a:cxn ang="0">
                    <a:pos x="473" y="94"/>
                  </a:cxn>
                  <a:cxn ang="0">
                    <a:pos x="488" y="94"/>
                  </a:cxn>
                  <a:cxn ang="0">
                    <a:pos x="502" y="98"/>
                  </a:cxn>
                  <a:cxn ang="0">
                    <a:pos x="516" y="99"/>
                  </a:cxn>
                  <a:cxn ang="0">
                    <a:pos x="528" y="102"/>
                  </a:cxn>
                  <a:cxn ang="0">
                    <a:pos x="542" y="106"/>
                  </a:cxn>
                  <a:cxn ang="0">
                    <a:pos x="556" y="108"/>
                  </a:cxn>
                  <a:cxn ang="0">
                    <a:pos x="567" y="110"/>
                  </a:cxn>
                  <a:cxn ang="0">
                    <a:pos x="583" y="114"/>
                  </a:cxn>
                  <a:cxn ang="0">
                    <a:pos x="594" y="116"/>
                  </a:cxn>
                  <a:cxn ang="0">
                    <a:pos x="609" y="117"/>
                  </a:cxn>
                  <a:cxn ang="0">
                    <a:pos x="622" y="116"/>
                  </a:cxn>
                  <a:cxn ang="0">
                    <a:pos x="637" y="116"/>
                  </a:cxn>
                  <a:cxn ang="0">
                    <a:pos x="648" y="112"/>
                  </a:cxn>
                  <a:cxn ang="0">
                    <a:pos x="665" y="110"/>
                  </a:cxn>
                  <a:cxn ang="0">
                    <a:pos x="660" y="102"/>
                  </a:cxn>
                  <a:cxn ang="0">
                    <a:pos x="658" y="95"/>
                  </a:cxn>
                  <a:cxn ang="0">
                    <a:pos x="654" y="89"/>
                  </a:cxn>
                  <a:cxn ang="0">
                    <a:pos x="652" y="85"/>
                  </a:cxn>
                  <a:cxn ang="0">
                    <a:pos x="613" y="76"/>
                  </a:cxn>
                  <a:cxn ang="0">
                    <a:pos x="576" y="70"/>
                  </a:cxn>
                  <a:cxn ang="0">
                    <a:pos x="537" y="64"/>
                  </a:cxn>
                  <a:cxn ang="0">
                    <a:pos x="501" y="58"/>
                  </a:cxn>
                  <a:cxn ang="0">
                    <a:pos x="462" y="55"/>
                  </a:cxn>
                  <a:cxn ang="0">
                    <a:pos x="424" y="51"/>
                  </a:cxn>
                  <a:cxn ang="0">
                    <a:pos x="387" y="45"/>
                  </a:cxn>
                  <a:cxn ang="0">
                    <a:pos x="350" y="43"/>
                  </a:cxn>
                  <a:cxn ang="0">
                    <a:pos x="310" y="38"/>
                  </a:cxn>
                  <a:cxn ang="0">
                    <a:pos x="273" y="34"/>
                  </a:cxn>
                  <a:cxn ang="0">
                    <a:pos x="234" y="30"/>
                  </a:cxn>
                  <a:cxn ang="0">
                    <a:pos x="195" y="27"/>
                  </a:cxn>
                  <a:cxn ang="0">
                    <a:pos x="157" y="22"/>
                  </a:cxn>
                  <a:cxn ang="0">
                    <a:pos x="118" y="17"/>
                  </a:cxn>
                  <a:cxn ang="0">
                    <a:pos x="81" y="12"/>
                  </a:cxn>
                  <a:cxn ang="0">
                    <a:pos x="43" y="8"/>
                  </a:cxn>
                  <a:cxn ang="0">
                    <a:pos x="33" y="4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665" h="117">
                    <a:moveTo>
                      <a:pt x="24" y="0"/>
                    </a:moveTo>
                    <a:lnTo>
                      <a:pt x="17" y="7"/>
                    </a:lnTo>
                    <a:lnTo>
                      <a:pt x="11" y="15"/>
                    </a:lnTo>
                    <a:lnTo>
                      <a:pt x="7" y="21"/>
                    </a:lnTo>
                    <a:lnTo>
                      <a:pt x="3" y="26"/>
                    </a:lnTo>
                    <a:lnTo>
                      <a:pt x="0" y="31"/>
                    </a:lnTo>
                    <a:lnTo>
                      <a:pt x="0" y="37"/>
                    </a:lnTo>
                    <a:lnTo>
                      <a:pt x="24" y="43"/>
                    </a:lnTo>
                    <a:lnTo>
                      <a:pt x="50" y="51"/>
                    </a:lnTo>
                    <a:lnTo>
                      <a:pt x="79" y="55"/>
                    </a:lnTo>
                    <a:lnTo>
                      <a:pt x="106" y="61"/>
                    </a:lnTo>
                    <a:lnTo>
                      <a:pt x="134" y="63"/>
                    </a:lnTo>
                    <a:lnTo>
                      <a:pt x="161" y="65"/>
                    </a:lnTo>
                    <a:lnTo>
                      <a:pt x="191" y="67"/>
                    </a:lnTo>
                    <a:lnTo>
                      <a:pt x="221" y="69"/>
                    </a:lnTo>
                    <a:lnTo>
                      <a:pt x="248" y="70"/>
                    </a:lnTo>
                    <a:lnTo>
                      <a:pt x="278" y="72"/>
                    </a:lnTo>
                    <a:lnTo>
                      <a:pt x="305" y="75"/>
                    </a:lnTo>
                    <a:lnTo>
                      <a:pt x="334" y="77"/>
                    </a:lnTo>
                    <a:lnTo>
                      <a:pt x="362" y="81"/>
                    </a:lnTo>
                    <a:lnTo>
                      <a:pt x="391" y="85"/>
                    </a:lnTo>
                    <a:lnTo>
                      <a:pt x="417" y="89"/>
                    </a:lnTo>
                    <a:lnTo>
                      <a:pt x="446" y="97"/>
                    </a:lnTo>
                    <a:lnTo>
                      <a:pt x="460" y="94"/>
                    </a:lnTo>
                    <a:lnTo>
                      <a:pt x="473" y="94"/>
                    </a:lnTo>
                    <a:lnTo>
                      <a:pt x="488" y="94"/>
                    </a:lnTo>
                    <a:lnTo>
                      <a:pt x="502" y="98"/>
                    </a:lnTo>
                    <a:lnTo>
                      <a:pt x="516" y="99"/>
                    </a:lnTo>
                    <a:lnTo>
                      <a:pt x="528" y="102"/>
                    </a:lnTo>
                    <a:lnTo>
                      <a:pt x="542" y="106"/>
                    </a:lnTo>
                    <a:lnTo>
                      <a:pt x="556" y="108"/>
                    </a:lnTo>
                    <a:lnTo>
                      <a:pt x="567" y="110"/>
                    </a:lnTo>
                    <a:lnTo>
                      <a:pt x="583" y="114"/>
                    </a:lnTo>
                    <a:lnTo>
                      <a:pt x="594" y="116"/>
                    </a:lnTo>
                    <a:lnTo>
                      <a:pt x="609" y="117"/>
                    </a:lnTo>
                    <a:lnTo>
                      <a:pt x="622" y="116"/>
                    </a:lnTo>
                    <a:lnTo>
                      <a:pt x="637" y="116"/>
                    </a:lnTo>
                    <a:lnTo>
                      <a:pt x="648" y="112"/>
                    </a:lnTo>
                    <a:lnTo>
                      <a:pt x="665" y="110"/>
                    </a:lnTo>
                    <a:lnTo>
                      <a:pt x="660" y="102"/>
                    </a:lnTo>
                    <a:lnTo>
                      <a:pt x="658" y="95"/>
                    </a:lnTo>
                    <a:lnTo>
                      <a:pt x="654" y="89"/>
                    </a:lnTo>
                    <a:lnTo>
                      <a:pt x="652" y="85"/>
                    </a:lnTo>
                    <a:lnTo>
                      <a:pt x="613" y="76"/>
                    </a:lnTo>
                    <a:lnTo>
                      <a:pt x="576" y="70"/>
                    </a:lnTo>
                    <a:lnTo>
                      <a:pt x="537" y="64"/>
                    </a:lnTo>
                    <a:lnTo>
                      <a:pt x="501" y="58"/>
                    </a:lnTo>
                    <a:lnTo>
                      <a:pt x="462" y="55"/>
                    </a:lnTo>
                    <a:lnTo>
                      <a:pt x="424" y="51"/>
                    </a:lnTo>
                    <a:lnTo>
                      <a:pt x="387" y="45"/>
                    </a:lnTo>
                    <a:lnTo>
                      <a:pt x="350" y="43"/>
                    </a:lnTo>
                    <a:lnTo>
                      <a:pt x="310" y="38"/>
                    </a:lnTo>
                    <a:lnTo>
                      <a:pt x="273" y="34"/>
                    </a:lnTo>
                    <a:lnTo>
                      <a:pt x="234" y="30"/>
                    </a:lnTo>
                    <a:lnTo>
                      <a:pt x="195" y="27"/>
                    </a:lnTo>
                    <a:lnTo>
                      <a:pt x="157" y="22"/>
                    </a:lnTo>
                    <a:lnTo>
                      <a:pt x="118" y="17"/>
                    </a:lnTo>
                    <a:lnTo>
                      <a:pt x="81" y="12"/>
                    </a:lnTo>
                    <a:lnTo>
                      <a:pt x="43" y="8"/>
                    </a:lnTo>
                    <a:lnTo>
                      <a:pt x="33" y="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A8BA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pic>
        <p:nvPicPr>
          <p:cNvPr id="85049" name="Picture 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1606550"/>
            <a:ext cx="647700" cy="1136650"/>
          </a:xfrm>
          <a:prstGeom prst="rect">
            <a:avLst/>
          </a:prstGeom>
          <a:noFill/>
        </p:spPr>
      </p:pic>
      <p:sp>
        <p:nvSpPr>
          <p:cNvPr id="85050" name="Rectangle 58"/>
          <p:cNvSpPr>
            <a:spLocks noChangeArrowheads="1"/>
          </p:cNvSpPr>
          <p:nvPr/>
        </p:nvSpPr>
        <p:spPr bwMode="auto">
          <a:xfrm>
            <a:off x="609600" y="605264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400" b="1" dirty="0">
                <a:ea typeface="Times New Roman" pitchFamily="18" charset="0"/>
                <a:cs typeface="Times New Roman" pitchFamily="18" charset="0"/>
              </a:rPr>
              <a:t>Solids dissolved in liquid       </a:t>
            </a:r>
            <a:r>
              <a:rPr lang="en-US" sz="2400" b="1" dirty="0" smtClean="0">
                <a:ea typeface="Times New Roman" pitchFamily="18" charset="0"/>
                <a:cs typeface="Times New Roman" pitchFamily="18" charset="0"/>
              </a:rPr>
              <a:t>             Gases </a:t>
            </a:r>
            <a:r>
              <a:rPr lang="en-US" sz="2400" b="1" dirty="0">
                <a:ea typeface="Times New Roman" pitchFamily="18" charset="0"/>
                <a:cs typeface="Times New Roman" pitchFamily="18" charset="0"/>
              </a:rPr>
              <a:t>dissolved in liquids</a:t>
            </a:r>
          </a:p>
          <a:p>
            <a:pPr eaLnBrk="0" hangingPunct="0"/>
            <a:endParaRPr lang="en-US" sz="2400" dirty="0"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5051" name="Rectangle 59"/>
          <p:cNvSpPr>
            <a:spLocks noChangeArrowheads="1"/>
          </p:cNvSpPr>
          <p:nvPr/>
        </p:nvSpPr>
        <p:spPr bwMode="auto">
          <a:xfrm>
            <a:off x="1357313" y="3122612"/>
            <a:ext cx="2303462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latin typeface="Arial" charset="0"/>
              </a:rPr>
              <a:t>As T</a:t>
            </a:r>
            <a:r>
              <a:rPr lang="en-US" baseline="30000" dirty="0">
                <a:latin typeface="Arial" charset="0"/>
              </a:rPr>
              <a:t>o</a:t>
            </a:r>
            <a:r>
              <a:rPr lang="en-US" dirty="0">
                <a:latin typeface="Arial" charset="0"/>
              </a:rPr>
              <a:t>   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dirty="0">
                <a:latin typeface="Arial" charset="0"/>
              </a:rPr>
              <a:t>solubility</a:t>
            </a:r>
          </a:p>
        </p:txBody>
      </p:sp>
      <p:sp>
        <p:nvSpPr>
          <p:cNvPr id="85052" name="Rectangle 60"/>
          <p:cNvSpPr>
            <a:spLocks noChangeArrowheads="1"/>
          </p:cNvSpPr>
          <p:nvPr/>
        </p:nvSpPr>
        <p:spPr bwMode="auto">
          <a:xfrm>
            <a:off x="5751513" y="3122612"/>
            <a:ext cx="2443162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latin typeface="Arial" charset="0"/>
                <a:ea typeface="Times New Roman" pitchFamily="18" charset="0"/>
                <a:cs typeface="Times New Roman" pitchFamily="18" charset="0"/>
              </a:rPr>
              <a:t>As T</a:t>
            </a:r>
            <a:r>
              <a:rPr lang="en-US" baseline="30000" dirty="0">
                <a:latin typeface="Arial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dirty="0">
                <a:latin typeface="Arial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Arial" charset="0"/>
                <a:ea typeface="Times New Roman" pitchFamily="18" charset="0"/>
                <a:cs typeface="Times New Roman" pitchFamily="18" charset="0"/>
              </a:rPr>
              <a:t>    solubility</a:t>
            </a:r>
            <a:endParaRPr lang="en-US" dirty="0">
              <a:latin typeface="Arial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304800" y="4114800"/>
            <a:ext cx="8607425" cy="106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Solids are more soluble at...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higher temperatures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457200" indent="-457200" algn="ctr"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en-US" sz="2800" dirty="0" smtClean="0">
                <a:latin typeface="Calibri" pitchFamily="34" charset="0"/>
              </a:rPr>
              <a:t>Gases are more soluble at...</a:t>
            </a:r>
            <a:r>
              <a:rPr lang="en-US" sz="2800" b="1" dirty="0" smtClean="0">
                <a:latin typeface="Calibri" pitchFamily="34" charset="0"/>
              </a:rPr>
              <a:t>lower temperatures &amp;</a:t>
            </a:r>
          </a:p>
          <a:p>
            <a:pPr marL="457200" indent="-457200" algn="ctr"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en-US" sz="2800" b="1" dirty="0" smtClean="0">
                <a:latin typeface="Calibri" pitchFamily="34" charset="0"/>
              </a:rPr>
              <a:t>	higher pressures</a:t>
            </a:r>
            <a:r>
              <a:rPr lang="en-US" sz="2800" dirty="0" smtClean="0">
                <a:latin typeface="Calibri" pitchFamily="34" charset="0"/>
              </a:rPr>
              <a:t>.</a:t>
            </a:r>
          </a:p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 animBg="1"/>
      <p:bldP spid="85005" grpId="0" animBg="1"/>
      <p:bldP spid="61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533</Words>
  <Application>Microsoft Office PowerPoint</Application>
  <PresentationFormat>On-screen Show (4:3)</PresentationFormat>
  <Paragraphs>138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Solubility and Temperature  Increasing the temperature of a solvent speeds up the particle movement. This causes more solvent particles to bump into the solute, resulting in solute particles breaking loose and dissolving faster.  Solubility Curve  A graph of the solubility of a compound (grams/100 grams water on the Y-axis) at various temperatures (Celsius on X- axis). Each compound has a different curve.  </vt:lpstr>
      <vt:lpstr>Slide 6</vt:lpstr>
      <vt:lpstr>  If you stir faster, will that make you dissolve more?  No, it allows you to dissolve substances faster but not more. Increasing the temperature does allow you to dissolve more.  </vt:lpstr>
      <vt:lpstr>Solubility vs. Temperature</vt:lpstr>
      <vt:lpstr>Slide 9</vt:lpstr>
      <vt:lpstr>Pause for Solubility Practice Questions</vt:lpstr>
      <vt:lpstr>Solubility of Sodium Acetate</vt:lpstr>
    </vt:vector>
  </TitlesOfParts>
  <Company>DRC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Solubility Presentation</dc:title>
  <dc:creator>Patrick Erikson</dc:creator>
  <cp:lastModifiedBy>mfrischkorn</cp:lastModifiedBy>
  <cp:revision>34</cp:revision>
  <dcterms:created xsi:type="dcterms:W3CDTF">2010-10-26T14:00:53Z</dcterms:created>
  <dcterms:modified xsi:type="dcterms:W3CDTF">2011-02-15T17:09:05Z</dcterms:modified>
</cp:coreProperties>
</file>