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3" r:id="rId2"/>
    <p:sldId id="278" r:id="rId3"/>
    <p:sldId id="280" r:id="rId4"/>
    <p:sldId id="281" r:id="rId5"/>
    <p:sldId id="284" r:id="rId6"/>
    <p:sldId id="283" r:id="rId7"/>
    <p:sldId id="286" r:id="rId8"/>
    <p:sldId id="285" r:id="rId9"/>
    <p:sldId id="287" r:id="rId10"/>
    <p:sldId id="28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wner" initials="JY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5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1E555-477C-4AB9-8B13-3772D0F0D3FD}" type="datetimeFigureOut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B0099-2F04-45FC-81EA-3046BECF3B1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2450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C43C0-D184-40FC-BD50-7EE2AF51BDC3}" type="datetimeFigureOut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993D-A2CF-469C-86EC-76C072529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C43C0-D184-40FC-BD50-7EE2AF51BDC3}" type="datetimeFigureOut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993D-A2CF-469C-86EC-76C072529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C43C0-D184-40FC-BD50-7EE2AF51BDC3}" type="datetimeFigureOut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993D-A2CF-469C-86EC-76C072529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C43C0-D184-40FC-BD50-7EE2AF51BDC3}" type="datetimeFigureOut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993D-A2CF-469C-86EC-76C072529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C43C0-D184-40FC-BD50-7EE2AF51BDC3}" type="datetimeFigureOut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993D-A2CF-469C-86EC-76C072529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C43C0-D184-40FC-BD50-7EE2AF51BDC3}" type="datetimeFigureOut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993D-A2CF-469C-86EC-76C072529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C43C0-D184-40FC-BD50-7EE2AF51BDC3}" type="datetimeFigureOut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993D-A2CF-469C-86EC-76C072529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C43C0-D184-40FC-BD50-7EE2AF51BDC3}" type="datetimeFigureOut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993D-A2CF-469C-86EC-76C072529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C43C0-D184-40FC-BD50-7EE2AF51BDC3}" type="datetimeFigureOut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993D-A2CF-469C-86EC-76C072529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C43C0-D184-40FC-BD50-7EE2AF51BDC3}" type="datetimeFigureOut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993D-A2CF-469C-86EC-76C072529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C43C0-D184-40FC-BD50-7EE2AF51BDC3}" type="datetimeFigureOut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993D-A2CF-469C-86EC-76C072529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C43C0-D184-40FC-BD50-7EE2AF51BDC3}" type="datetimeFigureOut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4993D-A2CF-469C-86EC-76C072529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57200" y="609600"/>
            <a:ext cx="8458200" cy="4800600"/>
          </a:xfrm>
        </p:spPr>
        <p:txBody>
          <a:bodyPr>
            <a:normAutofit/>
          </a:bodyPr>
          <a:lstStyle/>
          <a:p>
            <a:pPr marL="609600" indent="-609600" algn="l"/>
            <a:r>
              <a:rPr lang="en-US" sz="4000" u="sng" dirty="0" smtClean="0">
                <a:solidFill>
                  <a:schemeClr val="tx1"/>
                </a:solidFill>
                <a:latin typeface="Calibri" pitchFamily="34" charset="0"/>
              </a:rPr>
              <a:t>Solution Concentration</a:t>
            </a:r>
            <a:endParaRPr lang="en-US" sz="4000" u="sng" dirty="0">
              <a:solidFill>
                <a:schemeClr val="tx1"/>
              </a:solidFill>
              <a:latin typeface="Calibri" pitchFamily="34" charset="0"/>
            </a:endParaRPr>
          </a:p>
          <a:p>
            <a:pPr marL="609600" indent="-609600" algn="l"/>
            <a:r>
              <a:rPr lang="en-US" sz="4000" dirty="0" smtClean="0">
                <a:solidFill>
                  <a:schemeClr val="tx1"/>
                </a:solidFill>
                <a:latin typeface="Calibri" pitchFamily="34" charset="0"/>
              </a:rPr>
              <a:t>the </a:t>
            </a:r>
            <a:r>
              <a:rPr lang="en-US" sz="4000" dirty="0">
                <a:solidFill>
                  <a:schemeClr val="tx1"/>
                </a:solidFill>
                <a:latin typeface="Calibri" pitchFamily="34" charset="0"/>
              </a:rPr>
              <a:t>quantity of solute dissolved in </a:t>
            </a:r>
            <a:r>
              <a:rPr lang="en-US" sz="4000" dirty="0" smtClean="0">
                <a:solidFill>
                  <a:schemeClr val="tx1"/>
                </a:solidFill>
                <a:latin typeface="Calibri" pitchFamily="34" charset="0"/>
              </a:rPr>
              <a:t>a</a:t>
            </a:r>
          </a:p>
          <a:p>
            <a:pPr marL="609600" indent="-609600" algn="l"/>
            <a:r>
              <a:rPr lang="en-US" sz="4000" dirty="0" smtClean="0">
                <a:solidFill>
                  <a:schemeClr val="tx1"/>
                </a:solidFill>
                <a:latin typeface="Calibri" pitchFamily="34" charset="0"/>
              </a:rPr>
              <a:t>specific </a:t>
            </a:r>
            <a:r>
              <a:rPr lang="en-US" sz="4000" dirty="0">
                <a:solidFill>
                  <a:schemeClr val="tx1"/>
                </a:solidFill>
                <a:latin typeface="Calibri" pitchFamily="34" charset="0"/>
              </a:rPr>
              <a:t>quantity of solvent or solution</a:t>
            </a:r>
          </a:p>
          <a:p>
            <a:pPr marL="609600" indent="-609600" algn="l"/>
            <a:endParaRPr lang="en-US" sz="4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S-C-9-3_Concentrations  Presentation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1"/>
            <a:ext cx="8229600" cy="2438399"/>
          </a:xfrm>
        </p:spPr>
        <p:txBody>
          <a:bodyPr>
            <a:normAutofit/>
          </a:bodyPr>
          <a:lstStyle/>
          <a:p>
            <a:pPr marL="514350" indent="-514350" algn="ctr">
              <a:spcBef>
                <a:spcPct val="50000"/>
              </a:spcBef>
              <a:buNone/>
            </a:pPr>
            <a:r>
              <a:rPr lang="en-US" sz="4300" b="1" u="sng" dirty="0" smtClean="0"/>
              <a:t>Parts per Million (ppm)</a:t>
            </a:r>
          </a:p>
          <a:p>
            <a:pPr marL="514350" indent="-514350">
              <a:spcBef>
                <a:spcPct val="50000"/>
              </a:spcBef>
              <a:buNone/>
            </a:pPr>
            <a:r>
              <a:rPr lang="en-US" sz="3000" dirty="0" smtClean="0">
                <a:latin typeface="Calibri" pitchFamily="34" charset="0"/>
              </a:rPr>
              <a:t>If 10g of mercury was dissolved in 600,000L of lake water, what is its concentration in ppm?</a:t>
            </a:r>
            <a:endParaRPr lang="en-US" sz="3000" b="1" u="sng" dirty="0" smtClean="0">
              <a:latin typeface="Calibri" pitchFamily="34" charset="0"/>
            </a:endParaRPr>
          </a:p>
          <a:p>
            <a:pPr marL="514350" indent="-514350">
              <a:spcBef>
                <a:spcPct val="50000"/>
              </a:spcBef>
              <a:buNone/>
            </a:pPr>
            <a:endParaRPr lang="en-US" sz="3000" b="1" u="sng" dirty="0" smtClean="0">
              <a:latin typeface="+mj-lt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3176" y="2971800"/>
          <a:ext cx="8738870" cy="1066800"/>
        </p:xfrm>
        <a:graphic>
          <a:graphicData uri="http://schemas.openxmlformats.org/presentationml/2006/ole">
            <p:oleObj spid="_x0000_s11269" name="Equation" r:id="rId3" imgW="3632200" imgH="4318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3 Ways of Expressing Solution concentration</a:t>
            </a:r>
            <a:br>
              <a:rPr lang="en-US" u="sng" dirty="0" smtClean="0"/>
            </a:br>
            <a:endParaRPr lang="en-US" u="sng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686800" cy="5105400"/>
          </a:xfrm>
          <a:noFill/>
          <a:ln/>
        </p:spPr>
        <p:txBody>
          <a:bodyPr lIns="90487" tIns="44450" rIns="90487" bIns="44450">
            <a:normAutofit fontScale="92500" lnSpcReduction="10000"/>
          </a:bodyPr>
          <a:lstStyle/>
          <a:p>
            <a:pPr marL="114300" lvl="1" indent="52388" defTabSz="800100">
              <a:lnSpc>
                <a:spcPct val="130000"/>
              </a:lnSpc>
              <a:buNone/>
            </a:pPr>
            <a:r>
              <a:rPr lang="en-US" sz="3000" b="1" dirty="0" smtClean="0">
                <a:latin typeface="+mj-lt"/>
              </a:rPr>
              <a:t>1. Molarity (M):</a:t>
            </a:r>
            <a:endParaRPr lang="en-US" sz="3000" baseline="-14000" dirty="0" smtClean="0">
              <a:latin typeface="+mj-lt"/>
            </a:endParaRPr>
          </a:p>
          <a:p>
            <a:pPr marL="114300" lvl="1" indent="52388" defTabSz="800100">
              <a:lnSpc>
                <a:spcPct val="130000"/>
              </a:lnSpc>
              <a:buNone/>
            </a:pPr>
            <a:endParaRPr lang="en-US" sz="3000" b="1" dirty="0" smtClean="0">
              <a:latin typeface="+mj-lt"/>
            </a:endParaRPr>
          </a:p>
          <a:p>
            <a:pPr marL="114300" lvl="1" indent="52388" defTabSz="800100">
              <a:lnSpc>
                <a:spcPct val="130000"/>
              </a:lnSpc>
              <a:buNone/>
            </a:pPr>
            <a:r>
              <a:rPr lang="en-US" sz="3000" b="1" dirty="0" smtClean="0">
                <a:latin typeface="+mj-lt"/>
              </a:rPr>
              <a:t>2. Molality (m)</a:t>
            </a:r>
            <a:r>
              <a:rPr lang="en-US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:</a:t>
            </a:r>
            <a:endParaRPr lang="en-US" sz="3000" dirty="0" smtClean="0">
              <a:latin typeface="+mj-lt"/>
            </a:endParaRPr>
          </a:p>
          <a:p>
            <a:pPr marL="114300" lvl="1" indent="52388" defTabSz="800100">
              <a:lnSpc>
                <a:spcPct val="130000"/>
              </a:lnSpc>
              <a:buNone/>
            </a:pPr>
            <a:r>
              <a:rPr lang="en-US" dirty="0" smtClean="0">
                <a:latin typeface="+mj-lt"/>
              </a:rPr>
              <a:t>	</a:t>
            </a:r>
            <a:endParaRPr lang="en-US" sz="2400" dirty="0" smtClean="0">
              <a:solidFill>
                <a:srgbClr val="037C03"/>
              </a:solidFill>
              <a:latin typeface="+mj-lt"/>
            </a:endParaRPr>
          </a:p>
          <a:p>
            <a:pPr marL="114300" lvl="1" indent="52388" defTabSz="800100">
              <a:lnSpc>
                <a:spcPct val="130000"/>
              </a:lnSpc>
              <a:buNone/>
            </a:pP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smtClean="0"/>
              <a:t>3. Percent by Mass :</a:t>
            </a:r>
            <a:r>
              <a:rPr lang="en-US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514350" lvl="2" indent="52388" defTabSz="800100">
              <a:lnSpc>
                <a:spcPct val="130000"/>
              </a:lnSpc>
            </a:pPr>
            <a:r>
              <a:rPr lang="en-US" sz="2600" dirty="0" smtClean="0"/>
              <a:t>Parts per hundred (pph) or percent by mass</a:t>
            </a:r>
          </a:p>
          <a:p>
            <a:pPr marL="514350" lvl="2" indent="52388" defTabSz="800100">
              <a:lnSpc>
                <a:spcPct val="130000"/>
              </a:lnSpc>
              <a:buNone/>
            </a:pPr>
            <a:endParaRPr lang="en-US" sz="2600" dirty="0" smtClean="0"/>
          </a:p>
          <a:p>
            <a:pPr marL="514350" lvl="2" indent="52388" defTabSz="800100">
              <a:lnSpc>
                <a:spcPct val="130000"/>
              </a:lnSpc>
            </a:pPr>
            <a:r>
              <a:rPr lang="en-US" sz="2600" dirty="0" smtClean="0"/>
              <a:t>Parts per thousand (ppt)</a:t>
            </a:r>
          </a:p>
          <a:p>
            <a:pPr marL="514350" lvl="2" indent="52388" defTabSz="800100">
              <a:lnSpc>
                <a:spcPct val="130000"/>
              </a:lnSpc>
            </a:pPr>
            <a:r>
              <a:rPr lang="en-US" sz="2600" dirty="0" smtClean="0"/>
              <a:t>Parts per million (ppm)</a:t>
            </a:r>
          </a:p>
          <a:p>
            <a:pPr marL="114300" lvl="1" indent="52388" defTabSz="800100">
              <a:lnSpc>
                <a:spcPct val="130000"/>
              </a:lnSpc>
              <a:buNone/>
            </a:pPr>
            <a:endParaRPr lang="en-US" sz="3000" i="1" dirty="0" smtClean="0">
              <a:latin typeface="+mj-lt"/>
            </a:endParaRPr>
          </a:p>
          <a:p>
            <a:pPr marL="114300" lvl="1" indent="52388" defTabSz="800100">
              <a:lnSpc>
                <a:spcPct val="130000"/>
              </a:lnSpc>
              <a:buNone/>
            </a:pPr>
            <a:endParaRPr lang="en-US" sz="3000" i="1" dirty="0">
              <a:latin typeface="+mj-lt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371600" y="1752600"/>
          <a:ext cx="5043992" cy="838200"/>
        </p:xfrm>
        <a:graphic>
          <a:graphicData uri="http://schemas.openxmlformats.org/presentationml/2006/ole">
            <p:oleObj spid="_x0000_s6157" name="Equation" r:id="rId3" imgW="2362200" imgH="4318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828800" y="2895600"/>
          <a:ext cx="3787588" cy="825500"/>
        </p:xfrm>
        <a:graphic>
          <a:graphicData uri="http://schemas.openxmlformats.org/presentationml/2006/ole">
            <p:oleObj spid="_x0000_s6158" name="Equation" r:id="rId4" imgW="1981200" imgH="4318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05963904"/>
              </p:ext>
            </p:extLst>
          </p:nvPr>
        </p:nvGraphicFramePr>
        <p:xfrm>
          <a:off x="2273300" y="4495800"/>
          <a:ext cx="5186363" cy="914400"/>
        </p:xfrm>
        <a:graphic>
          <a:graphicData uri="http://schemas.openxmlformats.org/presentationml/2006/ole">
            <p:oleObj spid="_x0000_s6159" name="Equation" r:id="rId5" imgW="25146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Molarity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+mj-lt"/>
              </a:rPr>
              <a:t>Molarity (M) </a:t>
            </a:r>
            <a:r>
              <a:rPr lang="en-US" dirty="0" smtClean="0">
                <a:latin typeface="+mj-lt"/>
              </a:rPr>
              <a:t>is equal to the moles of a solute </a:t>
            </a:r>
            <a:r>
              <a:rPr lang="en-US" i="1" dirty="0" smtClean="0">
                <a:latin typeface="+mj-lt"/>
              </a:rPr>
              <a:t>x</a:t>
            </a:r>
            <a:r>
              <a:rPr lang="en-US" dirty="0" smtClean="0">
                <a:latin typeface="+mj-lt"/>
              </a:rPr>
              <a:t> per liter of solution </a:t>
            </a:r>
          </a:p>
          <a:p>
            <a:pPr>
              <a:buNone/>
            </a:pPr>
            <a:r>
              <a:rPr lang="en-US" dirty="0" smtClean="0">
                <a:latin typeface="+mj-lt"/>
              </a:rPr>
              <a:t>			M =  mol / L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en-US" dirty="0" smtClean="0">
                <a:latin typeface="+mj-lt"/>
              </a:rPr>
              <a:t>First, calculate the moles of solute.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Next, convert mL to L.   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en-US" dirty="0" smtClean="0">
                <a:latin typeface="+mj-lt"/>
              </a:rPr>
              <a:t>Last, plug the appropriate values into the correct variables in the equation.</a:t>
            </a: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/>
          </a:bodyPr>
          <a:lstStyle/>
          <a:p>
            <a:pPr marL="514350" indent="-514350" algn="ctr">
              <a:spcBef>
                <a:spcPct val="50000"/>
              </a:spcBef>
              <a:buNone/>
            </a:pPr>
            <a:r>
              <a:rPr lang="en-US" sz="4000" b="1" u="sng" dirty="0" smtClean="0">
                <a:latin typeface="Calibri" pitchFamily="34" charset="0"/>
              </a:rPr>
              <a:t>Molarity Practice:</a:t>
            </a:r>
          </a:p>
          <a:p>
            <a:pPr marL="514350" indent="-514350">
              <a:spcBef>
                <a:spcPct val="50000"/>
              </a:spcBef>
              <a:buNone/>
            </a:pPr>
            <a:r>
              <a:rPr lang="en-US" dirty="0" smtClean="0">
                <a:latin typeface="Calibri" pitchFamily="34" charset="0"/>
              </a:rPr>
              <a:t>Calculate the molarity of a solution prepared by mixing 1.5 g of NaCl in 500.0 mL of water.</a:t>
            </a:r>
          </a:p>
          <a:p>
            <a:pPr marL="514350" indent="-514350">
              <a:spcBef>
                <a:spcPct val="50000"/>
              </a:spcBef>
              <a:buNone/>
            </a:pP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</a:rPr>
              <a:t>1. First calculate the moles of solute</a:t>
            </a:r>
          </a:p>
          <a:p>
            <a:pPr>
              <a:lnSpc>
                <a:spcPct val="60000"/>
              </a:lnSpc>
              <a:spcBef>
                <a:spcPct val="50000"/>
              </a:spcBef>
              <a:buNone/>
            </a:pPr>
            <a:endParaRPr lang="en-US" sz="2400" dirty="0" smtClean="0">
              <a:latin typeface="Calibri" pitchFamily="34" charset="0"/>
            </a:endParaRPr>
          </a:p>
          <a:p>
            <a:pPr marL="514350" indent="-514350">
              <a:buNone/>
            </a:pPr>
            <a:endParaRPr lang="en-US" sz="2400" dirty="0" smtClean="0">
              <a:latin typeface="Calibri" pitchFamily="34" charset="0"/>
            </a:endParaRPr>
          </a:p>
          <a:p>
            <a:pPr marL="514350" indent="-514350">
              <a:buNone/>
            </a:pP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</a:rPr>
              <a:t>2. Next convert mL to L   </a:t>
            </a:r>
          </a:p>
          <a:p>
            <a:pPr marL="514350" indent="-514350">
              <a:buNone/>
            </a:pPr>
            <a:r>
              <a:rPr lang="en-US" sz="2400" dirty="0" smtClean="0">
                <a:latin typeface="Calibri" pitchFamily="34" charset="0"/>
              </a:rPr>
              <a:t>   </a:t>
            </a:r>
          </a:p>
          <a:p>
            <a:pPr marL="514350" indent="-514350">
              <a:spcBef>
                <a:spcPct val="50000"/>
              </a:spcBef>
              <a:buNone/>
            </a:pP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</a:rPr>
              <a:t>3. Last, plug the appropriate values into the correct variables in the equation</a:t>
            </a:r>
          </a:p>
          <a:p>
            <a:pPr marL="514350" indent="-514350">
              <a:buNone/>
            </a:pPr>
            <a:endParaRPr lang="en-US" dirty="0">
              <a:latin typeface="Calibri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66875" y="5486400"/>
          <a:ext cx="5883275" cy="1130300"/>
        </p:xfrm>
        <a:graphic>
          <a:graphicData uri="http://schemas.openxmlformats.org/presentationml/2006/ole">
            <p:oleObj spid="_x0000_s2059" name="Equation" r:id="rId3" imgW="2247900" imgH="4318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43013" y="2743200"/>
          <a:ext cx="7116762" cy="990600"/>
        </p:xfrm>
        <a:graphic>
          <a:graphicData uri="http://schemas.openxmlformats.org/presentationml/2006/ole">
            <p:oleObj spid="_x0000_s2060" name="Equation" r:id="rId4" imgW="3467100" imgH="482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295400" y="4114800"/>
          <a:ext cx="5257800" cy="484271"/>
        </p:xfrm>
        <a:graphic>
          <a:graphicData uri="http://schemas.openxmlformats.org/presentationml/2006/ole">
            <p:oleObj spid="_x0000_s2061" name="Equation" r:id="rId5" imgW="1930400" imgH="1778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Molality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latin typeface="+mj-lt"/>
              </a:rPr>
              <a:t>Molality(m): </a:t>
            </a:r>
            <a:r>
              <a:rPr lang="en-US" dirty="0" smtClean="0">
                <a:latin typeface="+mj-lt"/>
              </a:rPr>
              <a:t>or “</a:t>
            </a:r>
            <a:r>
              <a:rPr lang="en-US" dirty="0" err="1" smtClean="0">
                <a:latin typeface="+mj-lt"/>
              </a:rPr>
              <a:t>molal</a:t>
            </a:r>
            <a:r>
              <a:rPr lang="en-US" dirty="0" smtClean="0">
                <a:latin typeface="+mj-lt"/>
              </a:rPr>
              <a:t> concentration” is the moles of solute per kilogram of solvent.</a:t>
            </a:r>
          </a:p>
          <a:p>
            <a:pPr>
              <a:buNone/>
            </a:pPr>
            <a:r>
              <a:rPr lang="en-US" dirty="0" smtClean="0">
                <a:latin typeface="+mj-lt"/>
              </a:rPr>
              <a:t>			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en-US" dirty="0" smtClean="0">
                <a:latin typeface="+mj-lt"/>
              </a:rPr>
              <a:t>First, calculate the moles of solute.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Next, convert g to kg.      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en-US" dirty="0" smtClean="0">
                <a:latin typeface="+mj-lt"/>
              </a:rPr>
              <a:t>Last, plug the appropriate values into the correct variables in the equation.</a:t>
            </a: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6000" y="2286000"/>
          <a:ext cx="3224679" cy="1130300"/>
        </p:xfrm>
        <a:graphic>
          <a:graphicData uri="http://schemas.openxmlformats.org/presentationml/2006/ole">
            <p:oleObj spid="_x0000_s4101" name="Equation" r:id="rId3" imgW="1231366" imgH="431613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/>
          </a:bodyPr>
          <a:lstStyle/>
          <a:p>
            <a:pPr marL="514350" indent="-514350" algn="ctr">
              <a:spcBef>
                <a:spcPct val="50000"/>
              </a:spcBef>
              <a:buNone/>
            </a:pPr>
            <a:r>
              <a:rPr lang="en-US" sz="4300" b="1" u="sng" dirty="0" smtClean="0"/>
              <a:t>Molality Practice:</a:t>
            </a:r>
          </a:p>
          <a:p>
            <a:pPr marL="514350" indent="-514350">
              <a:spcBef>
                <a:spcPct val="50000"/>
              </a:spcBef>
              <a:buNone/>
            </a:pPr>
            <a:r>
              <a:rPr lang="en-US" sz="3500" dirty="0" smtClean="0"/>
              <a:t>What is the molality of a solution in which 3.57 g of sodium chloride (NaCl) is dissolved in 25.0 g of water?</a:t>
            </a:r>
            <a:endParaRPr lang="en-US" u="sng" dirty="0" smtClean="0"/>
          </a:p>
          <a:p>
            <a:pPr marL="514350" indent="-514350">
              <a:spcBef>
                <a:spcPct val="50000"/>
              </a:spcBef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1. First calculate the moles of solute</a:t>
            </a:r>
          </a:p>
          <a:p>
            <a:pPr marL="514350" indent="-514350">
              <a:spcBef>
                <a:spcPct val="50000"/>
              </a:spcBef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2. Next convert g to kg      </a:t>
            </a:r>
          </a:p>
          <a:p>
            <a:pPr marL="514350" indent="-514350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514350" indent="-514350">
              <a:spcBef>
                <a:spcPct val="50000"/>
              </a:spcBef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3. Last, plug the appropriate values into the correct variables in the equation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371600" y="3429000"/>
          <a:ext cx="6191250" cy="825500"/>
        </p:xfrm>
        <a:graphic>
          <a:graphicData uri="http://schemas.openxmlformats.org/presentationml/2006/ole">
            <p:oleObj spid="_x0000_s5132" name="Equation" r:id="rId3" imgW="3238500" imgH="4318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524000" y="4572000"/>
          <a:ext cx="3000371" cy="533400"/>
        </p:xfrm>
        <a:graphic>
          <a:graphicData uri="http://schemas.openxmlformats.org/presentationml/2006/ole">
            <p:oleObj spid="_x0000_s5133" name="Equation" r:id="rId4" imgW="1143000" imgH="2032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524000" y="5715000"/>
          <a:ext cx="5809128" cy="914400"/>
        </p:xfrm>
        <a:graphic>
          <a:graphicData uri="http://schemas.openxmlformats.org/presentationml/2006/ole">
            <p:oleObj spid="_x0000_s5134" name="Equation" r:id="rId5" imgW="2743200" imgH="4318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Percent by Mass: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1"/>
            <a:ext cx="8229600" cy="304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alibri" pitchFamily="34" charset="0"/>
              </a:rPr>
              <a:t>Describes the amount of solute dissolved in 100, parts of solution (g solute per H</a:t>
            </a:r>
            <a:r>
              <a:rPr lang="en-US" baseline="-25000" dirty="0" smtClean="0">
                <a:latin typeface="Calibri" pitchFamily="34" charset="0"/>
              </a:rPr>
              <a:t>2</a:t>
            </a:r>
            <a:r>
              <a:rPr lang="en-US" dirty="0" smtClean="0">
                <a:latin typeface="Calibri" pitchFamily="34" charset="0"/>
              </a:rPr>
              <a:t>0)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Need:</a:t>
            </a:r>
          </a:p>
          <a:p>
            <a:pPr lvl="1"/>
            <a:r>
              <a:rPr lang="en-US" dirty="0" smtClean="0"/>
              <a:t>The mass of the solute in the solution. </a:t>
            </a:r>
          </a:p>
          <a:p>
            <a:pPr lvl="1"/>
            <a:r>
              <a:rPr lang="en-US" dirty="0" smtClean="0"/>
              <a:t>The mass of the solution.</a:t>
            </a:r>
          </a:p>
          <a:p>
            <a:endParaRPr lang="en-US" dirty="0">
              <a:latin typeface="Calibri" pitchFamily="34" charset="0"/>
            </a:endParaRP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40145565"/>
              </p:ext>
            </p:extLst>
          </p:nvPr>
        </p:nvGraphicFramePr>
        <p:xfrm>
          <a:off x="1331913" y="4648200"/>
          <a:ext cx="5240337" cy="914400"/>
        </p:xfrm>
        <a:graphic>
          <a:graphicData uri="http://schemas.openxmlformats.org/presentationml/2006/ole">
            <p:oleObj spid="_x0000_s8199" name="Equation" r:id="rId3" imgW="25398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1"/>
            <a:ext cx="8229600" cy="3505200"/>
          </a:xfrm>
        </p:spPr>
        <p:txBody>
          <a:bodyPr>
            <a:normAutofit/>
          </a:bodyPr>
          <a:lstStyle/>
          <a:p>
            <a:pPr marL="514350" indent="-514350" algn="ctr">
              <a:spcBef>
                <a:spcPct val="50000"/>
              </a:spcBef>
              <a:buNone/>
            </a:pPr>
            <a:r>
              <a:rPr lang="en-US" sz="4300" u="sng" dirty="0" smtClean="0"/>
              <a:t>Percent by Mass Practice: (pph) </a:t>
            </a:r>
          </a:p>
          <a:p>
            <a:pPr marL="514350" indent="-514350">
              <a:spcBef>
                <a:spcPct val="50000"/>
              </a:spcBef>
              <a:buNone/>
            </a:pPr>
            <a:r>
              <a:rPr lang="en-US" sz="3000" dirty="0" smtClean="0">
                <a:latin typeface="+mj-lt"/>
              </a:rPr>
              <a:t>In medicine a common intravenous (IV) saline solution contains 4g NaCl dissolved in 496g of distilled water.  What is the concentration of this solution, expressed as grams of NaCl per 100g of solution?</a:t>
            </a:r>
          </a:p>
          <a:p>
            <a:pPr marL="514350" indent="-514350">
              <a:spcBef>
                <a:spcPct val="50000"/>
              </a:spcBef>
              <a:buNone/>
            </a:pPr>
            <a:endParaRPr lang="en-US" sz="3000" b="1" u="sng" dirty="0" smtClean="0">
              <a:latin typeface="+mj-lt"/>
            </a:endParaRPr>
          </a:p>
          <a:p>
            <a:pPr marL="514350" indent="-514350">
              <a:spcBef>
                <a:spcPct val="50000"/>
              </a:spcBef>
              <a:buNone/>
            </a:pPr>
            <a:endParaRPr lang="en-US" sz="3000" b="1" u="sng" dirty="0" smtClean="0">
              <a:latin typeface="+mj-lt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04438725"/>
              </p:ext>
            </p:extLst>
          </p:nvPr>
        </p:nvGraphicFramePr>
        <p:xfrm>
          <a:off x="1966913" y="3962400"/>
          <a:ext cx="5434012" cy="1143000"/>
        </p:xfrm>
        <a:graphic>
          <a:graphicData uri="http://schemas.openxmlformats.org/presentationml/2006/ole">
            <p:oleObj spid="_x0000_s7176" name="Equation" r:id="rId3" imgW="210816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1"/>
            <a:ext cx="8229600" cy="2514599"/>
          </a:xfrm>
        </p:spPr>
        <p:txBody>
          <a:bodyPr>
            <a:normAutofit/>
          </a:bodyPr>
          <a:lstStyle/>
          <a:p>
            <a:pPr marL="514350" indent="-514350" algn="ctr">
              <a:spcBef>
                <a:spcPct val="50000"/>
              </a:spcBef>
              <a:buNone/>
            </a:pPr>
            <a:r>
              <a:rPr lang="en-US" sz="4000" b="1" u="sng" dirty="0" smtClean="0">
                <a:latin typeface="+mj-lt"/>
              </a:rPr>
              <a:t>Parts per Thousand (</a:t>
            </a:r>
            <a:r>
              <a:rPr lang="en-US" sz="4000" b="1" u="sng" dirty="0" err="1" smtClean="0">
                <a:latin typeface="+mj-lt"/>
              </a:rPr>
              <a:t>ppt</a:t>
            </a:r>
            <a:r>
              <a:rPr lang="en-US" sz="4000" b="1" u="sng" dirty="0" smtClean="0">
                <a:latin typeface="+mj-lt"/>
              </a:rPr>
              <a:t>)</a:t>
            </a:r>
          </a:p>
          <a:p>
            <a:pPr marL="514350" indent="-514350">
              <a:spcBef>
                <a:spcPct val="50000"/>
              </a:spcBef>
              <a:buNone/>
            </a:pPr>
            <a:r>
              <a:rPr lang="en-US" sz="3000" dirty="0" smtClean="0">
                <a:latin typeface="+mj-lt"/>
              </a:rPr>
              <a:t>1 teaspoon of sucrose, which has a mass of 10 grams is dissolved in 240 grams of water, what is it concentration in ppt?</a:t>
            </a:r>
            <a:endParaRPr lang="en-US" sz="3000" b="1" u="sng" dirty="0" smtClean="0">
              <a:latin typeface="+mj-lt"/>
            </a:endParaRPr>
          </a:p>
          <a:p>
            <a:pPr marL="514350" indent="-514350">
              <a:spcBef>
                <a:spcPct val="50000"/>
              </a:spcBef>
              <a:buNone/>
            </a:pPr>
            <a:endParaRPr lang="en-US" sz="3000" b="1" u="sng" dirty="0" smtClean="0">
              <a:latin typeface="+mj-lt"/>
            </a:endParaRPr>
          </a:p>
          <a:p>
            <a:pPr>
              <a:buNone/>
            </a:pPr>
            <a:endParaRPr lang="en-US" sz="3000" dirty="0">
              <a:latin typeface="+mj-lt"/>
            </a:endParaRPr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01586352"/>
              </p:ext>
            </p:extLst>
          </p:nvPr>
        </p:nvGraphicFramePr>
        <p:xfrm>
          <a:off x="625475" y="3200400"/>
          <a:ext cx="8120063" cy="1143000"/>
        </p:xfrm>
        <a:graphic>
          <a:graphicData uri="http://schemas.openxmlformats.org/presentationml/2006/ole">
            <p:oleObj spid="_x0000_s10245" name="Equation" r:id="rId3" imgW="3149280" imgH="43164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310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Slide 1</vt:lpstr>
      <vt:lpstr>3 Ways of Expressing Solution concentration </vt:lpstr>
      <vt:lpstr>Molarity</vt:lpstr>
      <vt:lpstr>Slide 4</vt:lpstr>
      <vt:lpstr>Molality</vt:lpstr>
      <vt:lpstr>Slide 6</vt:lpstr>
      <vt:lpstr>Percent by Mass: </vt:lpstr>
      <vt:lpstr>Slide 8</vt:lpstr>
      <vt:lpstr>Slide 9</vt:lpstr>
      <vt:lpstr>Slide 10</vt:lpstr>
    </vt:vector>
  </TitlesOfParts>
  <Company>DRC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Solubility Presentation</dc:title>
  <dc:creator>Patrick Erikson</dc:creator>
  <cp:lastModifiedBy>Patrick Erikson</cp:lastModifiedBy>
  <cp:revision>52</cp:revision>
  <dcterms:created xsi:type="dcterms:W3CDTF">2010-10-26T14:00:53Z</dcterms:created>
  <dcterms:modified xsi:type="dcterms:W3CDTF">2011-01-24T18:39:58Z</dcterms:modified>
</cp:coreProperties>
</file>