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ial Services, Temps" initials="EST"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615" autoAdjust="0"/>
    <p:restoredTop sz="86465" autoAdjust="0"/>
  </p:normalViewPr>
  <p:slideViewPr>
    <p:cSldViewPr>
      <p:cViewPr varScale="1">
        <p:scale>
          <a:sx n="108" d="100"/>
          <a:sy n="108" d="100"/>
        </p:scale>
        <p:origin x="-5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2" d="100"/>
        <a:sy n="14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1BFE0B7-FCE9-4E47-A8E8-E39D49CCF8C3}" type="datetimeFigureOut">
              <a:rPr lang="en-US" smtClean="0"/>
              <a:pPr/>
              <a:t>7/10/2013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91710C-E4C1-4BFD-A7AF-79A63B66291C}" type="slidenum">
              <a:rPr lang="en-US" smtClean="0"/>
              <a:pPr/>
              <a:t>‹#›</a:t>
            </a:fld>
            <a:endParaRPr lang="en-US"/>
          </a:p>
        </p:txBody>
      </p:sp>
    </p:spTree>
    <p:extLst>
      <p:ext uri="{BB962C8B-B14F-4D97-AF65-F5344CB8AC3E}">
        <p14:creationId xmlns:p14="http://schemas.microsoft.com/office/powerpoint/2010/main" xmlns="" val="1273192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207FF22-7E2B-46DE-8C62-741A0C4398F2}" type="datetime1">
              <a:rPr lang="en-US" smtClean="0"/>
              <a:pPr/>
              <a:t>7/10/2013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B253884-8647-46C3-9297-514137210B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4ACD5-D71F-4479-A852-F75C6E5FDFF3}" type="datetime1">
              <a:rPr lang="en-US" smtClean="0"/>
              <a:pPr/>
              <a:t>7/10/2013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D31460D-D18B-48ED-9FFD-42C1AB865C2E}" type="datetime1">
              <a:rPr lang="en-US" smtClean="0"/>
              <a:pPr/>
              <a:t>7/10/2013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B253884-8647-46C3-9297-514137210B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76D05D-26D6-4FF7-9ECE-76FA72EC5D0B}" type="datetime1">
              <a:rPr lang="en-US" smtClean="0"/>
              <a:pPr/>
              <a:t>7/10/2013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749855B-5FFF-410C-990A-C52211F85051}" type="datetime1">
              <a:rPr lang="en-US" smtClean="0"/>
              <a:pPr/>
              <a:t>7/10/2013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B253884-8647-46C3-9297-514137210B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54846-2646-4804-9DF3-60DD25A88307}" type="datetime1">
              <a:rPr lang="en-US" smtClean="0"/>
              <a:pPr/>
              <a:t>7/10/2013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A16316-1CC3-4F63-938D-363BEB03BFC2}" type="datetime1">
              <a:rPr lang="en-US" smtClean="0"/>
              <a:pPr/>
              <a:t>7/10/2013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803085-6B4C-4EE6-9380-69FAB6108D15}" type="datetime1">
              <a:rPr lang="en-US" smtClean="0"/>
              <a:pPr/>
              <a:t>7/10/2013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5BD1CC7-9E58-48DC-AB1B-EC75828A85C2}" type="datetime1">
              <a:rPr lang="en-US" smtClean="0"/>
              <a:pPr/>
              <a:t>7/10/2013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A5FE64-0976-4048-B5D9-EAB04506FE8E}" type="datetime1">
              <a:rPr lang="en-US" smtClean="0"/>
              <a:pPr/>
              <a:t>7/10/2013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253884-8647-46C3-9297-514137210B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867C4C5-1AD3-486C-A438-CA646511C184}" type="datetime1">
              <a:rPr lang="en-US" smtClean="0"/>
              <a:pPr/>
              <a:t>7/10/2013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253884-8647-46C3-9297-514137210B2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3DB0E25-8680-4708-8CE2-B8B39250023F}" type="datetime1">
              <a:rPr lang="en-US" smtClean="0"/>
              <a:pPr/>
              <a:t>7/10/2013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B253884-8647-46C3-9297-514137210B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533400"/>
            <a:ext cx="5562600" cy="2868168"/>
          </a:xfrm>
        </p:spPr>
        <p:txBody>
          <a:bodyPr>
            <a:normAutofit/>
          </a:bodyPr>
          <a:lstStyle/>
          <a:p>
            <a:r>
              <a:rPr lang="en-US" sz="5400" dirty="0" smtClean="0"/>
              <a:t>Argumentative Writing</a:t>
            </a:r>
            <a:endParaRPr lang="en-US" sz="5400"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What is </a:t>
            </a:r>
            <a:r>
              <a:rPr lang="en-US" sz="3400" dirty="0"/>
              <a:t>Argumentative</a:t>
            </a:r>
            <a:r>
              <a:rPr lang="en-US" sz="3400" dirty="0" smtClean="0"/>
              <a:t> writing?</a:t>
            </a:r>
            <a:endParaRPr lang="en-US" sz="3400" dirty="0"/>
          </a:p>
        </p:txBody>
      </p:sp>
      <p:sp>
        <p:nvSpPr>
          <p:cNvPr id="3" name="Content Placeholder 2"/>
          <p:cNvSpPr>
            <a:spLocks noGrp="1"/>
          </p:cNvSpPr>
          <p:nvPr>
            <p:ph idx="1"/>
          </p:nvPr>
        </p:nvSpPr>
        <p:spPr/>
        <p:txBody>
          <a:bodyPr/>
          <a:lstStyle/>
          <a:p>
            <a:r>
              <a:rPr lang="en-US" dirty="0" smtClean="0"/>
              <a:t>Argumentative writing states an opinion or position and uses sound reasoning and solid evidence to support the argument.</a:t>
            </a:r>
          </a:p>
        </p:txBody>
      </p:sp>
      <p:sp>
        <p:nvSpPr>
          <p:cNvPr id="4" name="Slide Number Placeholder 3"/>
          <p:cNvSpPr>
            <a:spLocks noGrp="1"/>
          </p:cNvSpPr>
          <p:nvPr>
            <p:ph type="sldNum" sz="quarter" idx="12"/>
          </p:nvPr>
        </p:nvSpPr>
        <p:spPr/>
        <p:txBody>
          <a:bodyPr/>
          <a:lstStyle/>
          <a:p>
            <a:fld id="{4B253884-8647-46C3-9297-514137210B2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goals of </a:t>
            </a:r>
            <a:r>
              <a:rPr lang="en-US" dirty="0"/>
              <a:t>Argumentative</a:t>
            </a:r>
            <a:r>
              <a:rPr lang="en-US" dirty="0" smtClean="0"/>
              <a:t> writing?</a:t>
            </a:r>
            <a:endParaRPr lang="en-US" dirty="0"/>
          </a:p>
        </p:txBody>
      </p:sp>
      <p:sp>
        <p:nvSpPr>
          <p:cNvPr id="3" name="Content Placeholder 2"/>
          <p:cNvSpPr>
            <a:spLocks noGrp="1"/>
          </p:cNvSpPr>
          <p:nvPr>
            <p:ph idx="1"/>
          </p:nvPr>
        </p:nvSpPr>
        <p:spPr/>
        <p:txBody>
          <a:bodyPr/>
          <a:lstStyle/>
          <a:p>
            <a:r>
              <a:rPr lang="en-US" dirty="0" smtClean="0"/>
              <a:t>To state the writer’s position or opinion</a:t>
            </a:r>
          </a:p>
          <a:p>
            <a:r>
              <a:rPr lang="en-US" dirty="0" smtClean="0"/>
              <a:t>To provide reasons and examples to support the position or opinion</a:t>
            </a:r>
          </a:p>
          <a:p>
            <a:r>
              <a:rPr lang="en-US" dirty="0" smtClean="0"/>
              <a:t>To </a:t>
            </a:r>
            <a:r>
              <a:rPr lang="en-US" dirty="0"/>
              <a:t>strengthen the </a:t>
            </a:r>
            <a:r>
              <a:rPr lang="en-US" dirty="0" smtClean="0"/>
              <a:t>thesis by addressing counterarguments</a:t>
            </a:r>
          </a:p>
          <a:p>
            <a:r>
              <a:rPr lang="en-US" dirty="0" smtClean="0"/>
              <a:t>To give a conclusion that follows from and supports the position</a:t>
            </a:r>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good topics for </a:t>
            </a:r>
            <a:r>
              <a:rPr lang="en-US" dirty="0"/>
              <a:t>Argumentative </a:t>
            </a:r>
            <a:r>
              <a:rPr lang="en-US" dirty="0" smtClean="0"/>
              <a:t>writing?</a:t>
            </a:r>
            <a:endParaRPr lang="en-US" dirty="0"/>
          </a:p>
        </p:txBody>
      </p:sp>
      <p:sp>
        <p:nvSpPr>
          <p:cNvPr id="3" name="Content Placeholder 2"/>
          <p:cNvSpPr>
            <a:spLocks noGrp="1"/>
          </p:cNvSpPr>
          <p:nvPr>
            <p:ph idx="1"/>
          </p:nvPr>
        </p:nvSpPr>
        <p:spPr/>
        <p:txBody>
          <a:bodyPr/>
          <a:lstStyle/>
          <a:p>
            <a:r>
              <a:rPr lang="en-US" dirty="0" smtClean="0"/>
              <a:t>A topic that has </a:t>
            </a:r>
            <a:r>
              <a:rPr lang="en-US" dirty="0" smtClean="0"/>
              <a:t>two clear </a:t>
            </a:r>
            <a:r>
              <a:rPr lang="en-US" dirty="0" smtClean="0"/>
              <a:t>sides</a:t>
            </a:r>
          </a:p>
          <a:p>
            <a:r>
              <a:rPr lang="en-US" dirty="0" smtClean="0"/>
              <a:t>A topic that you are interested in and knowledgeable about</a:t>
            </a:r>
          </a:p>
          <a:p>
            <a:r>
              <a:rPr lang="en-US" dirty="0" smtClean="0"/>
              <a:t>A topic that you have strong feelings about</a:t>
            </a:r>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661160"/>
          </a:xfrm>
        </p:spPr>
        <p:txBody>
          <a:bodyPr>
            <a:normAutofit/>
          </a:bodyPr>
          <a:lstStyle/>
          <a:p>
            <a:r>
              <a:rPr lang="en-US" dirty="0" smtClean="0"/>
              <a:t>an </a:t>
            </a:r>
            <a:r>
              <a:rPr lang="en-US" dirty="0"/>
              <a:t>Argumentative </a:t>
            </a:r>
            <a:r>
              <a:rPr lang="en-US" dirty="0" smtClean="0"/>
              <a:t>letter vs. an </a:t>
            </a:r>
            <a:r>
              <a:rPr lang="en-US" dirty="0"/>
              <a:t>Argumentative </a:t>
            </a:r>
            <a:r>
              <a:rPr lang="en-US" dirty="0" smtClean="0"/>
              <a:t>essay:</a:t>
            </a:r>
            <a:endParaRPr lang="en-US" dirty="0"/>
          </a:p>
        </p:txBody>
      </p:sp>
      <p:sp>
        <p:nvSpPr>
          <p:cNvPr id="3" name="Content Placeholder 2"/>
          <p:cNvSpPr>
            <a:spLocks noGrp="1"/>
          </p:cNvSpPr>
          <p:nvPr>
            <p:ph idx="1"/>
          </p:nvPr>
        </p:nvSpPr>
        <p:spPr>
          <a:xfrm>
            <a:off x="457200" y="2057400"/>
            <a:ext cx="7620000" cy="4525963"/>
          </a:xfrm>
        </p:spPr>
        <p:txBody>
          <a:bodyPr/>
          <a:lstStyle/>
          <a:p>
            <a:r>
              <a:rPr lang="en-US" dirty="0" smtClean="0"/>
              <a:t>An argumentative letter is addressed to a specific </a:t>
            </a:r>
            <a:r>
              <a:rPr lang="en-US" dirty="0" smtClean="0"/>
              <a:t>audience.</a:t>
            </a:r>
            <a:endParaRPr lang="en-US" dirty="0" smtClean="0"/>
          </a:p>
          <a:p>
            <a:r>
              <a:rPr lang="en-US" dirty="0" smtClean="0"/>
              <a:t>An argumentative letter follows the format of a formal </a:t>
            </a:r>
            <a:r>
              <a:rPr lang="en-US" dirty="0" smtClean="0"/>
              <a:t>letter.</a:t>
            </a:r>
            <a:endParaRPr lang="en-US" dirty="0" smtClean="0"/>
          </a:p>
          <a:p>
            <a:r>
              <a:rPr lang="en-US" dirty="0" smtClean="0"/>
              <a:t>An argumentative letter and an argumentative essay both have a clear introduction, body, and </a:t>
            </a:r>
            <a:r>
              <a:rPr lang="en-US" dirty="0" smtClean="0"/>
              <a:t>conclusion.</a:t>
            </a:r>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organize An </a:t>
            </a:r>
            <a:r>
              <a:rPr lang="en-US" dirty="0"/>
              <a:t>argumentative </a:t>
            </a:r>
            <a:r>
              <a:rPr lang="en-US" dirty="0" smtClean="0"/>
              <a:t>letter?</a:t>
            </a:r>
            <a:endParaRPr lang="en-US" dirty="0"/>
          </a:p>
        </p:txBody>
      </p:sp>
      <p:sp>
        <p:nvSpPr>
          <p:cNvPr id="3" name="Content Placeholder 2"/>
          <p:cNvSpPr>
            <a:spLocks noGrp="1"/>
          </p:cNvSpPr>
          <p:nvPr>
            <p:ph idx="1"/>
          </p:nvPr>
        </p:nvSpPr>
        <p:spPr/>
        <p:txBody>
          <a:bodyPr/>
          <a:lstStyle/>
          <a:p>
            <a:r>
              <a:rPr lang="en-US" dirty="0" smtClean="0"/>
              <a:t>State your position or opinion in clear </a:t>
            </a:r>
            <a:r>
              <a:rPr lang="en-US" dirty="0" smtClean="0"/>
              <a:t>language.</a:t>
            </a:r>
            <a:endParaRPr lang="en-US" dirty="0" smtClean="0"/>
          </a:p>
          <a:p>
            <a:r>
              <a:rPr lang="en-US" dirty="0" smtClean="0"/>
              <a:t>Provide reasons to support your </a:t>
            </a:r>
            <a:r>
              <a:rPr lang="en-US" dirty="0" smtClean="0"/>
              <a:t>position.</a:t>
            </a:r>
            <a:endParaRPr lang="en-US" dirty="0" smtClean="0"/>
          </a:p>
          <a:p>
            <a:r>
              <a:rPr lang="en-US" dirty="0"/>
              <a:t>O</a:t>
            </a:r>
            <a:r>
              <a:rPr lang="en-US" dirty="0" smtClean="0"/>
              <a:t>rder your reasons from least important to most important or from most important to </a:t>
            </a:r>
            <a:r>
              <a:rPr lang="en-US" dirty="0" smtClean="0"/>
              <a:t>least.</a:t>
            </a:r>
            <a:endParaRPr lang="en-US" dirty="0" smtClean="0"/>
          </a:p>
          <a:p>
            <a:r>
              <a:rPr lang="en-US" dirty="0" smtClean="0"/>
              <a:t>Consider possible objections to your position and respond to </a:t>
            </a:r>
            <a:r>
              <a:rPr lang="en-US" dirty="0" smtClean="0"/>
              <a:t>them.</a:t>
            </a:r>
            <a:endParaRPr lang="en-US" dirty="0" smtClean="0"/>
          </a:p>
          <a:p>
            <a:r>
              <a:rPr lang="en-US" dirty="0" smtClean="0"/>
              <a:t>Restate your position or </a:t>
            </a:r>
            <a:r>
              <a:rPr lang="en-US" dirty="0" smtClean="0"/>
              <a:t>opinion.</a:t>
            </a:r>
            <a:endParaRPr lang="en-US" dirty="0" smtClean="0"/>
          </a:p>
          <a:p>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argumentative letter</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Dear Mr. Carlson,</a:t>
            </a:r>
          </a:p>
          <a:p>
            <a:pPr>
              <a:buNone/>
            </a:pPr>
            <a:r>
              <a:rPr lang="en-US" dirty="0" smtClean="0"/>
              <a:t>		</a:t>
            </a:r>
            <a:r>
              <a:rPr lang="en-US" dirty="0"/>
              <a:t>W</a:t>
            </a:r>
            <a:r>
              <a:rPr lang="en-US" dirty="0" smtClean="0"/>
              <a:t>e students need more than 30 minutes for lunch. Some of us have to get all the way from the gymnasium to the cafeteria, which takes 5 minutes. Once we get to the cafeteria, the lines are so long that sometimes we wait 10 minutes just to get our food. Then we only have 15 minutes left to eat. According to “Fast Food,” an article in the New York Times, eating too quickly can result in indigestion, acid reflux, and can contribute to obesity (May 6, 2013). Obviously, rushed meals aren’t healthy. </a:t>
            </a:r>
          </a:p>
          <a:p>
            <a:pPr>
              <a:buNone/>
            </a:pPr>
            <a:r>
              <a:rPr lang="en-US" dirty="0" smtClean="0"/>
              <a:t>		You may think that students are dawdling and wasting time before getting their lunch. Perhaps some students are, but I know that my entire gym class of 30 students always rushes to the cafeteria, and like I explained above, we often only end up with 15 minutes to eat. </a:t>
            </a:r>
          </a:p>
          <a:p>
            <a:pPr>
              <a:buNone/>
            </a:pPr>
            <a:r>
              <a:rPr lang="en-US" dirty="0"/>
              <a:t>	</a:t>
            </a:r>
            <a:r>
              <a:rPr lang="en-US" dirty="0" smtClean="0"/>
              <a:t>	Thank you for considering giving students more time to eat lunch, which will make our meal less rushed and will therefore be a healthier experience.</a:t>
            </a:r>
          </a:p>
          <a:p>
            <a:pPr>
              <a:buNone/>
            </a:pPr>
            <a:r>
              <a:rPr lang="en-US" dirty="0" smtClean="0"/>
              <a:t>Sincerely, Stephen J.</a:t>
            </a:r>
          </a:p>
          <a:p>
            <a:pPr>
              <a:buNone/>
            </a:pPr>
            <a:endParaRPr lang="en-US" dirty="0" smtClean="0"/>
          </a:p>
        </p:txBody>
      </p:sp>
      <p:sp>
        <p:nvSpPr>
          <p:cNvPr id="4" name="Slide Number Placeholder 3"/>
          <p:cNvSpPr>
            <a:spLocks noGrp="1"/>
          </p:cNvSpPr>
          <p:nvPr>
            <p:ph type="sldNum" sz="quarter" idx="12"/>
          </p:nvPr>
        </p:nvSpPr>
        <p:spPr/>
        <p:txBody>
          <a:bodyPr/>
          <a:lstStyle/>
          <a:p>
            <a:fld id="{4B253884-8647-46C3-9297-514137210B2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t>
            </a:r>
            <a:endParaRPr lang="en-US" dirty="0"/>
          </a:p>
        </p:txBody>
      </p:sp>
      <p:sp>
        <p:nvSpPr>
          <p:cNvPr id="3" name="Content Placeholder 2"/>
          <p:cNvSpPr>
            <a:spLocks noGrp="1"/>
          </p:cNvSpPr>
          <p:nvPr>
            <p:ph idx="1"/>
          </p:nvPr>
        </p:nvSpPr>
        <p:spPr/>
        <p:txBody>
          <a:bodyPr/>
          <a:lstStyle/>
          <a:p>
            <a:r>
              <a:rPr lang="en-US" dirty="0" smtClean="0"/>
              <a:t>What is the writer’s position?</a:t>
            </a:r>
          </a:p>
          <a:p>
            <a:r>
              <a:rPr lang="en-US" dirty="0" smtClean="0"/>
              <a:t>What are the writer’s main points in the letter?</a:t>
            </a:r>
          </a:p>
          <a:p>
            <a:r>
              <a:rPr lang="en-US" dirty="0" smtClean="0"/>
              <a:t>How does the writer address possible objections to his position?</a:t>
            </a:r>
          </a:p>
          <a:p>
            <a:r>
              <a:rPr lang="en-US" dirty="0" smtClean="0"/>
              <a:t>How does the writer restate his position?</a:t>
            </a:r>
          </a:p>
          <a:p>
            <a:r>
              <a:rPr lang="en-US" dirty="0" smtClean="0"/>
              <a:t>How could the letter be improved?</a:t>
            </a:r>
          </a:p>
          <a:p>
            <a:endParaRPr lang="en-US" dirty="0"/>
          </a:p>
        </p:txBody>
      </p:sp>
      <p:sp>
        <p:nvSpPr>
          <p:cNvPr id="4" name="Slide Number Placeholder 3"/>
          <p:cNvSpPr>
            <a:spLocks noGrp="1"/>
          </p:cNvSpPr>
          <p:nvPr>
            <p:ph type="sldNum" sz="quarter" idx="12"/>
          </p:nvPr>
        </p:nvSpPr>
        <p:spPr/>
        <p:txBody>
          <a:bodyPr/>
          <a:lstStyle/>
          <a:p>
            <a:fld id="{4B253884-8647-46C3-9297-514137210B20}" type="slidenum">
              <a:rPr lang="en-US" smtClean="0"/>
              <a:pPr/>
              <a:t>8</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4418</TotalTime>
  <Words>268</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Argumentative Writing</vt:lpstr>
      <vt:lpstr>What is Argumentative writing?</vt:lpstr>
      <vt:lpstr>What are the goals of Argumentative writing?</vt:lpstr>
      <vt:lpstr>What are good topics for Argumentative writing?</vt:lpstr>
      <vt:lpstr>an Argumentative letter vs. an Argumentative essay:</vt:lpstr>
      <vt:lpstr>How do I organize An argumentative letter?</vt:lpstr>
      <vt:lpstr>Read the argumentative letter</vt:lpstr>
      <vt:lpstr>Analyze</vt:lpstr>
    </vt:vector>
  </TitlesOfParts>
  <Company>DRC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Writing</dc:title>
  <dc:creator>cmann</dc:creator>
  <cp:lastModifiedBy>abrink</cp:lastModifiedBy>
  <cp:revision>446</cp:revision>
  <cp:lastPrinted>2013-07-01T14:00:54Z</cp:lastPrinted>
  <dcterms:created xsi:type="dcterms:W3CDTF">2011-02-18T16:51:59Z</dcterms:created>
  <dcterms:modified xsi:type="dcterms:W3CDTF">2013-07-10T14:06:42Z</dcterms:modified>
</cp:coreProperties>
</file>